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2" r:id="rId1"/>
  </p:sldMasterIdLst>
  <p:notesMasterIdLst>
    <p:notesMasterId r:id="rId99"/>
  </p:notesMasterIdLst>
  <p:handoutMasterIdLst>
    <p:handoutMasterId r:id="rId100"/>
  </p:handoutMasterIdLst>
  <p:sldIdLst>
    <p:sldId id="316" r:id="rId2"/>
    <p:sldId id="592" r:id="rId3"/>
    <p:sldId id="580" r:id="rId4"/>
    <p:sldId id="483" r:id="rId5"/>
    <p:sldId id="761" r:id="rId6"/>
    <p:sldId id="762" r:id="rId7"/>
    <p:sldId id="763" r:id="rId8"/>
    <p:sldId id="764" r:id="rId9"/>
    <p:sldId id="765" r:id="rId10"/>
    <p:sldId id="766" r:id="rId11"/>
    <p:sldId id="767" r:id="rId12"/>
    <p:sldId id="768" r:id="rId13"/>
    <p:sldId id="769" r:id="rId14"/>
    <p:sldId id="770" r:id="rId15"/>
    <p:sldId id="771" r:id="rId16"/>
    <p:sldId id="772" r:id="rId17"/>
    <p:sldId id="773" r:id="rId18"/>
    <p:sldId id="774" r:id="rId19"/>
    <p:sldId id="775" r:id="rId20"/>
    <p:sldId id="776" r:id="rId21"/>
    <p:sldId id="777" r:id="rId22"/>
    <p:sldId id="791" r:id="rId23"/>
    <p:sldId id="793" r:id="rId24"/>
    <p:sldId id="827" r:id="rId25"/>
    <p:sldId id="794" r:id="rId26"/>
    <p:sldId id="795" r:id="rId27"/>
    <p:sldId id="796" r:id="rId28"/>
    <p:sldId id="797" r:id="rId29"/>
    <p:sldId id="798" r:id="rId30"/>
    <p:sldId id="799" r:id="rId31"/>
    <p:sldId id="654" r:id="rId32"/>
    <p:sldId id="825" r:id="rId33"/>
    <p:sldId id="826" r:id="rId34"/>
    <p:sldId id="723" r:id="rId35"/>
    <p:sldId id="656" r:id="rId36"/>
    <p:sldId id="657" r:id="rId37"/>
    <p:sldId id="658" r:id="rId38"/>
    <p:sldId id="659" r:id="rId39"/>
    <p:sldId id="660" r:id="rId40"/>
    <p:sldId id="661" r:id="rId41"/>
    <p:sldId id="662" r:id="rId42"/>
    <p:sldId id="734" r:id="rId43"/>
    <p:sldId id="736" r:id="rId44"/>
    <p:sldId id="737" r:id="rId45"/>
    <p:sldId id="738" r:id="rId46"/>
    <p:sldId id="739" r:id="rId47"/>
    <p:sldId id="740" r:id="rId48"/>
    <p:sldId id="741" r:id="rId49"/>
    <p:sldId id="742" r:id="rId50"/>
    <p:sldId id="743" r:id="rId51"/>
    <p:sldId id="744" r:id="rId52"/>
    <p:sldId id="745" r:id="rId53"/>
    <p:sldId id="746" r:id="rId54"/>
    <p:sldId id="747" r:id="rId55"/>
    <p:sldId id="753" r:id="rId56"/>
    <p:sldId id="754" r:id="rId57"/>
    <p:sldId id="755" r:id="rId58"/>
    <p:sldId id="756" r:id="rId59"/>
    <p:sldId id="757" r:id="rId60"/>
    <p:sldId id="758" r:id="rId61"/>
    <p:sldId id="759" r:id="rId62"/>
    <p:sldId id="760" r:id="rId63"/>
    <p:sldId id="705" r:id="rId64"/>
    <p:sldId id="706" r:id="rId65"/>
    <p:sldId id="707" r:id="rId66"/>
    <p:sldId id="708" r:id="rId67"/>
    <p:sldId id="709" r:id="rId68"/>
    <p:sldId id="710" r:id="rId69"/>
    <p:sldId id="711" r:id="rId70"/>
    <p:sldId id="712" r:id="rId71"/>
    <p:sldId id="713" r:id="rId72"/>
    <p:sldId id="804" r:id="rId73"/>
    <p:sldId id="805" r:id="rId74"/>
    <p:sldId id="806" r:id="rId75"/>
    <p:sldId id="807" r:id="rId76"/>
    <p:sldId id="808" r:id="rId77"/>
    <p:sldId id="810" r:id="rId78"/>
    <p:sldId id="811" r:id="rId79"/>
    <p:sldId id="812" r:id="rId80"/>
    <p:sldId id="813" r:id="rId81"/>
    <p:sldId id="814" r:id="rId82"/>
    <p:sldId id="815" r:id="rId83"/>
    <p:sldId id="800" r:id="rId84"/>
    <p:sldId id="816" r:id="rId85"/>
    <p:sldId id="818" r:id="rId86"/>
    <p:sldId id="823" r:id="rId87"/>
    <p:sldId id="817" r:id="rId88"/>
    <p:sldId id="819" r:id="rId89"/>
    <p:sldId id="820" r:id="rId90"/>
    <p:sldId id="821" r:id="rId91"/>
    <p:sldId id="822" r:id="rId92"/>
    <p:sldId id="824" r:id="rId93"/>
    <p:sldId id="497" r:id="rId94"/>
    <p:sldId id="725" r:id="rId95"/>
    <p:sldId id="617" r:id="rId96"/>
    <p:sldId id="606" r:id="rId97"/>
    <p:sldId id="323" r:id="rId98"/>
  </p:sldIdLst>
  <p:sldSz cx="14630400" cy="8229600"/>
  <p:notesSz cx="6858000" cy="9144000"/>
  <p:defaultTextStyle>
    <a:defPPr>
      <a:defRPr lang="en-US"/>
    </a:defPPr>
    <a:lvl1pPr marL="0" algn="l" defTabSz="1097280" rtl="0" eaLnBrk="1" latinLnBrk="0" hangingPunct="1">
      <a:defRPr sz="2200" kern="1200">
        <a:solidFill>
          <a:schemeClr val="tx1"/>
        </a:solidFill>
        <a:latin typeface="+mn-lt"/>
        <a:ea typeface="+mn-ea"/>
        <a:cs typeface="+mn-cs"/>
      </a:defRPr>
    </a:lvl1pPr>
    <a:lvl2pPr marL="548640" algn="l" defTabSz="1097280" rtl="0" eaLnBrk="1" latinLnBrk="0" hangingPunct="1">
      <a:defRPr sz="2200" kern="1200">
        <a:solidFill>
          <a:schemeClr val="tx1"/>
        </a:solidFill>
        <a:latin typeface="+mn-lt"/>
        <a:ea typeface="+mn-ea"/>
        <a:cs typeface="+mn-cs"/>
      </a:defRPr>
    </a:lvl2pPr>
    <a:lvl3pPr marL="1097280" algn="l" defTabSz="1097280" rtl="0" eaLnBrk="1" latinLnBrk="0" hangingPunct="1">
      <a:defRPr sz="2200" kern="1200">
        <a:solidFill>
          <a:schemeClr val="tx1"/>
        </a:solidFill>
        <a:latin typeface="+mn-lt"/>
        <a:ea typeface="+mn-ea"/>
        <a:cs typeface="+mn-cs"/>
      </a:defRPr>
    </a:lvl3pPr>
    <a:lvl4pPr marL="1645920" algn="l" defTabSz="1097280" rtl="0" eaLnBrk="1" latinLnBrk="0" hangingPunct="1">
      <a:defRPr sz="2200" kern="1200">
        <a:solidFill>
          <a:schemeClr val="tx1"/>
        </a:solidFill>
        <a:latin typeface="+mn-lt"/>
        <a:ea typeface="+mn-ea"/>
        <a:cs typeface="+mn-cs"/>
      </a:defRPr>
    </a:lvl4pPr>
    <a:lvl5pPr marL="2194560" algn="l" defTabSz="1097280" rtl="0" eaLnBrk="1" latinLnBrk="0" hangingPunct="1">
      <a:defRPr sz="2200" kern="1200">
        <a:solidFill>
          <a:schemeClr val="tx1"/>
        </a:solidFill>
        <a:latin typeface="+mn-lt"/>
        <a:ea typeface="+mn-ea"/>
        <a:cs typeface="+mn-cs"/>
      </a:defRPr>
    </a:lvl5pPr>
    <a:lvl6pPr marL="2743200" algn="l" defTabSz="1097280" rtl="0" eaLnBrk="1" latinLnBrk="0" hangingPunct="1">
      <a:defRPr sz="2200" kern="1200">
        <a:solidFill>
          <a:schemeClr val="tx1"/>
        </a:solidFill>
        <a:latin typeface="+mn-lt"/>
        <a:ea typeface="+mn-ea"/>
        <a:cs typeface="+mn-cs"/>
      </a:defRPr>
    </a:lvl6pPr>
    <a:lvl7pPr marL="3291840" algn="l" defTabSz="1097280" rtl="0" eaLnBrk="1" latinLnBrk="0" hangingPunct="1">
      <a:defRPr sz="2200" kern="1200">
        <a:solidFill>
          <a:schemeClr val="tx1"/>
        </a:solidFill>
        <a:latin typeface="+mn-lt"/>
        <a:ea typeface="+mn-ea"/>
        <a:cs typeface="+mn-cs"/>
      </a:defRPr>
    </a:lvl7pPr>
    <a:lvl8pPr marL="3840480" algn="l" defTabSz="1097280" rtl="0" eaLnBrk="1" latinLnBrk="0" hangingPunct="1">
      <a:defRPr sz="2200" kern="1200">
        <a:solidFill>
          <a:schemeClr val="tx1"/>
        </a:solidFill>
        <a:latin typeface="+mn-lt"/>
        <a:ea typeface="+mn-ea"/>
        <a:cs typeface="+mn-cs"/>
      </a:defRPr>
    </a:lvl8pPr>
    <a:lvl9pPr marL="4389120" algn="l" defTabSz="1097280" rtl="0" eaLnBrk="1" latinLnBrk="0" hangingPunct="1">
      <a:defRPr sz="22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guide id="3" orient="horz" pos="2323">
          <p15:clr>
            <a:srgbClr val="A4A3A4"/>
          </p15:clr>
        </p15:guide>
        <p15:guide id="4" pos="6756">
          <p15:clr>
            <a:srgbClr val="A4A3A4"/>
          </p15:clr>
        </p15:guide>
        <p15:guide id="5" orient="horz" pos="3294">
          <p15:clr>
            <a:srgbClr val="A4A3A4"/>
          </p15:clr>
        </p15:guide>
        <p15:guide id="6" orient="horz" pos="2465">
          <p15:clr>
            <a:srgbClr val="A4A3A4"/>
          </p15:clr>
        </p15:guide>
        <p15:guide id="7" pos="248">
          <p15:clr>
            <a:srgbClr val="A4A3A4"/>
          </p15:clr>
        </p15:guide>
        <p15:guide id="8" pos="7573">
          <p15:clr>
            <a:srgbClr val="A4A3A4"/>
          </p15:clr>
        </p15:guide>
        <p15:guide id="9" pos="2751">
          <p15:clr>
            <a:srgbClr val="A4A3A4"/>
          </p15:clr>
        </p15:guide>
        <p15:guide id="10" orient="horz" pos="3503">
          <p15:clr>
            <a:srgbClr val="A4A3A4"/>
          </p15:clr>
        </p15:guide>
        <p15:guide id="11">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00A"/>
    <a:srgbClr val="3FAE2A"/>
    <a:srgbClr val="DAD9D6"/>
    <a:srgbClr val="3B8640"/>
    <a:srgbClr val="818A8F"/>
    <a:srgbClr val="44697D"/>
    <a:srgbClr val="000000"/>
    <a:srgbClr val="1E1E1E"/>
    <a:srgbClr val="4EB139"/>
    <a:srgbClr val="E0E7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971" autoAdjust="0"/>
    <p:restoredTop sz="95604" autoAdjust="0"/>
  </p:normalViewPr>
  <p:slideViewPr>
    <p:cSldViewPr snapToGrid="0" snapToObjects="1">
      <p:cViewPr>
        <p:scale>
          <a:sx n="94" d="100"/>
          <a:sy n="94" d="100"/>
        </p:scale>
        <p:origin x="-416" y="-424"/>
      </p:cViewPr>
      <p:guideLst>
        <p:guide orient="horz" pos="2160"/>
        <p:guide orient="horz" pos="2323"/>
        <p:guide orient="horz" pos="3294"/>
        <p:guide orient="horz" pos="2465"/>
        <p:guide orient="horz" pos="3503"/>
        <p:guide pos="3840"/>
        <p:guide pos="6756"/>
        <p:guide pos="248"/>
        <p:guide pos="7573"/>
        <p:guide pos="2751"/>
        <p:guide/>
      </p:guideLst>
    </p:cSldViewPr>
  </p:slideViewPr>
  <p:outlineViewPr>
    <p:cViewPr>
      <p:scale>
        <a:sx n="33" d="100"/>
        <a:sy n="33" d="100"/>
      </p:scale>
      <p:origin x="0" y="3432"/>
    </p:cViewPr>
  </p:outlineViewPr>
  <p:notesTextViewPr>
    <p:cViewPr>
      <p:scale>
        <a:sx n="3" d="2"/>
        <a:sy n="3" d="2"/>
      </p:scale>
      <p:origin x="0" y="0"/>
    </p:cViewPr>
  </p:notesTextViewPr>
  <p:sorterViewPr>
    <p:cViewPr>
      <p:scale>
        <a:sx n="95" d="100"/>
        <a:sy n="95" d="100"/>
      </p:scale>
      <p:origin x="0" y="9360"/>
    </p:cViewPr>
  </p:sorterViewPr>
  <p:notesViewPr>
    <p:cSldViewPr>
      <p:cViewPr>
        <p:scale>
          <a:sx n="80" d="100"/>
          <a:sy n="80" d="100"/>
        </p:scale>
        <p:origin x="4974" y="119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printerSettings" Target="printerSettings/printerSettings1.bin"/><Relationship Id="rId102" Type="http://schemas.openxmlformats.org/officeDocument/2006/relationships/presProps" Target="presProps.xml"/><Relationship Id="rId103" Type="http://schemas.openxmlformats.org/officeDocument/2006/relationships/viewProps" Target="viewProps.xml"/><Relationship Id="rId104" Type="http://schemas.openxmlformats.org/officeDocument/2006/relationships/theme" Target="theme/theme1.xml"/><Relationship Id="rId10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notesMaster" Target="notesMasters/notes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handoutMaster" Target="handoutMasters/handoutMaster1.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2"/>
          </p:nvPr>
        </p:nvSpPr>
        <p:spPr>
          <a:xfrm>
            <a:off x="240642" y="8839200"/>
            <a:ext cx="2654958" cy="184666"/>
          </a:xfrm>
          <a:prstGeom prst="rect">
            <a:avLst/>
          </a:prstGeom>
        </p:spPr>
        <p:txBody>
          <a:bodyPr vert="horz" wrap="none" lIns="0" tIns="0" rIns="0" bIns="0" rtlCol="0" anchor="b">
            <a:spAutoFit/>
          </a:bodyPr>
          <a:lstStyle>
            <a:lvl1pPr algn="l">
              <a:defRPr sz="1200"/>
            </a:lvl1pPr>
          </a:lstStyle>
          <a:p>
            <a:r>
              <a:rPr lang="en-US" dirty="0"/>
              <a:t>Hortonworks: Powering the Future of Data</a:t>
            </a:r>
          </a:p>
        </p:txBody>
      </p:sp>
      <p:sp>
        <p:nvSpPr>
          <p:cNvPr id="5" name="Slide Number Placeholder 4"/>
          <p:cNvSpPr>
            <a:spLocks noGrp="1"/>
          </p:cNvSpPr>
          <p:nvPr>
            <p:ph type="sldNum" sz="quarter" idx="3"/>
          </p:nvPr>
        </p:nvSpPr>
        <p:spPr>
          <a:xfrm>
            <a:off x="6400800" y="8839200"/>
            <a:ext cx="182742" cy="184666"/>
          </a:xfrm>
          <a:prstGeom prst="rect">
            <a:avLst/>
          </a:prstGeom>
        </p:spPr>
        <p:txBody>
          <a:bodyPr vert="horz" wrap="none" lIns="0" tIns="0" rIns="0" bIns="0" rtlCol="0" anchor="b">
            <a:spAutoFit/>
          </a:bodyPr>
          <a:lstStyle>
            <a:lvl1pPr algn="r">
              <a:defRPr sz="1200"/>
            </a:lvl1pPr>
          </a:lstStyle>
          <a:p>
            <a:fld id="{D2BAC82F-8FB2-4738-860E-463491E56E73}" type="slidenum">
              <a:rPr lang="en-US" smtClean="0"/>
              <a:t>‹#›</a:t>
            </a:fld>
            <a:endParaRPr lang="en-US" dirty="0"/>
          </a:p>
        </p:txBody>
      </p:sp>
    </p:spTree>
    <p:extLst>
      <p:ext uri="{BB962C8B-B14F-4D97-AF65-F5344CB8AC3E}">
        <p14:creationId xmlns:p14="http://schemas.microsoft.com/office/powerpoint/2010/main" val="325788815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691738"/>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037610"/>
            <a:ext cx="5486400" cy="4429496"/>
          </a:xfrm>
          <a:prstGeom prst="rect">
            <a:avLst/>
          </a:prstGeom>
        </p:spPr>
        <p:txBody>
          <a:bodyPr vert="horz" lIns="91440" tIns="45720" rIns="91440" bIns="45720" rtlCol="0"/>
          <a:lstStyle/>
          <a:p>
            <a:pPr lvl="0"/>
            <a:r>
              <a:rPr lang="en-US" dirty="0"/>
              <a:t>Click to edit Master text styles</a:t>
            </a:r>
          </a:p>
          <a:p>
            <a:pPr lvl="1"/>
            <a:r>
              <a:rPr lang="en-US" dirty="0"/>
              <a:t>Second level</a:t>
            </a:r>
          </a:p>
        </p:txBody>
      </p:sp>
      <p:sp>
        <p:nvSpPr>
          <p:cNvPr id="6" name="Footer Placeholder 5"/>
          <p:cNvSpPr>
            <a:spLocks noGrp="1"/>
          </p:cNvSpPr>
          <p:nvPr>
            <p:ph type="ftr" sz="quarter" idx="4"/>
          </p:nvPr>
        </p:nvSpPr>
        <p:spPr>
          <a:xfrm>
            <a:off x="240642" y="8839200"/>
            <a:ext cx="2654958" cy="184666"/>
          </a:xfrm>
          <a:prstGeom prst="rect">
            <a:avLst/>
          </a:prstGeom>
        </p:spPr>
        <p:txBody>
          <a:bodyPr vert="horz" wrap="none" lIns="0" tIns="0" rIns="0" bIns="0" rtlCol="0" anchor="b">
            <a:spAutoFit/>
          </a:bodyPr>
          <a:lstStyle>
            <a:lvl1pPr algn="l">
              <a:defRPr sz="1200"/>
            </a:lvl1pPr>
          </a:lstStyle>
          <a:p>
            <a:r>
              <a:rPr lang="en-US" dirty="0"/>
              <a:t>Hortonworks: Powering the Future of Data</a:t>
            </a:r>
          </a:p>
        </p:txBody>
      </p:sp>
      <p:sp>
        <p:nvSpPr>
          <p:cNvPr id="7" name="Slide Number Placeholder 6"/>
          <p:cNvSpPr>
            <a:spLocks noGrp="1"/>
          </p:cNvSpPr>
          <p:nvPr>
            <p:ph type="sldNum" sz="quarter" idx="5"/>
          </p:nvPr>
        </p:nvSpPr>
        <p:spPr>
          <a:xfrm>
            <a:off x="6400800" y="8839200"/>
            <a:ext cx="182742" cy="184666"/>
          </a:xfrm>
          <a:prstGeom prst="rect">
            <a:avLst/>
          </a:prstGeom>
        </p:spPr>
        <p:txBody>
          <a:bodyPr vert="horz" wrap="none" lIns="0" tIns="0" rIns="0" bIns="0" rtlCol="0" anchor="b">
            <a:spAutoFit/>
          </a:bodyPr>
          <a:lstStyle>
            <a:lvl1pPr algn="r">
              <a:defRPr sz="1200"/>
            </a:lvl1pPr>
          </a:lstStyle>
          <a:p>
            <a:fld id="{65F8852D-A642-44AF-93F0-4A3BD6E66CA8}" type="slidenum">
              <a:rPr lang="en-US" smtClean="0"/>
              <a:pPr/>
              <a:t>‹#›</a:t>
            </a:fld>
            <a:endParaRPr lang="en-US" dirty="0"/>
          </a:p>
        </p:txBody>
      </p:sp>
    </p:spTree>
    <p:extLst>
      <p:ext uri="{BB962C8B-B14F-4D97-AF65-F5344CB8AC3E}">
        <p14:creationId xmlns:p14="http://schemas.microsoft.com/office/powerpoint/2010/main" val="3792295113"/>
      </p:ext>
    </p:extLst>
  </p:cSld>
  <p:clrMap bg1="lt1" tx1="dk1" bg2="lt2" tx2="dk2" accent1="accent1" accent2="accent2" accent3="accent3" accent4="accent4" accent5="accent5" accent6="accent6" hlink="hlink" folHlink="folHlink"/>
  <p:hf hdr="0" dt="0"/>
  <p:notesStyle>
    <a:lvl1pPr marL="176213" indent="-176213" algn="l" defTabSz="1097280" rtl="0" eaLnBrk="1" latinLnBrk="0" hangingPunct="1">
      <a:buFont typeface="Arial" pitchFamily="34" charset="0"/>
      <a:buChar char="•"/>
      <a:defRPr sz="1400" kern="1200">
        <a:solidFill>
          <a:schemeClr val="tx1"/>
        </a:solidFill>
        <a:latin typeface="+mn-lt"/>
        <a:ea typeface="+mn-ea"/>
        <a:cs typeface="+mn-cs"/>
      </a:defRPr>
    </a:lvl1pPr>
    <a:lvl2pPr marL="396875" indent="-220663" algn="l" defTabSz="1097280" rtl="0" eaLnBrk="1" latinLnBrk="0" hangingPunct="1">
      <a:buFont typeface="Calibri" pitchFamily="34" charset="0"/>
      <a:buChar char="‒"/>
      <a:defRPr sz="1400" kern="1200">
        <a:solidFill>
          <a:schemeClr val="tx1"/>
        </a:solidFill>
        <a:latin typeface="+mn-lt"/>
        <a:ea typeface="+mn-ea"/>
        <a:cs typeface="+mn-cs"/>
      </a:defRPr>
    </a:lvl2pPr>
    <a:lvl3pPr marL="285750" indent="-285750" algn="l" defTabSz="1097280" rtl="0" eaLnBrk="1" latinLnBrk="0" hangingPunct="1">
      <a:buFont typeface="Arial" pitchFamily="34" charset="0"/>
      <a:buChar char="•"/>
      <a:defRPr sz="1400" kern="1200">
        <a:solidFill>
          <a:schemeClr val="tx1"/>
        </a:solidFill>
        <a:latin typeface="+mn-lt"/>
        <a:ea typeface="+mn-ea"/>
        <a:cs typeface="+mn-cs"/>
      </a:defRPr>
    </a:lvl3pPr>
    <a:lvl4pPr marL="285750" indent="-285750" algn="l" defTabSz="1097280" rtl="0" eaLnBrk="1" latinLnBrk="0" hangingPunct="1">
      <a:buFont typeface="Arial" pitchFamily="34" charset="0"/>
      <a:buChar char="•"/>
      <a:defRPr sz="1400" kern="1200">
        <a:solidFill>
          <a:schemeClr val="tx1"/>
        </a:solidFill>
        <a:latin typeface="+mn-lt"/>
        <a:ea typeface="+mn-ea"/>
        <a:cs typeface="+mn-cs"/>
      </a:defRPr>
    </a:lvl4pPr>
    <a:lvl5pPr marL="285750" indent="-285750" algn="l" defTabSz="1097280" rtl="0" eaLnBrk="1" latinLnBrk="0" hangingPunct="1">
      <a:buFont typeface="Arial" pitchFamily="34" charset="0"/>
      <a:buChar char="•"/>
      <a:defRPr sz="1400" kern="1200">
        <a:solidFill>
          <a:schemeClr val="tx1"/>
        </a:solidFill>
        <a:latin typeface="+mn-lt"/>
        <a:ea typeface="+mn-ea"/>
        <a:cs typeface="+mn-cs"/>
      </a:defRPr>
    </a:lvl5pPr>
    <a:lvl6pPr marL="2743200" algn="l" defTabSz="1097280" rtl="0" eaLnBrk="1" latinLnBrk="0" hangingPunct="1">
      <a:defRPr sz="1400" kern="1200">
        <a:solidFill>
          <a:schemeClr val="tx1"/>
        </a:solidFill>
        <a:latin typeface="+mn-lt"/>
        <a:ea typeface="+mn-ea"/>
        <a:cs typeface="+mn-cs"/>
      </a:defRPr>
    </a:lvl6pPr>
    <a:lvl7pPr marL="3291840" algn="l" defTabSz="1097280" rtl="0" eaLnBrk="1" latinLnBrk="0" hangingPunct="1">
      <a:defRPr sz="1400" kern="1200">
        <a:solidFill>
          <a:schemeClr val="tx1"/>
        </a:solidFill>
        <a:latin typeface="+mn-lt"/>
        <a:ea typeface="+mn-ea"/>
        <a:cs typeface="+mn-cs"/>
      </a:defRPr>
    </a:lvl7pPr>
    <a:lvl8pPr marL="3840480" algn="l" defTabSz="1097280" rtl="0" eaLnBrk="1" latinLnBrk="0" hangingPunct="1">
      <a:defRPr sz="1400" kern="1200">
        <a:solidFill>
          <a:schemeClr val="tx1"/>
        </a:solidFill>
        <a:latin typeface="+mn-lt"/>
        <a:ea typeface="+mn-ea"/>
        <a:cs typeface="+mn-cs"/>
      </a:defRPr>
    </a:lvl8pPr>
    <a:lvl9pPr marL="4389120" algn="l" defTabSz="1097280"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685800" y="692150"/>
            <a:ext cx="5486400" cy="3086100"/>
          </a:xfrm>
        </p:spPr>
      </p:sp>
      <p:sp>
        <p:nvSpPr>
          <p:cNvPr id="6" name="Notes Placeholder 5"/>
          <p:cNvSpPr>
            <a:spLocks noGrp="1"/>
          </p:cNvSpPr>
          <p:nvPr>
            <p:ph type="body" idx="1"/>
          </p:nvPr>
        </p:nvSpPr>
        <p:spPr/>
        <p:txBody>
          <a:bodyPr/>
          <a:lstStyle/>
          <a:p>
            <a:endParaRPr lang="en-US" dirty="0"/>
          </a:p>
        </p:txBody>
      </p:sp>
      <p:sp>
        <p:nvSpPr>
          <p:cNvPr id="7" name="Footer Placeholder 6"/>
          <p:cNvSpPr>
            <a:spLocks noGrp="1"/>
          </p:cNvSpPr>
          <p:nvPr>
            <p:ph type="ftr" sz="quarter" idx="10"/>
          </p:nvPr>
        </p:nvSpPr>
        <p:spPr/>
        <p:txBody>
          <a:bodyPr/>
          <a:lstStyle/>
          <a:p>
            <a:r>
              <a:rPr lang="en-US" dirty="0"/>
              <a:t>Hortonworks: Powering the Future of Data</a:t>
            </a:r>
          </a:p>
        </p:txBody>
      </p:sp>
      <p:sp>
        <p:nvSpPr>
          <p:cNvPr id="8" name="Slide Number Placeholder 7"/>
          <p:cNvSpPr>
            <a:spLocks noGrp="1"/>
          </p:cNvSpPr>
          <p:nvPr>
            <p:ph type="sldNum" sz="quarter" idx="11"/>
          </p:nvPr>
        </p:nvSpPr>
        <p:spPr/>
        <p:txBody>
          <a:bodyPr/>
          <a:lstStyle/>
          <a:p>
            <a:fld id="{65F8852D-A642-44AF-93F0-4A3BD6E66CA8}" type="slidenum">
              <a:rPr lang="en-US" smtClean="0"/>
              <a:pPr/>
              <a:t>1</a:t>
            </a:fld>
            <a:endParaRPr lang="en-US" dirty="0"/>
          </a:p>
        </p:txBody>
      </p:sp>
    </p:spTree>
    <p:extLst>
      <p:ext uri="{BB962C8B-B14F-4D97-AF65-F5344CB8AC3E}">
        <p14:creationId xmlns:p14="http://schemas.microsoft.com/office/powerpoint/2010/main" val="2902086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t>21</a:t>
            </a:fld>
            <a:endParaRPr lang="en-US"/>
          </a:p>
        </p:txBody>
      </p:sp>
    </p:spTree>
    <p:extLst>
      <p:ext uri="{BB962C8B-B14F-4D97-AF65-F5344CB8AC3E}">
        <p14:creationId xmlns:p14="http://schemas.microsoft.com/office/powerpoint/2010/main" val="303603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E8096-F329-7647-8BCC-856D6F856EB3}" type="slidenum">
              <a:rPr lang="en-US" smtClean="0"/>
              <a:pPr/>
              <a:t>22</a:t>
            </a:fld>
            <a:endParaRPr lang="en-US"/>
          </a:p>
        </p:txBody>
      </p:sp>
    </p:spTree>
    <p:extLst>
      <p:ext uri="{BB962C8B-B14F-4D97-AF65-F5344CB8AC3E}">
        <p14:creationId xmlns:p14="http://schemas.microsoft.com/office/powerpoint/2010/main" val="2551661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E8096-F329-7647-8BCC-856D6F856EB3}" type="slidenum">
              <a:rPr lang="en-US" smtClean="0"/>
              <a:pPr/>
              <a:t>23</a:t>
            </a:fld>
            <a:endParaRPr lang="en-US"/>
          </a:p>
        </p:txBody>
      </p:sp>
    </p:spTree>
    <p:extLst>
      <p:ext uri="{BB962C8B-B14F-4D97-AF65-F5344CB8AC3E}">
        <p14:creationId xmlns:p14="http://schemas.microsoft.com/office/powerpoint/2010/main" val="18242625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E8096-F329-7647-8BCC-856D6F856EB3}" type="slidenum">
              <a:rPr lang="en-US" smtClean="0"/>
              <a:pPr/>
              <a:t>24</a:t>
            </a:fld>
            <a:endParaRPr lang="en-US"/>
          </a:p>
        </p:txBody>
      </p:sp>
    </p:spTree>
    <p:extLst>
      <p:ext uri="{BB962C8B-B14F-4D97-AF65-F5344CB8AC3E}">
        <p14:creationId xmlns:p14="http://schemas.microsoft.com/office/powerpoint/2010/main" val="18242625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E8096-F329-7647-8BCC-856D6F856EB3}" type="slidenum">
              <a:rPr lang="en-US" smtClean="0"/>
              <a:pPr/>
              <a:t>25</a:t>
            </a:fld>
            <a:endParaRPr lang="en-US"/>
          </a:p>
        </p:txBody>
      </p:sp>
    </p:spTree>
    <p:extLst>
      <p:ext uri="{BB962C8B-B14F-4D97-AF65-F5344CB8AC3E}">
        <p14:creationId xmlns:p14="http://schemas.microsoft.com/office/powerpoint/2010/main" val="648228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E8096-F329-7647-8BCC-856D6F856EB3}" type="slidenum">
              <a:rPr lang="en-US" smtClean="0"/>
              <a:pPr/>
              <a:t>26</a:t>
            </a:fld>
            <a:endParaRPr lang="en-US"/>
          </a:p>
        </p:txBody>
      </p:sp>
    </p:spTree>
    <p:extLst>
      <p:ext uri="{BB962C8B-B14F-4D97-AF65-F5344CB8AC3E}">
        <p14:creationId xmlns:p14="http://schemas.microsoft.com/office/powerpoint/2010/main" val="1006326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1374085-3E80-6E4B-8D15-AE111E3F12C2}" type="slidenum">
              <a:rPr lang="en-US" smtClean="0"/>
              <a:pPr>
                <a:defRPr/>
              </a:pPr>
              <a:t>27</a:t>
            </a:fld>
            <a:endParaRPr lang="en-US" dirty="0"/>
          </a:p>
        </p:txBody>
      </p:sp>
    </p:spTree>
    <p:extLst>
      <p:ext uri="{BB962C8B-B14F-4D97-AF65-F5344CB8AC3E}">
        <p14:creationId xmlns:p14="http://schemas.microsoft.com/office/powerpoint/2010/main" val="607849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r>
              <a:rPr lang="en-US" dirty="0" smtClean="0"/>
              <a:t>Dynamic </a:t>
            </a:r>
            <a:r>
              <a:rPr lang="en-US" dirty="0" err="1" smtClean="0"/>
              <a:t>availablity</a:t>
            </a:r>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29</a:t>
            </a:fld>
            <a:endParaRPr lang="en-US"/>
          </a:p>
        </p:txBody>
      </p:sp>
    </p:spTree>
    <p:extLst>
      <p:ext uri="{BB962C8B-B14F-4D97-AF65-F5344CB8AC3E}">
        <p14:creationId xmlns:p14="http://schemas.microsoft.com/office/powerpoint/2010/main" val="9482312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E8096-F329-7647-8BCC-856D6F856EB3}" type="slidenum">
              <a:rPr lang="en-US" smtClean="0"/>
              <a:pPr/>
              <a:t>30</a:t>
            </a:fld>
            <a:endParaRPr lang="en-US"/>
          </a:p>
        </p:txBody>
      </p:sp>
    </p:spTree>
    <p:extLst>
      <p:ext uri="{BB962C8B-B14F-4D97-AF65-F5344CB8AC3E}">
        <p14:creationId xmlns:p14="http://schemas.microsoft.com/office/powerpoint/2010/main" val="10972270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E8096-F329-7647-8BCC-856D6F856EB3}" type="slidenum">
              <a:rPr lang="en-US" smtClean="0"/>
              <a:pPr/>
              <a:t>31</a:t>
            </a:fld>
            <a:endParaRPr lang="en-US"/>
          </a:p>
        </p:txBody>
      </p:sp>
    </p:spTree>
    <p:extLst>
      <p:ext uri="{BB962C8B-B14F-4D97-AF65-F5344CB8AC3E}">
        <p14:creationId xmlns:p14="http://schemas.microsoft.com/office/powerpoint/2010/main" val="816487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E8096-F329-7647-8BCC-856D6F856EB3}" type="slidenum">
              <a:rPr lang="en-US" smtClean="0"/>
              <a:pPr/>
              <a:t>5</a:t>
            </a:fld>
            <a:endParaRPr lang="en-US"/>
          </a:p>
        </p:txBody>
      </p:sp>
    </p:spTree>
    <p:extLst>
      <p:ext uri="{BB962C8B-B14F-4D97-AF65-F5344CB8AC3E}">
        <p14:creationId xmlns:p14="http://schemas.microsoft.com/office/powerpoint/2010/main" val="13929305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0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91374085-3E80-6E4B-8D15-AE111E3F12C2}" type="slidenum">
              <a:rPr lang="en-US" smtClean="0">
                <a:solidFill>
                  <a:prstClr val="black"/>
                </a:solidFill>
              </a:rPr>
              <a:pPr>
                <a:defRPr/>
              </a:pPr>
              <a:t>34</a:t>
            </a:fld>
            <a:endParaRPr lang="en-US" dirty="0">
              <a:solidFill>
                <a:prstClr val="black"/>
              </a:solidFill>
            </a:endParaRPr>
          </a:p>
        </p:txBody>
      </p:sp>
    </p:spTree>
    <p:extLst>
      <p:ext uri="{BB962C8B-B14F-4D97-AF65-F5344CB8AC3E}">
        <p14:creationId xmlns:p14="http://schemas.microsoft.com/office/powerpoint/2010/main" val="207592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E8096-F329-7647-8BCC-856D6F856EB3}" type="slidenum">
              <a:rPr lang="en-US" smtClean="0"/>
              <a:pPr/>
              <a:t>36</a:t>
            </a:fld>
            <a:endParaRPr lang="en-US"/>
          </a:p>
        </p:txBody>
      </p:sp>
    </p:spTree>
    <p:extLst>
      <p:ext uri="{BB962C8B-B14F-4D97-AF65-F5344CB8AC3E}">
        <p14:creationId xmlns:p14="http://schemas.microsoft.com/office/powerpoint/2010/main" val="10281036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E8096-F329-7647-8BCC-856D6F856EB3}" type="slidenum">
              <a:rPr lang="en-US" smtClean="0"/>
              <a:pPr/>
              <a:t>37</a:t>
            </a:fld>
            <a:endParaRPr lang="en-US"/>
          </a:p>
        </p:txBody>
      </p:sp>
    </p:spTree>
    <p:extLst>
      <p:ext uri="{BB962C8B-B14F-4D97-AF65-F5344CB8AC3E}">
        <p14:creationId xmlns:p14="http://schemas.microsoft.com/office/powerpoint/2010/main" val="13509112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E8096-F329-7647-8BCC-856D6F856EB3}" type="slidenum">
              <a:rPr lang="en-US" smtClean="0"/>
              <a:pPr/>
              <a:t>38</a:t>
            </a:fld>
            <a:endParaRPr lang="en-US"/>
          </a:p>
        </p:txBody>
      </p:sp>
    </p:spTree>
    <p:extLst>
      <p:ext uri="{BB962C8B-B14F-4D97-AF65-F5344CB8AC3E}">
        <p14:creationId xmlns:p14="http://schemas.microsoft.com/office/powerpoint/2010/main" val="11555185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E8096-F329-7647-8BCC-856D6F856EB3}" type="slidenum">
              <a:rPr lang="en-US" smtClean="0"/>
              <a:pPr/>
              <a:t>39</a:t>
            </a:fld>
            <a:endParaRPr lang="en-US"/>
          </a:p>
        </p:txBody>
      </p:sp>
    </p:spTree>
    <p:extLst>
      <p:ext uri="{BB962C8B-B14F-4D97-AF65-F5344CB8AC3E}">
        <p14:creationId xmlns:p14="http://schemas.microsoft.com/office/powerpoint/2010/main" val="1161308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Hortonworks: Powering the Future of Data</a:t>
            </a:r>
            <a:endParaRPr lang="en-US" dirty="0"/>
          </a:p>
        </p:txBody>
      </p:sp>
      <p:sp>
        <p:nvSpPr>
          <p:cNvPr id="5" name="Slide Number Placeholder 4"/>
          <p:cNvSpPr>
            <a:spLocks noGrp="1"/>
          </p:cNvSpPr>
          <p:nvPr>
            <p:ph type="sldNum" sz="quarter" idx="11"/>
          </p:nvPr>
        </p:nvSpPr>
        <p:spPr/>
        <p:txBody>
          <a:bodyPr/>
          <a:lstStyle/>
          <a:p>
            <a:fld id="{65F8852D-A642-44AF-93F0-4A3BD6E66CA8}" type="slidenum">
              <a:rPr lang="en-US" smtClean="0"/>
              <a:pPr/>
              <a:t>47</a:t>
            </a:fld>
            <a:endParaRPr lang="en-US" dirty="0"/>
          </a:p>
        </p:txBody>
      </p:sp>
    </p:spTree>
    <p:extLst>
      <p:ext uri="{BB962C8B-B14F-4D97-AF65-F5344CB8AC3E}">
        <p14:creationId xmlns:p14="http://schemas.microsoft.com/office/powerpoint/2010/main" val="7997943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pPr rtl="0" fontAlgn="base"/>
            <a:endParaRPr lang="en-US" sz="1400" b="0" i="0" u="none" strike="noStrike" kern="1200" dirty="0" smtClean="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Hortonworks: Powering the Future of Data</a:t>
            </a:r>
            <a:endParaRPr lang="en-US" dirty="0"/>
          </a:p>
        </p:txBody>
      </p:sp>
      <p:sp>
        <p:nvSpPr>
          <p:cNvPr id="5" name="Slide Number Placeholder 4"/>
          <p:cNvSpPr>
            <a:spLocks noGrp="1"/>
          </p:cNvSpPr>
          <p:nvPr>
            <p:ph type="sldNum" sz="quarter" idx="11"/>
          </p:nvPr>
        </p:nvSpPr>
        <p:spPr/>
        <p:txBody>
          <a:bodyPr/>
          <a:lstStyle/>
          <a:p>
            <a:fld id="{65F8852D-A642-44AF-93F0-4A3BD6E66CA8}" type="slidenum">
              <a:rPr lang="en-US" smtClean="0"/>
              <a:pPr/>
              <a:t>49</a:t>
            </a:fld>
            <a:endParaRPr lang="en-US" dirty="0"/>
          </a:p>
        </p:txBody>
      </p:sp>
    </p:spTree>
    <p:extLst>
      <p:ext uri="{BB962C8B-B14F-4D97-AF65-F5344CB8AC3E}">
        <p14:creationId xmlns:p14="http://schemas.microsoft.com/office/powerpoint/2010/main" val="6432653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E8096-F329-7647-8BCC-856D6F856EB3}" type="slidenum">
              <a:rPr lang="en-US" smtClean="0"/>
              <a:pPr/>
              <a:t>50</a:t>
            </a:fld>
            <a:endParaRPr lang="en-US"/>
          </a:p>
        </p:txBody>
      </p:sp>
    </p:spTree>
    <p:extLst>
      <p:ext uri="{BB962C8B-B14F-4D97-AF65-F5344CB8AC3E}">
        <p14:creationId xmlns:p14="http://schemas.microsoft.com/office/powerpoint/2010/main" val="2627177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E8096-F329-7647-8BCC-856D6F856EB3}" type="slidenum">
              <a:rPr lang="en-US" smtClean="0"/>
              <a:pPr/>
              <a:t>55</a:t>
            </a:fld>
            <a:endParaRPr lang="en-US"/>
          </a:p>
        </p:txBody>
      </p:sp>
    </p:spTree>
    <p:extLst>
      <p:ext uri="{BB962C8B-B14F-4D97-AF65-F5344CB8AC3E}">
        <p14:creationId xmlns:p14="http://schemas.microsoft.com/office/powerpoint/2010/main" val="6161840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E8096-F329-7647-8BCC-856D6F856EB3}" type="slidenum">
              <a:rPr lang="en-US" smtClean="0"/>
              <a:pPr/>
              <a:t>56</a:t>
            </a:fld>
            <a:endParaRPr lang="en-US"/>
          </a:p>
        </p:txBody>
      </p:sp>
    </p:spTree>
    <p:extLst>
      <p:ext uri="{BB962C8B-B14F-4D97-AF65-F5344CB8AC3E}">
        <p14:creationId xmlns:p14="http://schemas.microsoft.com/office/powerpoint/2010/main" val="396359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E8096-F329-7647-8BCC-856D6F856EB3}" type="slidenum">
              <a:rPr lang="en-US" smtClean="0"/>
              <a:pPr/>
              <a:t>8</a:t>
            </a:fld>
            <a:endParaRPr lang="en-US"/>
          </a:p>
        </p:txBody>
      </p:sp>
    </p:spTree>
    <p:extLst>
      <p:ext uri="{BB962C8B-B14F-4D97-AF65-F5344CB8AC3E}">
        <p14:creationId xmlns:p14="http://schemas.microsoft.com/office/powerpoint/2010/main" val="13220099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E8096-F329-7647-8BCC-856D6F856EB3}" type="slidenum">
              <a:rPr lang="en-US" smtClean="0"/>
              <a:pPr/>
              <a:t>61</a:t>
            </a:fld>
            <a:endParaRPr lang="en-US"/>
          </a:p>
        </p:txBody>
      </p:sp>
    </p:spTree>
    <p:extLst>
      <p:ext uri="{BB962C8B-B14F-4D97-AF65-F5344CB8AC3E}">
        <p14:creationId xmlns:p14="http://schemas.microsoft.com/office/powerpoint/2010/main" val="2961767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E8096-F329-7647-8BCC-856D6F856EB3}" type="slidenum">
              <a:rPr lang="en-US" smtClean="0"/>
              <a:pPr/>
              <a:t>62</a:t>
            </a:fld>
            <a:endParaRPr lang="en-US"/>
          </a:p>
        </p:txBody>
      </p:sp>
    </p:spTree>
    <p:extLst>
      <p:ext uri="{BB962C8B-B14F-4D97-AF65-F5344CB8AC3E}">
        <p14:creationId xmlns:p14="http://schemas.microsoft.com/office/powerpoint/2010/main" val="887923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E8096-F329-7647-8BCC-856D6F856EB3}" type="slidenum">
              <a:rPr lang="en-US" smtClean="0"/>
              <a:pPr/>
              <a:t>63</a:t>
            </a:fld>
            <a:endParaRPr lang="en-US"/>
          </a:p>
        </p:txBody>
      </p:sp>
    </p:spTree>
    <p:extLst>
      <p:ext uri="{BB962C8B-B14F-4D97-AF65-F5344CB8AC3E}">
        <p14:creationId xmlns:p14="http://schemas.microsoft.com/office/powerpoint/2010/main" val="15139508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E8096-F329-7647-8BCC-856D6F856EB3}" type="slidenum">
              <a:rPr lang="en-US" smtClean="0"/>
              <a:t>64</a:t>
            </a:fld>
            <a:endParaRPr lang="en-US" dirty="0"/>
          </a:p>
        </p:txBody>
      </p:sp>
    </p:spTree>
    <p:extLst>
      <p:ext uri="{BB962C8B-B14F-4D97-AF65-F5344CB8AC3E}">
        <p14:creationId xmlns:p14="http://schemas.microsoft.com/office/powerpoint/2010/main" val="783675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1374085-3E80-6E4B-8D15-AE111E3F12C2}" type="slidenum">
              <a:rPr lang="en-US" smtClean="0"/>
              <a:pPr>
                <a:defRPr/>
              </a:pPr>
              <a:t>65</a:t>
            </a:fld>
            <a:endParaRPr lang="en-US" dirty="0"/>
          </a:p>
        </p:txBody>
      </p:sp>
    </p:spTree>
    <p:extLst>
      <p:ext uri="{BB962C8B-B14F-4D97-AF65-F5344CB8AC3E}">
        <p14:creationId xmlns:p14="http://schemas.microsoft.com/office/powerpoint/2010/main" val="4096605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E8096-F329-7647-8BCC-856D6F856EB3}" type="slidenum">
              <a:rPr lang="en-US" smtClean="0"/>
              <a:pPr/>
              <a:t>66</a:t>
            </a:fld>
            <a:endParaRPr lang="en-US"/>
          </a:p>
        </p:txBody>
      </p:sp>
    </p:spTree>
    <p:extLst>
      <p:ext uri="{BB962C8B-B14F-4D97-AF65-F5344CB8AC3E}">
        <p14:creationId xmlns:p14="http://schemas.microsoft.com/office/powerpoint/2010/main" val="1540416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E8096-F329-7647-8BCC-856D6F856EB3}" type="slidenum">
              <a:rPr lang="en-US" smtClean="0"/>
              <a:pPr/>
              <a:t>67</a:t>
            </a:fld>
            <a:endParaRPr lang="en-US"/>
          </a:p>
        </p:txBody>
      </p:sp>
    </p:spTree>
    <p:extLst>
      <p:ext uri="{BB962C8B-B14F-4D97-AF65-F5344CB8AC3E}">
        <p14:creationId xmlns:p14="http://schemas.microsoft.com/office/powerpoint/2010/main" val="14217992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1374085-3E80-6E4B-8D15-AE111E3F12C2}" type="slidenum">
              <a:rPr lang="en-US" smtClean="0"/>
              <a:pPr>
                <a:defRPr/>
              </a:pPr>
              <a:t>68</a:t>
            </a:fld>
            <a:endParaRPr lang="en-US" dirty="0"/>
          </a:p>
        </p:txBody>
      </p:sp>
    </p:spTree>
    <p:extLst>
      <p:ext uri="{BB962C8B-B14F-4D97-AF65-F5344CB8AC3E}">
        <p14:creationId xmlns:p14="http://schemas.microsoft.com/office/powerpoint/2010/main" val="18158146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1374085-3E80-6E4B-8D15-AE111E3F12C2}" type="slidenum">
              <a:rPr lang="en-US" smtClean="0"/>
              <a:pPr>
                <a:defRPr/>
              </a:pPr>
              <a:t>69</a:t>
            </a:fld>
            <a:endParaRPr lang="en-US" dirty="0"/>
          </a:p>
        </p:txBody>
      </p:sp>
    </p:spTree>
    <p:extLst>
      <p:ext uri="{BB962C8B-B14F-4D97-AF65-F5344CB8AC3E}">
        <p14:creationId xmlns:p14="http://schemas.microsoft.com/office/powerpoint/2010/main" val="15868992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E8096-F329-7647-8BCC-856D6F856EB3}" type="slidenum">
              <a:rPr lang="en-US" smtClean="0"/>
              <a:pPr/>
              <a:t>70</a:t>
            </a:fld>
            <a:endParaRPr lang="en-US"/>
          </a:p>
        </p:txBody>
      </p:sp>
    </p:spTree>
    <p:extLst>
      <p:ext uri="{BB962C8B-B14F-4D97-AF65-F5344CB8AC3E}">
        <p14:creationId xmlns:p14="http://schemas.microsoft.com/office/powerpoint/2010/main" val="1655778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E8096-F329-7647-8BCC-856D6F856EB3}" type="slidenum">
              <a:rPr lang="en-US" smtClean="0"/>
              <a:pPr/>
              <a:t>9</a:t>
            </a:fld>
            <a:endParaRPr lang="en-US"/>
          </a:p>
        </p:txBody>
      </p:sp>
    </p:spTree>
    <p:extLst>
      <p:ext uri="{BB962C8B-B14F-4D97-AF65-F5344CB8AC3E}">
        <p14:creationId xmlns:p14="http://schemas.microsoft.com/office/powerpoint/2010/main" val="19577791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E8096-F329-7647-8BCC-856D6F856EB3}" type="slidenum">
              <a:rPr lang="en-US" smtClean="0"/>
              <a:pPr/>
              <a:t>71</a:t>
            </a:fld>
            <a:endParaRPr lang="en-US"/>
          </a:p>
        </p:txBody>
      </p:sp>
    </p:spTree>
    <p:extLst>
      <p:ext uri="{BB962C8B-B14F-4D97-AF65-F5344CB8AC3E}">
        <p14:creationId xmlns:p14="http://schemas.microsoft.com/office/powerpoint/2010/main" val="6155249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73</a:t>
            </a:fld>
            <a:endParaRPr lang="en-US"/>
          </a:p>
        </p:txBody>
      </p:sp>
    </p:spTree>
    <p:extLst>
      <p:ext uri="{BB962C8B-B14F-4D97-AF65-F5344CB8AC3E}">
        <p14:creationId xmlns:p14="http://schemas.microsoft.com/office/powerpoint/2010/main" val="5576452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E8096-F329-7647-8BCC-856D6F856EB3}" type="slidenum">
              <a:rPr lang="en-US" smtClean="0"/>
              <a:pPr/>
              <a:t>83</a:t>
            </a:fld>
            <a:endParaRPr lang="en-US"/>
          </a:p>
        </p:txBody>
      </p:sp>
    </p:spTree>
    <p:extLst>
      <p:ext uri="{BB962C8B-B14F-4D97-AF65-F5344CB8AC3E}">
        <p14:creationId xmlns:p14="http://schemas.microsoft.com/office/powerpoint/2010/main" val="15744249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E8096-F329-7647-8BCC-856D6F856EB3}" type="slidenum">
              <a:rPr lang="en-US" smtClean="0"/>
              <a:pPr/>
              <a:t>84</a:t>
            </a:fld>
            <a:endParaRPr lang="en-US"/>
          </a:p>
        </p:txBody>
      </p:sp>
    </p:spTree>
    <p:extLst>
      <p:ext uri="{BB962C8B-B14F-4D97-AF65-F5344CB8AC3E}">
        <p14:creationId xmlns:p14="http://schemas.microsoft.com/office/powerpoint/2010/main" val="11855804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1374085-3E80-6E4B-8D15-AE111E3F12C2}" type="slidenum">
              <a:rPr lang="en-US" smtClean="0"/>
              <a:pPr>
                <a:defRPr/>
              </a:pPr>
              <a:t>85</a:t>
            </a:fld>
            <a:endParaRPr lang="en-US" dirty="0"/>
          </a:p>
        </p:txBody>
      </p:sp>
    </p:spTree>
    <p:extLst>
      <p:ext uri="{BB962C8B-B14F-4D97-AF65-F5344CB8AC3E}">
        <p14:creationId xmlns:p14="http://schemas.microsoft.com/office/powerpoint/2010/main" val="28134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1374085-3E80-6E4B-8D15-AE111E3F12C2}" type="slidenum">
              <a:rPr lang="en-US" smtClean="0"/>
              <a:pPr>
                <a:defRPr/>
              </a:pPr>
              <a:t>86</a:t>
            </a:fld>
            <a:endParaRPr lang="en-US" dirty="0"/>
          </a:p>
        </p:txBody>
      </p:sp>
    </p:spTree>
    <p:extLst>
      <p:ext uri="{BB962C8B-B14F-4D97-AF65-F5344CB8AC3E}">
        <p14:creationId xmlns:p14="http://schemas.microsoft.com/office/powerpoint/2010/main" val="9436420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E8096-F329-7647-8BCC-856D6F856EB3}" type="slidenum">
              <a:rPr lang="en-US" smtClean="0"/>
              <a:pPr/>
              <a:t>87</a:t>
            </a:fld>
            <a:endParaRPr lang="en-US"/>
          </a:p>
        </p:txBody>
      </p:sp>
    </p:spTree>
    <p:extLst>
      <p:ext uri="{BB962C8B-B14F-4D97-AF65-F5344CB8AC3E}">
        <p14:creationId xmlns:p14="http://schemas.microsoft.com/office/powerpoint/2010/main" val="17666001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E8096-F329-7647-8BCC-856D6F856EB3}" type="slidenum">
              <a:rPr lang="en-US" smtClean="0"/>
              <a:pPr/>
              <a:t>88</a:t>
            </a:fld>
            <a:endParaRPr lang="en-US"/>
          </a:p>
        </p:txBody>
      </p:sp>
    </p:spTree>
    <p:extLst>
      <p:ext uri="{BB962C8B-B14F-4D97-AF65-F5344CB8AC3E}">
        <p14:creationId xmlns:p14="http://schemas.microsoft.com/office/powerpoint/2010/main" val="20104420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E8096-F329-7647-8BCC-856D6F856EB3}" type="slidenum">
              <a:rPr lang="en-US" smtClean="0"/>
              <a:pPr/>
              <a:t>89</a:t>
            </a:fld>
            <a:endParaRPr lang="en-US"/>
          </a:p>
        </p:txBody>
      </p:sp>
    </p:spTree>
    <p:extLst>
      <p:ext uri="{BB962C8B-B14F-4D97-AF65-F5344CB8AC3E}">
        <p14:creationId xmlns:p14="http://schemas.microsoft.com/office/powerpoint/2010/main" val="20898537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E8096-F329-7647-8BCC-856D6F856EB3}" type="slidenum">
              <a:rPr lang="en-US" smtClean="0"/>
              <a:pPr/>
              <a:t>90</a:t>
            </a:fld>
            <a:endParaRPr lang="en-US"/>
          </a:p>
        </p:txBody>
      </p:sp>
    </p:spTree>
    <p:extLst>
      <p:ext uri="{BB962C8B-B14F-4D97-AF65-F5344CB8AC3E}">
        <p14:creationId xmlns:p14="http://schemas.microsoft.com/office/powerpoint/2010/main" val="626099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E8096-F329-7647-8BCC-856D6F856EB3}" type="slidenum">
              <a:rPr lang="en-US" smtClean="0"/>
              <a:pPr/>
              <a:t>15</a:t>
            </a:fld>
            <a:endParaRPr lang="en-US"/>
          </a:p>
        </p:txBody>
      </p:sp>
    </p:spTree>
    <p:extLst>
      <p:ext uri="{BB962C8B-B14F-4D97-AF65-F5344CB8AC3E}">
        <p14:creationId xmlns:p14="http://schemas.microsoft.com/office/powerpoint/2010/main" val="17515812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E8096-F329-7647-8BCC-856D6F856EB3}" type="slidenum">
              <a:rPr lang="en-US" smtClean="0"/>
              <a:pPr/>
              <a:t>91</a:t>
            </a:fld>
            <a:endParaRPr lang="en-US"/>
          </a:p>
        </p:txBody>
      </p:sp>
    </p:spTree>
    <p:extLst>
      <p:ext uri="{BB962C8B-B14F-4D97-AF65-F5344CB8AC3E}">
        <p14:creationId xmlns:p14="http://schemas.microsoft.com/office/powerpoint/2010/main" val="6520075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E8096-F329-7647-8BCC-856D6F856EB3}" type="slidenum">
              <a:rPr lang="en-US" smtClean="0"/>
              <a:pPr/>
              <a:t>92</a:t>
            </a:fld>
            <a:endParaRPr lang="en-US"/>
          </a:p>
        </p:txBody>
      </p:sp>
    </p:spTree>
    <p:extLst>
      <p:ext uri="{BB962C8B-B14F-4D97-AF65-F5344CB8AC3E}">
        <p14:creationId xmlns:p14="http://schemas.microsoft.com/office/powerpoint/2010/main" val="9667242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0"/>
          </p:nvPr>
        </p:nvSpPr>
        <p:spPr/>
        <p:txBody>
          <a:bodyPr/>
          <a:lstStyle/>
          <a:p>
            <a:r>
              <a:rPr lang="en-US" dirty="0"/>
              <a:t>Hortonworks: Powering the Future of Data</a:t>
            </a:r>
          </a:p>
        </p:txBody>
      </p:sp>
      <p:sp>
        <p:nvSpPr>
          <p:cNvPr id="6" name="Slide Number Placeholder 5"/>
          <p:cNvSpPr>
            <a:spLocks noGrp="1"/>
          </p:cNvSpPr>
          <p:nvPr>
            <p:ph type="sldNum" sz="quarter" idx="11"/>
          </p:nvPr>
        </p:nvSpPr>
        <p:spPr/>
        <p:txBody>
          <a:bodyPr/>
          <a:lstStyle/>
          <a:p>
            <a:fld id="{65F8852D-A642-44AF-93F0-4A3BD6E66CA8}" type="slidenum">
              <a:rPr lang="en-US" smtClean="0"/>
              <a:pPr/>
              <a:t>93</a:t>
            </a:fld>
            <a:endParaRPr lang="en-US" dirty="0"/>
          </a:p>
        </p:txBody>
      </p:sp>
    </p:spTree>
    <p:extLst>
      <p:ext uri="{BB962C8B-B14F-4D97-AF65-F5344CB8AC3E}">
        <p14:creationId xmlns:p14="http://schemas.microsoft.com/office/powerpoint/2010/main" val="10154973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1374085-3E80-6E4B-8D15-AE111E3F12C2}" type="slidenum">
              <a:rPr lang="en-US" smtClean="0"/>
              <a:pPr>
                <a:defRPr/>
              </a:pPr>
              <a:t>96</a:t>
            </a:fld>
            <a:endParaRPr lang="en-US" dirty="0"/>
          </a:p>
        </p:txBody>
      </p:sp>
    </p:spTree>
    <p:extLst>
      <p:ext uri="{BB962C8B-B14F-4D97-AF65-F5344CB8AC3E}">
        <p14:creationId xmlns:p14="http://schemas.microsoft.com/office/powerpoint/2010/main" val="8329402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0"/>
          </p:nvPr>
        </p:nvSpPr>
        <p:spPr/>
        <p:txBody>
          <a:bodyPr/>
          <a:lstStyle/>
          <a:p>
            <a:r>
              <a:rPr lang="en-US" dirty="0"/>
              <a:t>Hortonworks: Powering the Future of Data</a:t>
            </a:r>
          </a:p>
        </p:txBody>
      </p:sp>
      <p:sp>
        <p:nvSpPr>
          <p:cNvPr id="6" name="Slide Number Placeholder 5"/>
          <p:cNvSpPr>
            <a:spLocks noGrp="1"/>
          </p:cNvSpPr>
          <p:nvPr>
            <p:ph type="sldNum" sz="quarter" idx="11"/>
          </p:nvPr>
        </p:nvSpPr>
        <p:spPr/>
        <p:txBody>
          <a:bodyPr/>
          <a:lstStyle/>
          <a:p>
            <a:fld id="{65F8852D-A642-44AF-93F0-4A3BD6E66CA8}" type="slidenum">
              <a:rPr lang="en-US" smtClean="0"/>
              <a:pPr/>
              <a:t>97</a:t>
            </a:fld>
            <a:endParaRPr lang="en-US" dirty="0"/>
          </a:p>
        </p:txBody>
      </p:sp>
    </p:spTree>
    <p:extLst>
      <p:ext uri="{BB962C8B-B14F-4D97-AF65-F5344CB8AC3E}">
        <p14:creationId xmlns:p14="http://schemas.microsoft.com/office/powerpoint/2010/main" val="921605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E8096-F329-7647-8BCC-856D6F856EB3}" type="slidenum">
              <a:rPr lang="en-US" smtClean="0"/>
              <a:pPr/>
              <a:t>16</a:t>
            </a:fld>
            <a:endParaRPr lang="en-US"/>
          </a:p>
        </p:txBody>
      </p:sp>
    </p:spTree>
    <p:extLst>
      <p:ext uri="{BB962C8B-B14F-4D97-AF65-F5344CB8AC3E}">
        <p14:creationId xmlns:p14="http://schemas.microsoft.com/office/powerpoint/2010/main" val="355848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E8096-F329-7647-8BCC-856D6F856EB3}" type="slidenum">
              <a:rPr lang="en-US" smtClean="0"/>
              <a:pPr/>
              <a:t>17</a:t>
            </a:fld>
            <a:endParaRPr lang="en-US"/>
          </a:p>
        </p:txBody>
      </p:sp>
    </p:spTree>
    <p:extLst>
      <p:ext uri="{BB962C8B-B14F-4D97-AF65-F5344CB8AC3E}">
        <p14:creationId xmlns:p14="http://schemas.microsoft.com/office/powerpoint/2010/main" val="1219225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E8096-F329-7647-8BCC-856D6F856EB3}" type="slidenum">
              <a:rPr lang="en-US" smtClean="0"/>
              <a:pPr/>
              <a:t>18</a:t>
            </a:fld>
            <a:endParaRPr lang="en-US"/>
          </a:p>
        </p:txBody>
      </p:sp>
    </p:spTree>
    <p:extLst>
      <p:ext uri="{BB962C8B-B14F-4D97-AF65-F5344CB8AC3E}">
        <p14:creationId xmlns:p14="http://schemas.microsoft.com/office/powerpoint/2010/main" val="1979429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E8096-F329-7647-8BCC-856D6F856EB3}" type="slidenum">
              <a:rPr lang="en-US" smtClean="0"/>
              <a:pPr/>
              <a:t>19</a:t>
            </a:fld>
            <a:endParaRPr lang="en-US"/>
          </a:p>
        </p:txBody>
      </p:sp>
    </p:spTree>
    <p:extLst>
      <p:ext uri="{BB962C8B-B14F-4D97-AF65-F5344CB8AC3E}">
        <p14:creationId xmlns:p14="http://schemas.microsoft.com/office/powerpoint/2010/main" val="479218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4.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2.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2.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4.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jpg"/><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jpg"/><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reen Title 1">
    <p:spTree>
      <p:nvGrpSpPr>
        <p:cNvPr id="1" name=""/>
        <p:cNvGrpSpPr/>
        <p:nvPr/>
      </p:nvGrpSpPr>
      <p:grpSpPr>
        <a:xfrm>
          <a:off x="0" y="0"/>
          <a:ext cx="0" cy="0"/>
          <a:chOff x="0" y="0"/>
          <a:chExt cx="0" cy="0"/>
        </a:xfrm>
      </p:grpSpPr>
      <p:pic>
        <p:nvPicPr>
          <p:cNvPr id="16" name="Picture 15"/>
          <p:cNvPicPr preferRelativeResize="0">
            <a:picLocks/>
          </p:cNvPicPr>
          <p:nvPr userDrawn="1"/>
        </p:nvPicPr>
        <p:blipFill>
          <a:blip r:embed="rId2">
            <a:extLst>
              <a:ext uri="{28A0092B-C50C-407E-A947-70E740481C1C}">
                <a14:useLocalDpi xmlns:a14="http://schemas.microsoft.com/office/drawing/2010/main"/>
              </a:ext>
            </a:extLst>
          </a:blip>
          <a:stretch>
            <a:fillRect/>
          </a:stretch>
        </p:blipFill>
        <p:spPr>
          <a:xfrm>
            <a:off x="-20050" y="-15378"/>
            <a:ext cx="14670629" cy="8244588"/>
          </a:xfrm>
          <a:prstGeom prst="rect">
            <a:avLst/>
          </a:prstGeom>
        </p:spPr>
      </p:pic>
      <p:sp>
        <p:nvSpPr>
          <p:cNvPr id="7" name="Title 1"/>
          <p:cNvSpPr>
            <a:spLocks noGrp="1"/>
          </p:cNvSpPr>
          <p:nvPr>
            <p:ph type="ctrTitle" hasCustomPrompt="1"/>
          </p:nvPr>
        </p:nvSpPr>
        <p:spPr bwMode="gray">
          <a:xfrm>
            <a:off x="841494" y="2895254"/>
            <a:ext cx="7644384" cy="1569660"/>
          </a:xfrm>
          <a:prstGeom prst="rect">
            <a:avLst/>
          </a:prstGeom>
          <a:noFill/>
          <a:effectLst>
            <a:outerShdw blurRad="127000" algn="ctr" rotWithShape="0">
              <a:srgbClr val="000000"/>
            </a:outerShdw>
          </a:effectLst>
        </p:spPr>
        <p:txBody>
          <a:bodyPr wrap="square" lIns="0" bIns="0" anchor="b" anchorCtr="0">
            <a:spAutoFit/>
          </a:bodyPr>
          <a:lstStyle>
            <a:lvl1pPr marL="0" indent="0" algn="l" defTabSz="544830">
              <a:lnSpc>
                <a:spcPct val="85000"/>
              </a:lnSpc>
              <a:spcAft>
                <a:spcPts val="0"/>
              </a:spcAft>
              <a:tabLst/>
              <a:defRPr sz="6000" b="1" baseline="0">
                <a:solidFill>
                  <a:schemeClr val="tx2"/>
                </a:solidFill>
                <a:latin typeface="+mj-lt"/>
                <a:cs typeface="Arial"/>
              </a:defRPr>
            </a:lvl1pPr>
          </a:lstStyle>
          <a:p>
            <a:r>
              <a:rPr lang="en-US" dirty="0"/>
              <a:t>Title Goes Here</a:t>
            </a:r>
            <a:br>
              <a:rPr lang="en-US" dirty="0"/>
            </a:br>
            <a:r>
              <a:rPr lang="en-US" dirty="0"/>
              <a:t>(Maximum Three Lines)</a:t>
            </a:r>
          </a:p>
        </p:txBody>
      </p:sp>
      <p:sp>
        <p:nvSpPr>
          <p:cNvPr id="8" name="Subtitle 2"/>
          <p:cNvSpPr>
            <a:spLocks noGrp="1"/>
          </p:cNvSpPr>
          <p:nvPr>
            <p:ph type="subTitle" idx="1" hasCustomPrompt="1"/>
          </p:nvPr>
        </p:nvSpPr>
        <p:spPr bwMode="gray">
          <a:xfrm>
            <a:off x="841494" y="4650218"/>
            <a:ext cx="7644384" cy="470898"/>
          </a:xfrm>
          <a:prstGeom prst="rect">
            <a:avLst/>
          </a:prstGeom>
          <a:effectLst>
            <a:outerShdw blurRad="63500" algn="ctr" rotWithShape="0">
              <a:srgbClr val="000000">
                <a:alpha val="50000"/>
              </a:srgbClr>
            </a:outerShdw>
          </a:effectLst>
        </p:spPr>
        <p:txBody>
          <a:bodyPr lIns="0" tIns="0" bIns="0">
            <a:spAutoFit/>
          </a:bodyPr>
          <a:lstStyle>
            <a:lvl1pPr marL="0" indent="0" algn="l">
              <a:lnSpc>
                <a:spcPct val="85000"/>
              </a:lnSpc>
              <a:spcBef>
                <a:spcPts val="200"/>
              </a:spcBef>
              <a:spcAft>
                <a:spcPts val="200"/>
              </a:spcAft>
              <a:buNone/>
              <a:defRPr sz="3600" b="1" baseline="0">
                <a:solidFill>
                  <a:schemeClr val="bg2"/>
                </a:solidFill>
                <a:latin typeface="+mj-lt"/>
                <a:cs typeface="Aria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dirty="0"/>
              <a:t>Optional Subhead or Speaker Name</a:t>
            </a:r>
          </a:p>
        </p:txBody>
      </p:sp>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638811" y="7014947"/>
            <a:ext cx="2194560" cy="932688"/>
          </a:xfrm>
          <a:prstGeom prst="rect">
            <a:avLst/>
          </a:prstGeom>
        </p:spPr>
      </p:pic>
      <p:sp>
        <p:nvSpPr>
          <p:cNvPr id="3" name="Content Placeholder 2"/>
          <p:cNvSpPr>
            <a:spLocks noGrp="1"/>
          </p:cNvSpPr>
          <p:nvPr>
            <p:ph sz="quarter" idx="10"/>
          </p:nvPr>
        </p:nvSpPr>
        <p:spPr bwMode="gray">
          <a:xfrm>
            <a:off x="841494" y="5244102"/>
            <a:ext cx="7644384" cy="470898"/>
          </a:xfrm>
          <a:effectLst>
            <a:outerShdw blurRad="63500" algn="ctr" rotWithShape="0">
              <a:srgbClr val="000000">
                <a:alpha val="50000"/>
              </a:srgbClr>
            </a:outerShdw>
          </a:effectLst>
        </p:spPr>
        <p:txBody>
          <a:bodyPr tIns="0" bIns="0">
            <a:spAutoFit/>
          </a:bodyPr>
          <a:lstStyle>
            <a:lvl1pPr marL="0" indent="0">
              <a:lnSpc>
                <a:spcPct val="85000"/>
              </a:lnSpc>
              <a:buNone/>
              <a:defRPr sz="3600">
                <a:solidFill>
                  <a:schemeClr val="tx2"/>
                </a:solidFill>
              </a:defRPr>
            </a:lvl1pPr>
          </a:lstStyle>
          <a:p>
            <a:pPr lvl="0"/>
            <a:r>
              <a:rPr lang="en-US" smtClean="0"/>
              <a:t>Edit Master text styles</a:t>
            </a:r>
          </a:p>
        </p:txBody>
      </p:sp>
    </p:spTree>
    <p:extLst>
      <p:ext uri="{BB962C8B-B14F-4D97-AF65-F5344CB8AC3E}">
        <p14:creationId xmlns:p14="http://schemas.microsoft.com/office/powerpoint/2010/main" val="34476158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841494" y="681635"/>
            <a:ext cx="13167360" cy="470898"/>
          </a:xfrm>
          <a:prstGeom prst="rect">
            <a:avLst/>
          </a:prstGeom>
          <a:noFill/>
          <a:effectLst/>
        </p:spPr>
        <p:txBody>
          <a:bodyPr wrap="square" lIns="0" tIns="0" rIns="0" bIns="0" anchor="ctr" anchorCtr="0">
            <a:spAutoFit/>
          </a:bodyPr>
          <a:lstStyle>
            <a:lvl1pPr marL="0" indent="0" algn="l" defTabSz="544830">
              <a:lnSpc>
                <a:spcPct val="85000"/>
              </a:lnSpc>
              <a:spcAft>
                <a:spcPts val="0"/>
              </a:spcAft>
              <a:tabLst/>
              <a:defRPr sz="3600" b="1" baseline="0">
                <a:solidFill>
                  <a:schemeClr val="tx1"/>
                </a:solidFill>
                <a:latin typeface="+mj-lt"/>
                <a:cs typeface="Arial"/>
              </a:defRPr>
            </a:lvl1pPr>
          </a:lstStyle>
          <a:p>
            <a:r>
              <a:rPr lang="en-US" dirty="0"/>
              <a:t>Title Goes Here</a:t>
            </a:r>
          </a:p>
        </p:txBody>
      </p:sp>
    </p:spTree>
    <p:extLst>
      <p:ext uri="{BB962C8B-B14F-4D97-AF65-F5344CB8AC3E}">
        <p14:creationId xmlns:p14="http://schemas.microsoft.com/office/powerpoint/2010/main" val="982243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6375" y="-12569"/>
            <a:ext cx="14659655" cy="8238421"/>
          </a:xfrm>
          <a:prstGeom prst="rect">
            <a:avLst/>
          </a:prstGeom>
        </p:spPr>
      </p:pic>
      <p:sp>
        <p:nvSpPr>
          <p:cNvPr id="7" name="Title 1"/>
          <p:cNvSpPr>
            <a:spLocks noGrp="1"/>
          </p:cNvSpPr>
          <p:nvPr>
            <p:ph type="ctrTitle" hasCustomPrompt="1"/>
          </p:nvPr>
        </p:nvSpPr>
        <p:spPr bwMode="gray">
          <a:xfrm>
            <a:off x="841494" y="621013"/>
            <a:ext cx="3084120" cy="784830"/>
          </a:xfrm>
          <a:prstGeom prst="rect">
            <a:avLst/>
          </a:prstGeom>
          <a:noFill/>
          <a:effectLst>
            <a:outerShdw blurRad="127000" algn="ctr" rotWithShape="0">
              <a:srgbClr val="000000"/>
            </a:outerShdw>
          </a:effectLst>
        </p:spPr>
        <p:txBody>
          <a:bodyPr wrap="square" lIns="0" tIns="0" rIns="0" bIns="0" anchor="t" anchorCtr="0">
            <a:spAutoFit/>
          </a:bodyPr>
          <a:lstStyle>
            <a:lvl1pPr marL="0" indent="0" algn="l" defTabSz="544830">
              <a:lnSpc>
                <a:spcPct val="85000"/>
              </a:lnSpc>
              <a:spcAft>
                <a:spcPts val="0"/>
              </a:spcAft>
              <a:tabLst/>
              <a:defRPr sz="6000" b="1" baseline="0">
                <a:solidFill>
                  <a:schemeClr val="tx2"/>
                </a:solidFill>
                <a:latin typeface="+mj-lt"/>
                <a:cs typeface="Arial"/>
              </a:defRPr>
            </a:lvl1pPr>
          </a:lstStyle>
          <a:p>
            <a:r>
              <a:rPr lang="en-US" dirty="0"/>
              <a:t>Agenda</a:t>
            </a:r>
          </a:p>
        </p:txBody>
      </p:sp>
      <p:sp>
        <p:nvSpPr>
          <p:cNvPr id="4" name="Content Placeholder 3"/>
          <p:cNvSpPr>
            <a:spLocks noGrp="1"/>
          </p:cNvSpPr>
          <p:nvPr>
            <p:ph sz="quarter" idx="10"/>
          </p:nvPr>
        </p:nvSpPr>
        <p:spPr bwMode="gray">
          <a:xfrm>
            <a:off x="4794637" y="1620185"/>
            <a:ext cx="8637582" cy="443198"/>
          </a:xfrm>
          <a:prstGeom prst="rect">
            <a:avLst/>
          </a:prstGeom>
          <a:effectLst/>
        </p:spPr>
        <p:txBody>
          <a:bodyPr lIns="0" tIns="0" rIns="0" bIns="0">
            <a:spAutoFit/>
          </a:bodyPr>
          <a:lstStyle>
            <a:lvl1pPr marL="0" indent="0">
              <a:lnSpc>
                <a:spcPct val="90000"/>
              </a:lnSpc>
              <a:spcBef>
                <a:spcPts val="1200"/>
              </a:spcBef>
              <a:spcAft>
                <a:spcPts val="1200"/>
              </a:spcAft>
              <a:buClr>
                <a:schemeClr val="bg2"/>
              </a:buClr>
              <a:buSzPct val="75000"/>
              <a:buFont typeface="Wingdings 2" pitchFamily="18" charset="2"/>
              <a:buNone/>
              <a:defRPr sz="3200" b="0">
                <a:solidFill>
                  <a:schemeClr val="tx2"/>
                </a:solidFill>
              </a:defRPr>
            </a:lvl1pPr>
            <a:lvl2pPr>
              <a:lnSpc>
                <a:spcPct val="90000"/>
              </a:lnSpc>
              <a:spcBef>
                <a:spcPts val="600"/>
              </a:spcBef>
              <a:defRPr sz="2400">
                <a:solidFill>
                  <a:schemeClr val="tx2"/>
                </a:solidFill>
              </a:defRPr>
            </a:lvl2pPr>
            <a:lvl3pPr>
              <a:defRPr sz="2800"/>
            </a:lvl3pPr>
            <a:lvl4pPr>
              <a:defRPr sz="2800"/>
            </a:lvl4pPr>
            <a:lvl5pPr>
              <a:defRPr sz="2800"/>
            </a:lvl5pPr>
          </a:lstStyle>
          <a:p>
            <a:pPr lvl="0"/>
            <a:r>
              <a:rPr lang="en-US" smtClean="0"/>
              <a:t>Edit Master text styles</a:t>
            </a:r>
          </a:p>
        </p:txBody>
      </p:sp>
      <p:sp>
        <p:nvSpPr>
          <p:cNvPr id="12" name="TextBox 11"/>
          <p:cNvSpPr txBox="1"/>
          <p:nvPr userDrawn="1"/>
        </p:nvSpPr>
        <p:spPr>
          <a:xfrm>
            <a:off x="823773" y="7771768"/>
            <a:ext cx="150426" cy="166199"/>
          </a:xfrm>
          <a:prstGeom prst="rect">
            <a:avLst/>
          </a:prstGeom>
          <a:noFill/>
        </p:spPr>
        <p:txBody>
          <a:bodyPr wrap="none" lIns="0" tIns="0" rIns="0" bIns="0" rtlCol="0">
            <a:spAutoFit/>
          </a:bodyPr>
          <a:lstStyle>
            <a:defPPr>
              <a:defRPr lang="en-US"/>
            </a:defPPr>
            <a:lvl1pPr defTabSz="548640">
              <a:lnSpc>
                <a:spcPct val="90000"/>
              </a:lnSpc>
              <a:defRPr sz="1200" b="0" spc="-84">
                <a:solidFill>
                  <a:schemeClr val="accent4">
                    <a:lumMod val="50000"/>
                  </a:schemeClr>
                </a:solidFill>
              </a:defRPr>
            </a:lvl1pPr>
          </a:lstStyle>
          <a:p>
            <a:pPr lvl="0"/>
            <a:fld id="{9484F7A5-6A8F-8446-A111-2677E1911D97}" type="slidenum">
              <a:rPr lang="en-US" smtClean="0"/>
              <a:pPr lvl="0"/>
              <a:t>‹#›</a:t>
            </a:fld>
            <a:endParaRPr lang="en-US" dirty="0"/>
          </a:p>
        </p:txBody>
      </p:sp>
      <p:sp>
        <p:nvSpPr>
          <p:cNvPr id="14" name="TextBox 13"/>
          <p:cNvSpPr txBox="1"/>
          <p:nvPr userDrawn="1"/>
        </p:nvSpPr>
        <p:spPr>
          <a:xfrm>
            <a:off x="1298448" y="7771768"/>
            <a:ext cx="2991203" cy="166199"/>
          </a:xfrm>
          <a:prstGeom prst="rect">
            <a:avLst/>
          </a:prstGeom>
        </p:spPr>
        <p:txBody>
          <a:bodyPr wrap="none" lIns="0" tIns="0" rIns="0" bIns="0">
            <a:spAutoFit/>
          </a:bodyPr>
          <a:lstStyle>
            <a:defPPr>
              <a:defRPr lang="en-US"/>
            </a:defPPr>
            <a:lvl1pPr>
              <a:spcBef>
                <a:spcPts val="0"/>
              </a:spcBef>
              <a:buFont typeface="Arial"/>
              <a:buNone/>
              <a:defRPr sz="1080">
                <a:solidFill>
                  <a:schemeClr val="accent4">
                    <a:lumMod val="50000"/>
                  </a:schemeClr>
                </a:solidFill>
                <a:ea typeface="ヒラギノ角ゴ Pro W3" charset="-128"/>
                <a:cs typeface="ヒラギノ角ゴ Pro W3" charset="-128"/>
              </a:defRPr>
            </a:lvl1pPr>
          </a:lstStyle>
          <a:p>
            <a:pPr lvl="0"/>
            <a:r>
              <a:rPr lang="en-US" dirty="0"/>
              <a:t>© Hortonworks Inc. 2011 – 2016. All Rights Reserved</a:t>
            </a:r>
          </a:p>
        </p:txBody>
      </p:sp>
      <p:pic>
        <p:nvPicPr>
          <p:cNvPr id="8" name="Picture 7"/>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2449517" y="7346701"/>
            <a:ext cx="1594058" cy="677474"/>
          </a:xfrm>
          <a:prstGeom prst="rect">
            <a:avLst/>
          </a:prstGeom>
        </p:spPr>
      </p:pic>
    </p:spTree>
    <p:extLst>
      <p:ext uri="{BB962C8B-B14F-4D97-AF65-F5344CB8AC3E}">
        <p14:creationId xmlns:p14="http://schemas.microsoft.com/office/powerpoint/2010/main" val="460710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841494" y="681635"/>
            <a:ext cx="13167360" cy="470898"/>
          </a:xfrm>
          <a:prstGeom prst="rect">
            <a:avLst/>
          </a:prstGeom>
          <a:noFill/>
          <a:effectLst/>
        </p:spPr>
        <p:txBody>
          <a:bodyPr wrap="square" lIns="0" tIns="0" rIns="0" bIns="0" anchor="ctr" anchorCtr="0">
            <a:spAutoFit/>
          </a:bodyPr>
          <a:lstStyle>
            <a:lvl1pPr marL="0" indent="0" algn="l" defTabSz="544830">
              <a:lnSpc>
                <a:spcPct val="85000"/>
              </a:lnSpc>
              <a:spcAft>
                <a:spcPts val="0"/>
              </a:spcAft>
              <a:tabLst/>
              <a:defRPr sz="3600" b="1" baseline="0">
                <a:solidFill>
                  <a:schemeClr val="tx1"/>
                </a:solidFill>
                <a:latin typeface="+mj-lt"/>
                <a:cs typeface="Arial"/>
              </a:defRPr>
            </a:lvl1pPr>
          </a:lstStyle>
          <a:p>
            <a:r>
              <a:rPr lang="en-US" dirty="0"/>
              <a:t>Title Goes Here</a:t>
            </a:r>
          </a:p>
        </p:txBody>
      </p:sp>
      <p:sp>
        <p:nvSpPr>
          <p:cNvPr id="4" name="Content Placeholder 3"/>
          <p:cNvSpPr>
            <a:spLocks noGrp="1"/>
          </p:cNvSpPr>
          <p:nvPr>
            <p:ph sz="quarter" idx="10"/>
          </p:nvPr>
        </p:nvSpPr>
        <p:spPr>
          <a:xfrm>
            <a:off x="841493" y="2245800"/>
            <a:ext cx="13167360" cy="418576"/>
          </a:xfrm>
          <a:prstGeom prst="rect">
            <a:avLst/>
          </a:prstGeom>
        </p:spPr>
        <p:txBody>
          <a:bodyPr lIns="0" tIns="0" bIns="0" anchor="b" anchorCtr="0">
            <a:spAutoFit/>
          </a:bodyPr>
          <a:lstStyle>
            <a:lvl1pPr marL="0" indent="0">
              <a:lnSpc>
                <a:spcPct val="85000"/>
              </a:lnSpc>
              <a:spcBef>
                <a:spcPts val="600"/>
              </a:spcBef>
              <a:buClr>
                <a:schemeClr val="accent1"/>
              </a:buClr>
              <a:buSzPct val="75000"/>
              <a:buFont typeface="Wingdings 2" pitchFamily="18" charset="2"/>
              <a:buNone/>
              <a:defRPr sz="3200" b="1" baseline="0">
                <a:solidFill>
                  <a:schemeClr val="accent5"/>
                </a:solidFill>
              </a:defRPr>
            </a:lvl1pPr>
            <a:lvl2pPr>
              <a:lnSpc>
                <a:spcPct val="90000"/>
              </a:lnSpc>
              <a:spcBef>
                <a:spcPts val="600"/>
              </a:spcBef>
              <a:defRPr sz="2400"/>
            </a:lvl2pPr>
            <a:lvl3pPr>
              <a:defRPr sz="2800"/>
            </a:lvl3pPr>
            <a:lvl4pPr>
              <a:defRPr sz="2800"/>
            </a:lvl4pPr>
            <a:lvl5pPr>
              <a:defRPr sz="2800"/>
            </a:lvl5pPr>
          </a:lstStyle>
          <a:p>
            <a:pPr lvl="0"/>
            <a:r>
              <a:rPr lang="en-US" smtClean="0"/>
              <a:t>Edit Master text styles</a:t>
            </a:r>
          </a:p>
        </p:txBody>
      </p:sp>
      <p:sp>
        <p:nvSpPr>
          <p:cNvPr id="6" name="Content Placeholder 5"/>
          <p:cNvSpPr>
            <a:spLocks noGrp="1"/>
          </p:cNvSpPr>
          <p:nvPr>
            <p:ph sz="quarter" idx="11"/>
          </p:nvPr>
        </p:nvSpPr>
        <p:spPr>
          <a:xfrm>
            <a:off x="841493" y="3168869"/>
            <a:ext cx="13167360" cy="797141"/>
          </a:xfrm>
          <a:prstGeom prst="rect">
            <a:avLst/>
          </a:prstGeom>
        </p:spPr>
        <p:txBody>
          <a:bodyPr lIns="0" tIns="0" bIns="0">
            <a:spAutoFit/>
          </a:bodyPr>
          <a:lstStyle>
            <a:lvl1pPr marL="411480" indent="-411480">
              <a:lnSpc>
                <a:spcPct val="90000"/>
              </a:lnSpc>
              <a:spcBef>
                <a:spcPts val="1800"/>
              </a:spcBef>
              <a:buClr>
                <a:schemeClr val="accent1"/>
              </a:buClr>
              <a:buSzPct val="75000"/>
              <a:buFont typeface="Wingdings 2" pitchFamily="18" charset="2"/>
              <a:buChar char="Ã"/>
              <a:defRPr sz="2800"/>
            </a:lvl1pPr>
            <a:lvl2pPr>
              <a:lnSpc>
                <a:spcPct val="90000"/>
              </a:lnSpc>
              <a:spcBef>
                <a:spcPts val="600"/>
              </a:spcBef>
              <a:spcAft>
                <a:spcPts val="0"/>
              </a:spcAft>
              <a:defRPr sz="2400"/>
            </a:lvl2pPr>
            <a:lvl3pPr>
              <a:defRPr sz="2800"/>
            </a:lvl3pPr>
            <a:lvl4pPr>
              <a:defRPr sz="2800"/>
            </a:lvl4pPr>
            <a:lvl5pPr>
              <a:defRPr sz="2800"/>
            </a:lvl5pPr>
          </a:lstStyle>
          <a:p>
            <a:pPr lvl="0"/>
            <a:r>
              <a:rPr lang="en-US" smtClean="0"/>
              <a:t>Edit Master text styles</a:t>
            </a:r>
          </a:p>
          <a:p>
            <a:pPr lvl="1"/>
            <a:r>
              <a:rPr lang="en-US" smtClean="0"/>
              <a:t>Second level</a:t>
            </a:r>
          </a:p>
        </p:txBody>
      </p:sp>
      <p:cxnSp>
        <p:nvCxnSpPr>
          <p:cNvPr id="8" name="Straight Connector 7"/>
          <p:cNvCxnSpPr/>
          <p:nvPr userDrawn="1"/>
        </p:nvCxnSpPr>
        <p:spPr>
          <a:xfrm>
            <a:off x="848052" y="2902168"/>
            <a:ext cx="13151726" cy="0"/>
          </a:xfrm>
          <a:prstGeom prst="line">
            <a:avLst/>
          </a:prstGeom>
          <a:ln w="57150">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60677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Green Section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6376" y="-12569"/>
            <a:ext cx="14659657" cy="8238421"/>
          </a:xfrm>
          <a:prstGeom prst="rect">
            <a:avLst/>
          </a:prstGeom>
        </p:spPr>
      </p:pic>
      <p:sp>
        <p:nvSpPr>
          <p:cNvPr id="7" name="Title 1"/>
          <p:cNvSpPr>
            <a:spLocks noGrp="1"/>
          </p:cNvSpPr>
          <p:nvPr>
            <p:ph type="ctrTitle" hasCustomPrompt="1"/>
          </p:nvPr>
        </p:nvSpPr>
        <p:spPr bwMode="gray">
          <a:xfrm>
            <a:off x="841493" y="3048000"/>
            <a:ext cx="13194792" cy="784830"/>
          </a:xfrm>
          <a:prstGeom prst="rect">
            <a:avLst/>
          </a:prstGeom>
          <a:noFill/>
          <a:ln>
            <a:noFill/>
          </a:ln>
          <a:effectLst>
            <a:outerShdw blurRad="127000" algn="ctr" rotWithShape="0">
              <a:srgbClr val="000000"/>
            </a:outerShdw>
          </a:effectLst>
        </p:spPr>
        <p:txBody>
          <a:bodyPr wrap="square" lIns="0" bIns="0" anchor="b" anchorCtr="0">
            <a:spAutoFit/>
          </a:bodyPr>
          <a:lstStyle>
            <a:lvl1pPr marL="0" indent="0" algn="l" defTabSz="544830">
              <a:lnSpc>
                <a:spcPct val="85000"/>
              </a:lnSpc>
              <a:spcAft>
                <a:spcPts val="0"/>
              </a:spcAft>
              <a:tabLst/>
              <a:defRPr sz="6000" b="1" baseline="0">
                <a:solidFill>
                  <a:schemeClr val="tx2"/>
                </a:solidFill>
                <a:latin typeface="+mj-lt"/>
                <a:cs typeface="Arial"/>
              </a:defRPr>
            </a:lvl1pPr>
          </a:lstStyle>
          <a:p>
            <a:r>
              <a:rPr lang="en-US" dirty="0"/>
              <a:t>Section Title Goes Here</a:t>
            </a:r>
          </a:p>
        </p:txBody>
      </p:sp>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2449517" y="7346701"/>
            <a:ext cx="1594058" cy="677474"/>
          </a:xfrm>
          <a:prstGeom prst="rect">
            <a:avLst/>
          </a:prstGeom>
        </p:spPr>
      </p:pic>
      <p:sp>
        <p:nvSpPr>
          <p:cNvPr id="8" name="TextBox 7"/>
          <p:cNvSpPr txBox="1"/>
          <p:nvPr userDrawn="1"/>
        </p:nvSpPr>
        <p:spPr>
          <a:xfrm>
            <a:off x="831804" y="7771768"/>
            <a:ext cx="150426" cy="166199"/>
          </a:xfrm>
          <a:prstGeom prst="rect">
            <a:avLst/>
          </a:prstGeom>
          <a:noFill/>
        </p:spPr>
        <p:txBody>
          <a:bodyPr wrap="none" lIns="0" tIns="0" rIns="0" bIns="0" rtlCol="0">
            <a:spAutoFit/>
          </a:bodyPr>
          <a:lstStyle>
            <a:defPPr>
              <a:defRPr lang="en-US"/>
            </a:defPPr>
            <a:lvl1pPr defTabSz="548640">
              <a:lnSpc>
                <a:spcPct val="90000"/>
              </a:lnSpc>
              <a:defRPr sz="1200" b="0" spc="-84">
                <a:solidFill>
                  <a:schemeClr val="accent4">
                    <a:lumMod val="50000"/>
                  </a:schemeClr>
                </a:solidFill>
              </a:defRPr>
            </a:lvl1pPr>
          </a:lstStyle>
          <a:p>
            <a:pPr lvl="0"/>
            <a:fld id="{9484F7A5-6A8F-8446-A111-2677E1911D97}" type="slidenum">
              <a:rPr lang="en-US" smtClean="0"/>
              <a:pPr lvl="0"/>
              <a:t>‹#›</a:t>
            </a:fld>
            <a:endParaRPr lang="en-US" dirty="0"/>
          </a:p>
        </p:txBody>
      </p:sp>
      <p:sp>
        <p:nvSpPr>
          <p:cNvPr id="12" name="TextBox 11"/>
          <p:cNvSpPr txBox="1"/>
          <p:nvPr userDrawn="1"/>
        </p:nvSpPr>
        <p:spPr>
          <a:xfrm>
            <a:off x="1298448" y="7771768"/>
            <a:ext cx="2991203" cy="166199"/>
          </a:xfrm>
          <a:prstGeom prst="rect">
            <a:avLst/>
          </a:prstGeom>
        </p:spPr>
        <p:txBody>
          <a:bodyPr wrap="none" lIns="0" tIns="0" rIns="0" bIns="0">
            <a:spAutoFit/>
          </a:bodyPr>
          <a:lstStyle>
            <a:defPPr>
              <a:defRPr lang="en-US"/>
            </a:defPPr>
            <a:lvl1pPr>
              <a:spcBef>
                <a:spcPts val="0"/>
              </a:spcBef>
              <a:buFont typeface="Arial"/>
              <a:buNone/>
              <a:defRPr sz="1080">
                <a:solidFill>
                  <a:schemeClr val="accent4">
                    <a:lumMod val="50000"/>
                  </a:schemeClr>
                </a:solidFill>
                <a:ea typeface="ヒラギノ角ゴ Pro W3" charset="-128"/>
                <a:cs typeface="ヒラギノ角ゴ Pro W3" charset="-128"/>
              </a:defRPr>
            </a:lvl1pPr>
          </a:lstStyle>
          <a:p>
            <a:pPr lvl="0"/>
            <a:r>
              <a:rPr lang="en-US" dirty="0"/>
              <a:t>© Hortonworks Inc. 2011 – 2016. All Rights Reserved</a:t>
            </a:r>
          </a:p>
        </p:txBody>
      </p:sp>
    </p:spTree>
    <p:extLst>
      <p:ext uri="{BB962C8B-B14F-4D97-AF65-F5344CB8AC3E}">
        <p14:creationId xmlns:p14="http://schemas.microsoft.com/office/powerpoint/2010/main" val="22405635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Gray Section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6375" y="-12569"/>
            <a:ext cx="14659655" cy="8238421"/>
          </a:xfrm>
          <a:prstGeom prst="rect">
            <a:avLst/>
          </a:prstGeom>
        </p:spPr>
      </p:pic>
      <p:sp>
        <p:nvSpPr>
          <p:cNvPr id="7" name="Title 1"/>
          <p:cNvSpPr>
            <a:spLocks noGrp="1"/>
          </p:cNvSpPr>
          <p:nvPr>
            <p:ph type="ctrTitle" hasCustomPrompt="1"/>
          </p:nvPr>
        </p:nvSpPr>
        <p:spPr>
          <a:xfrm>
            <a:off x="841493" y="3048000"/>
            <a:ext cx="13194792" cy="784830"/>
          </a:xfrm>
          <a:prstGeom prst="rect">
            <a:avLst/>
          </a:prstGeom>
          <a:noFill/>
          <a:effectLst/>
        </p:spPr>
        <p:txBody>
          <a:bodyPr wrap="square" lIns="0" bIns="0" anchor="b" anchorCtr="0">
            <a:spAutoFit/>
          </a:bodyPr>
          <a:lstStyle>
            <a:lvl1pPr marL="0" indent="0" algn="l" defTabSz="544830">
              <a:lnSpc>
                <a:spcPct val="85000"/>
              </a:lnSpc>
              <a:spcAft>
                <a:spcPts val="0"/>
              </a:spcAft>
              <a:tabLst/>
              <a:defRPr sz="6000" b="1" baseline="0">
                <a:solidFill>
                  <a:schemeClr val="tx1"/>
                </a:solidFill>
                <a:latin typeface="+mj-lt"/>
                <a:cs typeface="Arial"/>
              </a:defRPr>
            </a:lvl1pPr>
          </a:lstStyle>
          <a:p>
            <a:r>
              <a:rPr lang="en-US" dirty="0"/>
              <a:t>Section Title Goes Here</a:t>
            </a:r>
          </a:p>
        </p:txBody>
      </p:sp>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2449517" y="7346701"/>
            <a:ext cx="1594058" cy="677474"/>
          </a:xfrm>
          <a:prstGeom prst="rect">
            <a:avLst/>
          </a:prstGeom>
        </p:spPr>
      </p:pic>
      <p:sp>
        <p:nvSpPr>
          <p:cNvPr id="8" name="TextBox 7"/>
          <p:cNvSpPr txBox="1"/>
          <p:nvPr userDrawn="1"/>
        </p:nvSpPr>
        <p:spPr>
          <a:xfrm>
            <a:off x="831804" y="7771768"/>
            <a:ext cx="150426" cy="166199"/>
          </a:xfrm>
          <a:prstGeom prst="rect">
            <a:avLst/>
          </a:prstGeom>
          <a:noFill/>
        </p:spPr>
        <p:txBody>
          <a:bodyPr wrap="none" lIns="0" tIns="0" rIns="0" bIns="0" rtlCol="0">
            <a:spAutoFit/>
          </a:bodyPr>
          <a:lstStyle>
            <a:defPPr>
              <a:defRPr lang="en-US"/>
            </a:defPPr>
            <a:lvl1pPr defTabSz="548640">
              <a:lnSpc>
                <a:spcPct val="90000"/>
              </a:lnSpc>
              <a:defRPr sz="1200" b="0" spc="-84">
                <a:solidFill>
                  <a:schemeClr val="accent4">
                    <a:lumMod val="50000"/>
                  </a:schemeClr>
                </a:solidFill>
              </a:defRPr>
            </a:lvl1pPr>
          </a:lstStyle>
          <a:p>
            <a:pPr lvl="0"/>
            <a:fld id="{9484F7A5-6A8F-8446-A111-2677E1911D97}" type="slidenum">
              <a:rPr lang="en-US" smtClean="0"/>
              <a:pPr lvl="0"/>
              <a:t>‹#›</a:t>
            </a:fld>
            <a:endParaRPr lang="en-US" dirty="0"/>
          </a:p>
        </p:txBody>
      </p:sp>
      <p:sp>
        <p:nvSpPr>
          <p:cNvPr id="12" name="TextBox 11"/>
          <p:cNvSpPr txBox="1"/>
          <p:nvPr userDrawn="1"/>
        </p:nvSpPr>
        <p:spPr>
          <a:xfrm>
            <a:off x="1298448" y="7771768"/>
            <a:ext cx="2991203" cy="166199"/>
          </a:xfrm>
          <a:prstGeom prst="rect">
            <a:avLst/>
          </a:prstGeom>
        </p:spPr>
        <p:txBody>
          <a:bodyPr wrap="none" lIns="0" tIns="0" rIns="0" bIns="0">
            <a:spAutoFit/>
          </a:bodyPr>
          <a:lstStyle>
            <a:defPPr>
              <a:defRPr lang="en-US"/>
            </a:defPPr>
            <a:lvl1pPr>
              <a:spcBef>
                <a:spcPts val="0"/>
              </a:spcBef>
              <a:buFont typeface="Arial"/>
              <a:buNone/>
              <a:defRPr sz="1080">
                <a:solidFill>
                  <a:schemeClr val="accent4">
                    <a:lumMod val="50000"/>
                  </a:schemeClr>
                </a:solidFill>
                <a:ea typeface="ヒラギノ角ゴ Pro W3" charset="-128"/>
                <a:cs typeface="ヒラギノ角ゴ Pro W3" charset="-128"/>
              </a:defRPr>
            </a:lvl1pPr>
          </a:lstStyle>
          <a:p>
            <a:pPr lvl="0"/>
            <a:r>
              <a:rPr lang="en-US" dirty="0"/>
              <a:t>© Hortonworks Inc. 2011 – 2016. All Rights Reserved</a:t>
            </a:r>
          </a:p>
        </p:txBody>
      </p:sp>
    </p:spTree>
    <p:extLst>
      <p:ext uri="{BB962C8B-B14F-4D97-AF65-F5344CB8AC3E}">
        <p14:creationId xmlns:p14="http://schemas.microsoft.com/office/powerpoint/2010/main" val="18212008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6376" y="-12569"/>
            <a:ext cx="14659657" cy="8238421"/>
          </a:xfrm>
          <a:prstGeom prst="rect">
            <a:avLst/>
          </a:prstGeom>
        </p:spPr>
      </p:pic>
      <p:sp>
        <p:nvSpPr>
          <p:cNvPr id="7" name="Title 1"/>
          <p:cNvSpPr>
            <a:spLocks noGrp="1"/>
          </p:cNvSpPr>
          <p:nvPr>
            <p:ph type="ctrTitle" hasCustomPrompt="1"/>
          </p:nvPr>
        </p:nvSpPr>
        <p:spPr bwMode="gray">
          <a:xfrm>
            <a:off x="841493" y="2743200"/>
            <a:ext cx="13194792" cy="1046440"/>
          </a:xfrm>
          <a:prstGeom prst="rect">
            <a:avLst/>
          </a:prstGeom>
          <a:noFill/>
          <a:ln>
            <a:noFill/>
          </a:ln>
          <a:effectLst>
            <a:outerShdw blurRad="127000" algn="ctr" rotWithShape="0">
              <a:srgbClr val="000000"/>
            </a:outerShdw>
          </a:effectLst>
        </p:spPr>
        <p:txBody>
          <a:bodyPr wrap="square" lIns="0" bIns="0" anchor="b" anchorCtr="0">
            <a:spAutoFit/>
          </a:bodyPr>
          <a:lstStyle>
            <a:lvl1pPr marL="0" indent="0" algn="l" defTabSz="544830">
              <a:lnSpc>
                <a:spcPct val="85000"/>
              </a:lnSpc>
              <a:spcAft>
                <a:spcPts val="0"/>
              </a:spcAft>
              <a:tabLst/>
              <a:defRPr sz="8000" b="1" baseline="0">
                <a:solidFill>
                  <a:schemeClr val="tx2"/>
                </a:solidFill>
                <a:latin typeface="+mj-lt"/>
                <a:cs typeface="Arial"/>
              </a:defRPr>
            </a:lvl1pPr>
          </a:lstStyle>
          <a:p>
            <a:r>
              <a:rPr lang="en-US" dirty="0"/>
              <a:t>Thank You</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638811" y="7014947"/>
            <a:ext cx="2194560" cy="932688"/>
          </a:xfrm>
          <a:prstGeom prst="rect">
            <a:avLst/>
          </a:prstGeom>
        </p:spPr>
      </p:pic>
      <p:sp>
        <p:nvSpPr>
          <p:cNvPr id="8" name="TextBox 7"/>
          <p:cNvSpPr txBox="1"/>
          <p:nvPr userDrawn="1"/>
        </p:nvSpPr>
        <p:spPr>
          <a:xfrm>
            <a:off x="831804" y="7771768"/>
            <a:ext cx="150426" cy="166199"/>
          </a:xfrm>
          <a:prstGeom prst="rect">
            <a:avLst/>
          </a:prstGeom>
          <a:noFill/>
        </p:spPr>
        <p:txBody>
          <a:bodyPr wrap="none" lIns="0" tIns="0" rIns="0" bIns="0" rtlCol="0">
            <a:spAutoFit/>
          </a:bodyPr>
          <a:lstStyle>
            <a:defPPr>
              <a:defRPr lang="en-US"/>
            </a:defPPr>
            <a:lvl1pPr defTabSz="548640">
              <a:lnSpc>
                <a:spcPct val="90000"/>
              </a:lnSpc>
              <a:defRPr sz="1200" b="0" spc="-84">
                <a:solidFill>
                  <a:schemeClr val="accent4">
                    <a:lumMod val="50000"/>
                  </a:schemeClr>
                </a:solidFill>
              </a:defRPr>
            </a:lvl1pPr>
          </a:lstStyle>
          <a:p>
            <a:pPr lvl="0"/>
            <a:fld id="{9484F7A5-6A8F-8446-A111-2677E1911D97}" type="slidenum">
              <a:rPr lang="en-US" smtClean="0"/>
              <a:pPr lvl="0"/>
              <a:t>‹#›</a:t>
            </a:fld>
            <a:endParaRPr lang="en-US" dirty="0"/>
          </a:p>
        </p:txBody>
      </p:sp>
      <p:sp>
        <p:nvSpPr>
          <p:cNvPr id="9" name="TextBox 8"/>
          <p:cNvSpPr txBox="1"/>
          <p:nvPr userDrawn="1"/>
        </p:nvSpPr>
        <p:spPr>
          <a:xfrm>
            <a:off x="1298448" y="7771768"/>
            <a:ext cx="2991203" cy="166199"/>
          </a:xfrm>
          <a:prstGeom prst="rect">
            <a:avLst/>
          </a:prstGeom>
        </p:spPr>
        <p:txBody>
          <a:bodyPr wrap="none" lIns="0" tIns="0" rIns="0" bIns="0">
            <a:spAutoFit/>
          </a:bodyPr>
          <a:lstStyle>
            <a:defPPr>
              <a:defRPr lang="en-US"/>
            </a:defPPr>
            <a:lvl1pPr>
              <a:spcBef>
                <a:spcPts val="0"/>
              </a:spcBef>
              <a:buFont typeface="Arial"/>
              <a:buNone/>
              <a:defRPr sz="1080">
                <a:solidFill>
                  <a:schemeClr val="accent4">
                    <a:lumMod val="50000"/>
                  </a:schemeClr>
                </a:solidFill>
                <a:ea typeface="ヒラギノ角ゴ Pro W3" charset="-128"/>
                <a:cs typeface="ヒラギノ角ゴ Pro W3" charset="-128"/>
              </a:defRPr>
            </a:lvl1pPr>
          </a:lstStyle>
          <a:p>
            <a:pPr lvl="0"/>
            <a:r>
              <a:rPr lang="en-US" dirty="0"/>
              <a:t>© Hortonworks Inc. 2011 – 2016. All Rights Reserved</a:t>
            </a:r>
          </a:p>
        </p:txBody>
      </p:sp>
    </p:spTree>
    <p:extLst>
      <p:ext uri="{BB962C8B-B14F-4D97-AF65-F5344CB8AC3E}">
        <p14:creationId xmlns:p14="http://schemas.microsoft.com/office/powerpoint/2010/main" val="328176657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84168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nfidential Title only">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731520" y="0"/>
            <a:ext cx="13167361" cy="1219200"/>
          </a:xfrm>
          <a:prstGeom prst="rect">
            <a:avLst/>
          </a:prstGeom>
        </p:spPr>
        <p:txBody>
          <a:bodyPr vert="horz" lIns="109746" tIns="54873" rIns="109746" bIns="54873" rtlCol="0" anchor="ctr">
            <a:noAutofit/>
          </a:bodyPr>
          <a:lstStyle>
            <a:lvl1pPr>
              <a:defRPr>
                <a:latin typeface="Arial"/>
                <a:cs typeface="Arial"/>
              </a:defRPr>
            </a:lvl1pPr>
          </a:lstStyle>
          <a:p>
            <a:r>
              <a:rPr lang="en-US" dirty="0" smtClean="0"/>
              <a:t>Headline Goes Here (maximum one line)</a:t>
            </a:r>
            <a:endParaRPr lang="en-US" dirty="0"/>
          </a:p>
        </p:txBody>
      </p:sp>
      <p:sp>
        <p:nvSpPr>
          <p:cNvPr id="5" name="TextBox 4"/>
          <p:cNvSpPr txBox="1"/>
          <p:nvPr userDrawn="1"/>
        </p:nvSpPr>
        <p:spPr>
          <a:xfrm>
            <a:off x="5397253" y="7678494"/>
            <a:ext cx="5535003" cy="295896"/>
          </a:xfrm>
          <a:prstGeom prst="rect">
            <a:avLst/>
          </a:prstGeom>
          <a:ln>
            <a:solidFill>
              <a:srgbClr val="FF0000"/>
            </a:solidFill>
          </a:ln>
        </p:spPr>
        <p:txBody>
          <a:bodyPr vert="horz" wrap="square" lIns="109746" tIns="109746" rIns="109746" bIns="109746" rtlCol="0" anchor="ctr" anchorCtr="0">
            <a:noAutofit/>
          </a:bodyPr>
          <a:lstStyle/>
          <a:p>
            <a:pPr algn="ctr"/>
            <a:r>
              <a:rPr lang="en-US" sz="1300" kern="1200" dirty="0" smtClean="0">
                <a:solidFill>
                  <a:srgbClr val="FF0000"/>
                </a:solidFill>
                <a:latin typeface="+mn-lt"/>
                <a:ea typeface="+mn-ea"/>
                <a:cs typeface="+mn-cs"/>
              </a:rPr>
              <a:t>HORTONWORKS CONFIDENTIAL &amp; PROPRIETARY INFORMATION</a:t>
            </a:r>
            <a:endParaRPr lang="en-US" sz="1300" dirty="0">
              <a:solidFill>
                <a:srgbClr val="FF0000"/>
              </a:solidFill>
            </a:endParaRPr>
          </a:p>
        </p:txBody>
      </p:sp>
    </p:spTree>
    <p:extLst>
      <p:ext uri="{BB962C8B-B14F-4D97-AF65-F5344CB8AC3E}">
        <p14:creationId xmlns:p14="http://schemas.microsoft.com/office/powerpoint/2010/main" val="426058082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lumn">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731520" y="0"/>
            <a:ext cx="13167361" cy="1219200"/>
          </a:xfrm>
          <a:prstGeom prst="rect">
            <a:avLst/>
          </a:prstGeom>
        </p:spPr>
        <p:txBody>
          <a:bodyPr vert="horz" lIns="109746" tIns="54873" rIns="109746" bIns="54873" rtlCol="0" anchor="ctr">
            <a:noAutofit/>
          </a:bodyPr>
          <a:lstStyle>
            <a:lvl1pPr>
              <a:defRPr>
                <a:latin typeface="Arial"/>
                <a:cs typeface="Arial"/>
              </a:defRPr>
            </a:lvl1pPr>
          </a:lstStyle>
          <a:p>
            <a:r>
              <a:rPr lang="en-US" dirty="0" smtClean="0"/>
              <a:t>Headline Goes Here (maximum one line)</a:t>
            </a:r>
            <a:endParaRPr lang="en-US" dirty="0"/>
          </a:p>
        </p:txBody>
      </p:sp>
      <p:sp>
        <p:nvSpPr>
          <p:cNvPr id="9" name="Text Placeholder 15"/>
          <p:cNvSpPr>
            <a:spLocks noGrp="1"/>
          </p:cNvSpPr>
          <p:nvPr>
            <p:ph type="body" sz="quarter" idx="11" hasCustomPrompt="1"/>
          </p:nvPr>
        </p:nvSpPr>
        <p:spPr>
          <a:xfrm>
            <a:off x="731520" y="1327722"/>
            <a:ext cx="6258559" cy="5945506"/>
          </a:xfrm>
          <a:prstGeom prst="rect">
            <a:avLst/>
          </a:prstGeom>
        </p:spPr>
        <p:txBody>
          <a:bodyPr vert="horz"/>
          <a:lstStyle>
            <a:lvl1pPr marL="0" indent="0">
              <a:spcBef>
                <a:spcPts val="1479"/>
              </a:spcBef>
              <a:buClr>
                <a:srgbClr val="69BE28"/>
              </a:buClr>
              <a:buFont typeface="Wingdings" charset="2"/>
              <a:buNone/>
              <a:defRPr sz="2900" b="1" i="0">
                <a:latin typeface="Arial"/>
                <a:cs typeface="Arial"/>
              </a:defRPr>
            </a:lvl1pPr>
            <a:lvl2pPr marL="0" indent="0">
              <a:spcBef>
                <a:spcPts val="931"/>
              </a:spcBef>
              <a:spcAft>
                <a:spcPts val="0"/>
              </a:spcAft>
              <a:buFont typeface="Lucida Grande"/>
              <a:buNone/>
              <a:defRPr sz="2400">
                <a:solidFill>
                  <a:srgbClr val="1E1E1E"/>
                </a:solidFill>
              </a:defRPr>
            </a:lvl2pPr>
            <a:lvl3pPr marL="200059" indent="-200059">
              <a:spcBef>
                <a:spcPts val="931"/>
              </a:spcBef>
              <a:spcAft>
                <a:spcPts val="0"/>
              </a:spcAft>
              <a:buClr>
                <a:schemeClr val="accent1"/>
              </a:buClr>
              <a:buFont typeface="Arial"/>
              <a:buChar char="•"/>
              <a:defRPr sz="2200">
                <a:solidFill>
                  <a:srgbClr val="1E1E1E"/>
                </a:solidFill>
              </a:defRPr>
            </a:lvl3pPr>
            <a:lvl4pPr marL="474425" indent="-192438" defTabSz="-201964">
              <a:spcBef>
                <a:spcPts val="931"/>
              </a:spcBef>
              <a:spcAft>
                <a:spcPts val="0"/>
              </a:spcAft>
              <a:defRPr sz="1900" baseline="0">
                <a:solidFill>
                  <a:srgbClr val="1E1E1E"/>
                </a:solidFill>
              </a:defRPr>
            </a:lvl4pPr>
            <a:lvl5pPr marL="758316" indent="-211491">
              <a:spcBef>
                <a:spcPts val="931"/>
              </a:spcBef>
              <a:spcAft>
                <a:spcPts val="0"/>
              </a:spcAft>
              <a:buFont typeface="Lucida Grande"/>
              <a:buChar char="-"/>
              <a:tabLst/>
              <a:defRPr sz="1700">
                <a:solidFill>
                  <a:srgbClr val="1E1E1E"/>
                </a:solidFill>
              </a:defRPr>
            </a:lvl5pPr>
          </a:lstStyle>
          <a:p>
            <a:pPr lvl="0"/>
            <a:r>
              <a:rPr lang="en-US" dirty="0" smtClean="0"/>
              <a:t>Subhead Goes Here – 24pt</a:t>
            </a:r>
          </a:p>
          <a:p>
            <a:pPr lvl="1"/>
            <a:r>
              <a:rPr lang="en-US" dirty="0" smtClean="0"/>
              <a:t>Subtopics Go Here – 20pt</a:t>
            </a:r>
          </a:p>
          <a:p>
            <a:pPr lvl="2"/>
            <a:r>
              <a:rPr lang="en-US" dirty="0" smtClean="0"/>
              <a:t>Bulleted Subtopics Go Here – 18pt</a:t>
            </a:r>
          </a:p>
          <a:p>
            <a:pPr lvl="3"/>
            <a:r>
              <a:rPr lang="en-US" dirty="0" smtClean="0"/>
              <a:t>Only use this level if necessary</a:t>
            </a:r>
          </a:p>
          <a:p>
            <a:pPr lvl="4"/>
            <a:r>
              <a:rPr lang="en-US" dirty="0" smtClean="0"/>
              <a:t>You should never have to use this level</a:t>
            </a:r>
            <a:endParaRPr lang="en-US" dirty="0"/>
          </a:p>
        </p:txBody>
      </p:sp>
      <p:sp>
        <p:nvSpPr>
          <p:cNvPr id="10" name="Text Placeholder 15"/>
          <p:cNvSpPr>
            <a:spLocks noGrp="1"/>
          </p:cNvSpPr>
          <p:nvPr>
            <p:ph type="body" sz="quarter" idx="14" hasCustomPrompt="1"/>
          </p:nvPr>
        </p:nvSpPr>
        <p:spPr>
          <a:xfrm>
            <a:off x="7638056" y="1323912"/>
            <a:ext cx="6258559" cy="5945506"/>
          </a:xfrm>
          <a:prstGeom prst="rect">
            <a:avLst/>
          </a:prstGeom>
        </p:spPr>
        <p:txBody>
          <a:bodyPr vert="horz"/>
          <a:lstStyle>
            <a:lvl1pPr marL="0" indent="0">
              <a:spcBef>
                <a:spcPts val="1479"/>
              </a:spcBef>
              <a:buClr>
                <a:srgbClr val="69BE28"/>
              </a:buClr>
              <a:buFont typeface="Wingdings" charset="2"/>
              <a:buNone/>
              <a:defRPr sz="2900" b="1" i="0">
                <a:latin typeface="Arial"/>
                <a:cs typeface="Arial"/>
              </a:defRPr>
            </a:lvl1pPr>
            <a:lvl2pPr marL="0" indent="0">
              <a:spcBef>
                <a:spcPts val="931"/>
              </a:spcBef>
              <a:spcAft>
                <a:spcPts val="0"/>
              </a:spcAft>
              <a:buFont typeface="Lucida Grande"/>
              <a:buNone/>
              <a:defRPr sz="2400">
                <a:solidFill>
                  <a:srgbClr val="1E1E1E"/>
                </a:solidFill>
              </a:defRPr>
            </a:lvl2pPr>
            <a:lvl3pPr marL="200059" indent="-200059">
              <a:spcBef>
                <a:spcPts val="931"/>
              </a:spcBef>
              <a:spcAft>
                <a:spcPts val="0"/>
              </a:spcAft>
              <a:buClr>
                <a:schemeClr val="accent1"/>
              </a:buClr>
              <a:buFont typeface="Arial"/>
              <a:buChar char="•"/>
              <a:tabLst/>
              <a:defRPr sz="2200">
                <a:solidFill>
                  <a:srgbClr val="1E1E1E"/>
                </a:solidFill>
              </a:defRPr>
            </a:lvl3pPr>
            <a:lvl4pPr marL="470614" indent="-205774">
              <a:spcBef>
                <a:spcPts val="931"/>
              </a:spcBef>
              <a:spcAft>
                <a:spcPts val="0"/>
              </a:spcAft>
              <a:defRPr sz="1900">
                <a:solidFill>
                  <a:srgbClr val="1E1E1E"/>
                </a:solidFill>
              </a:defRPr>
            </a:lvl4pPr>
            <a:lvl5pPr marL="758316" indent="-211491">
              <a:spcBef>
                <a:spcPts val="931"/>
              </a:spcBef>
              <a:spcAft>
                <a:spcPts val="0"/>
              </a:spcAft>
              <a:buFont typeface="Lucida Grande"/>
              <a:buChar char="-"/>
              <a:tabLst/>
              <a:defRPr sz="1700">
                <a:solidFill>
                  <a:srgbClr val="1E1E1E"/>
                </a:solidFill>
              </a:defRPr>
            </a:lvl5pPr>
          </a:lstStyle>
          <a:p>
            <a:pPr lvl="0"/>
            <a:r>
              <a:rPr lang="en-US" dirty="0" smtClean="0"/>
              <a:t>Subhead Goes Here – 24pt</a:t>
            </a:r>
          </a:p>
          <a:p>
            <a:pPr lvl="1"/>
            <a:r>
              <a:rPr lang="en-US" dirty="0" smtClean="0"/>
              <a:t>Subtopics Go Here – 20pt</a:t>
            </a:r>
          </a:p>
          <a:p>
            <a:pPr lvl="2"/>
            <a:r>
              <a:rPr lang="en-US" dirty="0" smtClean="0"/>
              <a:t>Bulleted Subtopics Go Here – 18pt</a:t>
            </a:r>
          </a:p>
          <a:p>
            <a:pPr lvl="3"/>
            <a:r>
              <a:rPr lang="en-US" dirty="0" smtClean="0"/>
              <a:t>Only use this level if necessary</a:t>
            </a:r>
          </a:p>
          <a:p>
            <a:pPr lvl="4"/>
            <a:r>
              <a:rPr lang="en-US" dirty="0" smtClean="0"/>
              <a:t>You should never have to use this level</a:t>
            </a:r>
            <a:endParaRPr lang="en-US" dirty="0"/>
          </a:p>
        </p:txBody>
      </p:sp>
    </p:spTree>
    <p:extLst>
      <p:ext uri="{BB962C8B-B14F-4D97-AF65-F5344CB8AC3E}">
        <p14:creationId xmlns:p14="http://schemas.microsoft.com/office/powerpoint/2010/main" val="233776995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ransition Slide 3">
    <p:spTree>
      <p:nvGrpSpPr>
        <p:cNvPr id="1" name=""/>
        <p:cNvGrpSpPr/>
        <p:nvPr/>
      </p:nvGrpSpPr>
      <p:grpSpPr>
        <a:xfrm>
          <a:off x="0" y="0"/>
          <a:ext cx="0" cy="0"/>
          <a:chOff x="0" y="0"/>
          <a:chExt cx="0" cy="0"/>
        </a:xfrm>
      </p:grpSpPr>
      <p:sp>
        <p:nvSpPr>
          <p:cNvPr id="6" name="Rectangle 5"/>
          <p:cNvSpPr/>
          <p:nvPr userDrawn="1"/>
        </p:nvSpPr>
        <p:spPr>
          <a:xfrm>
            <a:off x="1" y="4"/>
            <a:ext cx="14630400" cy="47687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0"/>
          </a:p>
        </p:txBody>
      </p:sp>
      <p:sp>
        <p:nvSpPr>
          <p:cNvPr id="7" name="Title 1"/>
          <p:cNvSpPr>
            <a:spLocks noGrp="1"/>
          </p:cNvSpPr>
          <p:nvPr>
            <p:ph type="ctrTitle" hasCustomPrompt="1"/>
          </p:nvPr>
        </p:nvSpPr>
        <p:spPr>
          <a:xfrm>
            <a:off x="683066" y="2056475"/>
            <a:ext cx="13215815" cy="2712314"/>
          </a:xfrm>
          <a:prstGeom prst="rect">
            <a:avLst/>
          </a:prstGeom>
          <a:noFill/>
        </p:spPr>
        <p:txBody>
          <a:bodyPr wrap="square" bIns="137160" anchor="b" anchorCtr="0">
            <a:noAutofit/>
          </a:bodyPr>
          <a:lstStyle>
            <a:lvl1pPr marL="0" indent="0" algn="l" defTabSz="544830">
              <a:spcAft>
                <a:spcPts val="0"/>
              </a:spcAft>
              <a:tabLst/>
              <a:defRPr sz="5760" baseline="0">
                <a:solidFill>
                  <a:schemeClr val="bg2"/>
                </a:solidFill>
                <a:latin typeface="Arial"/>
                <a:cs typeface="Arial"/>
              </a:defRPr>
            </a:lvl1pPr>
          </a:lstStyle>
          <a:p>
            <a:r>
              <a:rPr lang="en-US" dirty="0" smtClean="0"/>
              <a:t>Section Divider Title Goes Here (maximum three lines)</a:t>
            </a:r>
            <a:endParaRPr lang="en-US" dirty="0"/>
          </a:p>
        </p:txBody>
      </p:sp>
      <p:sp>
        <p:nvSpPr>
          <p:cNvPr id="8" name="Subtitle 2"/>
          <p:cNvSpPr>
            <a:spLocks noGrp="1"/>
          </p:cNvSpPr>
          <p:nvPr>
            <p:ph type="subTitle" idx="1" hasCustomPrompt="1"/>
          </p:nvPr>
        </p:nvSpPr>
        <p:spPr>
          <a:xfrm>
            <a:off x="683066" y="4867558"/>
            <a:ext cx="13215815" cy="1153921"/>
          </a:xfrm>
          <a:prstGeom prst="rect">
            <a:avLst/>
          </a:prstGeom>
        </p:spPr>
        <p:txBody>
          <a:bodyPr>
            <a:noAutofit/>
          </a:bodyPr>
          <a:lstStyle>
            <a:lvl1pPr marL="0" indent="0" algn="l">
              <a:buNone/>
              <a:defRPr sz="3360" baseline="0">
                <a:solidFill>
                  <a:srgbClr val="818A8F"/>
                </a:solidFill>
                <a:latin typeface="Arial"/>
                <a:cs typeface="Aria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dirty="0" smtClean="0"/>
              <a:t>Optional Subhead or Speaker Name (maximum two lines)</a:t>
            </a:r>
            <a:endParaRPr lang="en-US" dirty="0"/>
          </a:p>
        </p:txBody>
      </p:sp>
    </p:spTree>
    <p:extLst>
      <p:ext uri="{BB962C8B-B14F-4D97-AF65-F5344CB8AC3E}">
        <p14:creationId xmlns:p14="http://schemas.microsoft.com/office/powerpoint/2010/main" val="86188713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rey Title 2">
    <p:spTree>
      <p:nvGrpSpPr>
        <p:cNvPr id="1" name=""/>
        <p:cNvGrpSpPr/>
        <p:nvPr/>
      </p:nvGrpSpPr>
      <p:grpSpPr>
        <a:xfrm>
          <a:off x="0" y="0"/>
          <a:ext cx="0" cy="0"/>
          <a:chOff x="0" y="0"/>
          <a:chExt cx="0" cy="0"/>
        </a:xfrm>
      </p:grpSpPr>
      <p:pic>
        <p:nvPicPr>
          <p:cNvPr id="10" name="Picture 9"/>
          <p:cNvPicPr preferRelativeResize="0">
            <a:picLocks/>
          </p:cNvPicPr>
          <p:nvPr userDrawn="1"/>
        </p:nvPicPr>
        <p:blipFill>
          <a:blip r:embed="rId2">
            <a:extLst>
              <a:ext uri="{28A0092B-C50C-407E-A947-70E740481C1C}">
                <a14:useLocalDpi xmlns:a14="http://schemas.microsoft.com/office/drawing/2010/main"/>
              </a:ext>
            </a:extLst>
          </a:blip>
          <a:stretch>
            <a:fillRect/>
          </a:stretch>
        </p:blipFill>
        <p:spPr>
          <a:xfrm>
            <a:off x="-20048" y="-5287"/>
            <a:ext cx="14670625" cy="8244586"/>
          </a:xfrm>
          <a:prstGeom prst="rect">
            <a:avLst/>
          </a:prstGeom>
        </p:spPr>
      </p:pic>
      <p:sp>
        <p:nvSpPr>
          <p:cNvPr id="7" name="Title 1"/>
          <p:cNvSpPr>
            <a:spLocks noGrp="1"/>
          </p:cNvSpPr>
          <p:nvPr>
            <p:ph type="ctrTitle" hasCustomPrompt="1"/>
          </p:nvPr>
        </p:nvSpPr>
        <p:spPr bwMode="gray">
          <a:xfrm>
            <a:off x="841494" y="2898648"/>
            <a:ext cx="7644384" cy="1569660"/>
          </a:xfrm>
          <a:prstGeom prst="rect">
            <a:avLst/>
          </a:prstGeom>
          <a:noFill/>
          <a:effectLst/>
        </p:spPr>
        <p:txBody>
          <a:bodyPr wrap="square" lIns="0" bIns="0" anchor="b" anchorCtr="0">
            <a:spAutoFit/>
          </a:bodyPr>
          <a:lstStyle>
            <a:lvl1pPr marL="0" indent="0" algn="l" defTabSz="544830">
              <a:lnSpc>
                <a:spcPct val="85000"/>
              </a:lnSpc>
              <a:spcAft>
                <a:spcPts val="0"/>
              </a:spcAft>
              <a:tabLst/>
              <a:defRPr sz="6000" b="1" baseline="0">
                <a:solidFill>
                  <a:schemeClr val="tx1"/>
                </a:solidFill>
                <a:latin typeface="+mj-lt"/>
                <a:cs typeface="Arial"/>
              </a:defRPr>
            </a:lvl1pPr>
          </a:lstStyle>
          <a:p>
            <a:r>
              <a:rPr lang="en-US" dirty="0"/>
              <a:t>Title Goes Here</a:t>
            </a:r>
            <a:br>
              <a:rPr lang="en-US" dirty="0"/>
            </a:br>
            <a:r>
              <a:rPr lang="en-US" dirty="0"/>
              <a:t>(Maximum Three Lines)</a:t>
            </a:r>
          </a:p>
        </p:txBody>
      </p:sp>
      <p:sp>
        <p:nvSpPr>
          <p:cNvPr id="8" name="Subtitle 2"/>
          <p:cNvSpPr>
            <a:spLocks noGrp="1"/>
          </p:cNvSpPr>
          <p:nvPr>
            <p:ph type="subTitle" idx="1" hasCustomPrompt="1"/>
          </p:nvPr>
        </p:nvSpPr>
        <p:spPr bwMode="gray">
          <a:xfrm>
            <a:off x="841494" y="4654296"/>
            <a:ext cx="7644384" cy="470898"/>
          </a:xfrm>
          <a:prstGeom prst="rect">
            <a:avLst/>
          </a:prstGeom>
          <a:effectLst/>
        </p:spPr>
        <p:txBody>
          <a:bodyPr lIns="0" tIns="0" bIns="0">
            <a:spAutoFit/>
          </a:bodyPr>
          <a:lstStyle>
            <a:lvl1pPr marL="0" indent="0" algn="l">
              <a:lnSpc>
                <a:spcPct val="85000"/>
              </a:lnSpc>
              <a:spcBef>
                <a:spcPts val="200"/>
              </a:spcBef>
              <a:spcAft>
                <a:spcPts val="200"/>
              </a:spcAft>
              <a:buNone/>
              <a:defRPr sz="3600" b="1" baseline="0">
                <a:solidFill>
                  <a:schemeClr val="accent5"/>
                </a:solidFill>
                <a:latin typeface="+mj-lt"/>
                <a:cs typeface="Aria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dirty="0"/>
              <a:t>Optional Subhead or Speaker Name</a:t>
            </a:r>
          </a:p>
        </p:txBody>
      </p:sp>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638811" y="7014947"/>
            <a:ext cx="2194560" cy="932688"/>
          </a:xfrm>
          <a:prstGeom prst="rect">
            <a:avLst/>
          </a:prstGeom>
        </p:spPr>
      </p:pic>
      <p:sp>
        <p:nvSpPr>
          <p:cNvPr id="3" name="Content Placeholder 2"/>
          <p:cNvSpPr>
            <a:spLocks noGrp="1"/>
          </p:cNvSpPr>
          <p:nvPr>
            <p:ph sz="quarter" idx="10"/>
          </p:nvPr>
        </p:nvSpPr>
        <p:spPr bwMode="gray">
          <a:xfrm>
            <a:off x="841494" y="5248656"/>
            <a:ext cx="7644384" cy="470898"/>
          </a:xfrm>
        </p:spPr>
        <p:txBody>
          <a:bodyPr tIns="0" bIns="0">
            <a:spAutoFit/>
          </a:bodyPr>
          <a:lstStyle>
            <a:lvl1pPr marL="0" indent="0">
              <a:lnSpc>
                <a:spcPct val="85000"/>
              </a:lnSpc>
              <a:buNone/>
              <a:defRPr sz="3600">
                <a:solidFill>
                  <a:schemeClr val="tx1"/>
                </a:solidFill>
              </a:defRPr>
            </a:lvl1pPr>
          </a:lstStyle>
          <a:p>
            <a:pPr lvl="0"/>
            <a:r>
              <a:rPr lang="en-US" smtClean="0"/>
              <a:t>Edit Master text styles</a:t>
            </a:r>
          </a:p>
        </p:txBody>
      </p:sp>
    </p:spTree>
    <p:extLst>
      <p:ext uri="{BB962C8B-B14F-4D97-AF65-F5344CB8AC3E}">
        <p14:creationId xmlns:p14="http://schemas.microsoft.com/office/powerpoint/2010/main" val="128294533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hite Title 3">
    <p:spTree>
      <p:nvGrpSpPr>
        <p:cNvPr id="1" name=""/>
        <p:cNvGrpSpPr/>
        <p:nvPr/>
      </p:nvGrpSpPr>
      <p:grpSpPr>
        <a:xfrm>
          <a:off x="0" y="0"/>
          <a:ext cx="0" cy="0"/>
          <a:chOff x="0" y="0"/>
          <a:chExt cx="0" cy="0"/>
        </a:xfrm>
      </p:grpSpPr>
      <p:pic>
        <p:nvPicPr>
          <p:cNvPr id="11" name="Picture 10"/>
          <p:cNvPicPr preferRelativeResize="0">
            <a:picLocks/>
          </p:cNvPicPr>
          <p:nvPr userDrawn="1"/>
        </p:nvPicPr>
        <p:blipFill>
          <a:blip r:embed="rId2">
            <a:extLst>
              <a:ext uri="{28A0092B-C50C-407E-A947-70E740481C1C}">
                <a14:useLocalDpi xmlns:a14="http://schemas.microsoft.com/office/drawing/2010/main"/>
              </a:ext>
            </a:extLst>
          </a:blip>
          <a:stretch>
            <a:fillRect/>
          </a:stretch>
        </p:blipFill>
        <p:spPr>
          <a:xfrm>
            <a:off x="-20048" y="-5287"/>
            <a:ext cx="14670625" cy="8244585"/>
          </a:xfrm>
          <a:prstGeom prst="rect">
            <a:avLst/>
          </a:prstGeom>
        </p:spPr>
      </p:pic>
      <p:sp>
        <p:nvSpPr>
          <p:cNvPr id="7" name="Title 1"/>
          <p:cNvSpPr>
            <a:spLocks noGrp="1"/>
          </p:cNvSpPr>
          <p:nvPr>
            <p:ph type="ctrTitle" hasCustomPrompt="1"/>
          </p:nvPr>
        </p:nvSpPr>
        <p:spPr bwMode="gray">
          <a:xfrm>
            <a:off x="841494" y="2898648"/>
            <a:ext cx="7644384" cy="1569660"/>
          </a:xfrm>
          <a:prstGeom prst="rect">
            <a:avLst/>
          </a:prstGeom>
          <a:noFill/>
          <a:effectLst/>
        </p:spPr>
        <p:txBody>
          <a:bodyPr wrap="square" lIns="0" bIns="0" anchor="b" anchorCtr="0">
            <a:spAutoFit/>
          </a:bodyPr>
          <a:lstStyle>
            <a:lvl1pPr marL="0" indent="0" algn="l" defTabSz="544830">
              <a:lnSpc>
                <a:spcPct val="85000"/>
              </a:lnSpc>
              <a:spcAft>
                <a:spcPts val="0"/>
              </a:spcAft>
              <a:tabLst/>
              <a:defRPr sz="6000" b="1" baseline="0">
                <a:solidFill>
                  <a:schemeClr val="tx1"/>
                </a:solidFill>
                <a:latin typeface="+mj-lt"/>
                <a:cs typeface="Arial"/>
              </a:defRPr>
            </a:lvl1pPr>
          </a:lstStyle>
          <a:p>
            <a:r>
              <a:rPr lang="en-US" dirty="0"/>
              <a:t>Title Goes Here</a:t>
            </a:r>
            <a:br>
              <a:rPr lang="en-US" dirty="0"/>
            </a:br>
            <a:r>
              <a:rPr lang="en-US" dirty="0"/>
              <a:t>(Maximum Three Lines)</a:t>
            </a:r>
          </a:p>
        </p:txBody>
      </p:sp>
      <p:sp>
        <p:nvSpPr>
          <p:cNvPr id="8" name="Subtitle 2"/>
          <p:cNvSpPr>
            <a:spLocks noGrp="1"/>
          </p:cNvSpPr>
          <p:nvPr>
            <p:ph type="subTitle" idx="1" hasCustomPrompt="1"/>
          </p:nvPr>
        </p:nvSpPr>
        <p:spPr bwMode="gray">
          <a:xfrm>
            <a:off x="841494" y="4654296"/>
            <a:ext cx="7644384" cy="470898"/>
          </a:xfrm>
          <a:prstGeom prst="rect">
            <a:avLst/>
          </a:prstGeom>
          <a:effectLst/>
        </p:spPr>
        <p:txBody>
          <a:bodyPr lIns="0" tIns="0" bIns="0">
            <a:spAutoFit/>
          </a:bodyPr>
          <a:lstStyle>
            <a:lvl1pPr marL="0" indent="0" algn="l">
              <a:lnSpc>
                <a:spcPct val="85000"/>
              </a:lnSpc>
              <a:spcBef>
                <a:spcPts val="200"/>
              </a:spcBef>
              <a:spcAft>
                <a:spcPts val="200"/>
              </a:spcAft>
              <a:buNone/>
              <a:defRPr sz="3600" b="1" baseline="0">
                <a:solidFill>
                  <a:schemeClr val="accent5"/>
                </a:solidFill>
                <a:latin typeface="+mj-lt"/>
                <a:cs typeface="Aria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dirty="0"/>
              <a:t>Optional Subhead or Speaker Name</a:t>
            </a:r>
          </a:p>
        </p:txBody>
      </p:sp>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638811" y="7014947"/>
            <a:ext cx="2194560" cy="932688"/>
          </a:xfrm>
          <a:prstGeom prst="rect">
            <a:avLst/>
          </a:prstGeom>
        </p:spPr>
      </p:pic>
      <p:sp>
        <p:nvSpPr>
          <p:cNvPr id="3" name="Content Placeholder 2"/>
          <p:cNvSpPr>
            <a:spLocks noGrp="1"/>
          </p:cNvSpPr>
          <p:nvPr>
            <p:ph sz="quarter" idx="10"/>
          </p:nvPr>
        </p:nvSpPr>
        <p:spPr>
          <a:xfrm>
            <a:off x="841494" y="5248656"/>
            <a:ext cx="7644384" cy="470898"/>
          </a:xfrm>
        </p:spPr>
        <p:txBody>
          <a:bodyPr tIns="0" bIns="0">
            <a:spAutoFit/>
          </a:bodyPr>
          <a:lstStyle>
            <a:lvl1pPr marL="0" indent="0">
              <a:lnSpc>
                <a:spcPct val="85000"/>
              </a:lnSpc>
              <a:buNone/>
              <a:defRPr sz="3600">
                <a:solidFill>
                  <a:schemeClr val="tx1"/>
                </a:solidFill>
              </a:defRPr>
            </a:lvl1pPr>
          </a:lstStyle>
          <a:p>
            <a:pPr lvl="0"/>
            <a:r>
              <a:rPr lang="en-US" smtClean="0"/>
              <a:t>Edit Master text styles</a:t>
            </a:r>
          </a:p>
        </p:txBody>
      </p:sp>
    </p:spTree>
    <p:extLst>
      <p:ext uri="{BB962C8B-B14F-4D97-AF65-F5344CB8AC3E}">
        <p14:creationId xmlns:p14="http://schemas.microsoft.com/office/powerpoint/2010/main" val="258454720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hoto Title 1">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4646164" cy="8227838"/>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4646165" cy="8230839"/>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1638811" y="6252946"/>
            <a:ext cx="2194560" cy="932688"/>
          </a:xfrm>
          <a:prstGeom prst="rect">
            <a:avLst/>
          </a:prstGeom>
        </p:spPr>
      </p:pic>
      <p:sp>
        <p:nvSpPr>
          <p:cNvPr id="6" name="TextBox 5"/>
          <p:cNvSpPr txBox="1"/>
          <p:nvPr userDrawn="1"/>
        </p:nvSpPr>
        <p:spPr>
          <a:xfrm>
            <a:off x="15527834" y="9350340"/>
            <a:ext cx="65" cy="366254"/>
          </a:xfrm>
          <a:prstGeom prst="rect">
            <a:avLst/>
          </a:prstGeom>
        </p:spPr>
        <p:txBody>
          <a:bodyPr vert="horz" wrap="none" lIns="0" tIns="0" rIns="0" bIns="0" rtlCol="0" anchor="ctr" anchorCtr="0">
            <a:spAutoFit/>
          </a:bodyPr>
          <a:lstStyle/>
          <a:p>
            <a:pPr algn="ctr">
              <a:lnSpc>
                <a:spcPct val="85000"/>
              </a:lnSpc>
              <a:spcBef>
                <a:spcPts val="600"/>
              </a:spcBef>
            </a:pPr>
            <a:endParaRPr lang="en-US" sz="2800" dirty="0" err="1" smtClean="0"/>
          </a:p>
        </p:txBody>
      </p:sp>
      <p:sp>
        <p:nvSpPr>
          <p:cNvPr id="14" name="Rectangle 13"/>
          <p:cNvSpPr/>
          <p:nvPr userDrawn="1"/>
        </p:nvSpPr>
        <p:spPr>
          <a:xfrm>
            <a:off x="0" y="1695450"/>
            <a:ext cx="7696200" cy="4724400"/>
          </a:xfrm>
          <a:prstGeom prst="rect">
            <a:avLst/>
          </a:prstGeom>
          <a:gradFill>
            <a:gsLst>
              <a:gs pos="7000">
                <a:schemeClr val="tx1">
                  <a:alpha val="50000"/>
                </a:schemeClr>
              </a:gs>
              <a:gs pos="100000">
                <a:schemeClr val="tx1">
                  <a:alpha val="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a:solidFill>
                <a:schemeClr val="bg2"/>
              </a:solidFill>
            </a:endParaRPr>
          </a:p>
        </p:txBody>
      </p:sp>
      <p:sp>
        <p:nvSpPr>
          <p:cNvPr id="15" name="Title 1"/>
          <p:cNvSpPr>
            <a:spLocks noGrp="1"/>
          </p:cNvSpPr>
          <p:nvPr>
            <p:ph type="ctrTitle" hasCustomPrompt="1"/>
          </p:nvPr>
        </p:nvSpPr>
        <p:spPr bwMode="gray">
          <a:xfrm>
            <a:off x="841494" y="2898648"/>
            <a:ext cx="7644384" cy="1569660"/>
          </a:xfrm>
          <a:prstGeom prst="rect">
            <a:avLst/>
          </a:prstGeom>
          <a:noFill/>
          <a:effectLst>
            <a:outerShdw blurRad="127000" algn="ctr" rotWithShape="0">
              <a:srgbClr val="000000"/>
            </a:outerShdw>
          </a:effectLst>
        </p:spPr>
        <p:txBody>
          <a:bodyPr wrap="square" lIns="0" bIns="0" anchor="b" anchorCtr="0">
            <a:spAutoFit/>
          </a:bodyPr>
          <a:lstStyle>
            <a:lvl1pPr marL="0" indent="0" algn="l" defTabSz="544830">
              <a:lnSpc>
                <a:spcPct val="85000"/>
              </a:lnSpc>
              <a:spcAft>
                <a:spcPts val="0"/>
              </a:spcAft>
              <a:tabLst/>
              <a:defRPr sz="6000" b="1" baseline="0">
                <a:solidFill>
                  <a:schemeClr val="tx2"/>
                </a:solidFill>
                <a:latin typeface="+mj-lt"/>
                <a:cs typeface="Arial"/>
              </a:defRPr>
            </a:lvl1pPr>
          </a:lstStyle>
          <a:p>
            <a:r>
              <a:rPr lang="en-US" dirty="0"/>
              <a:t>Title Goes Here</a:t>
            </a:r>
            <a:br>
              <a:rPr lang="en-US" dirty="0"/>
            </a:br>
            <a:r>
              <a:rPr lang="en-US" dirty="0"/>
              <a:t>(Maximum Three Lines)</a:t>
            </a:r>
          </a:p>
        </p:txBody>
      </p:sp>
      <p:sp>
        <p:nvSpPr>
          <p:cNvPr id="16" name="Subtitle 2"/>
          <p:cNvSpPr>
            <a:spLocks noGrp="1"/>
          </p:cNvSpPr>
          <p:nvPr>
            <p:ph type="subTitle" idx="1" hasCustomPrompt="1"/>
          </p:nvPr>
        </p:nvSpPr>
        <p:spPr bwMode="gray">
          <a:xfrm>
            <a:off x="841494" y="4654296"/>
            <a:ext cx="7644384" cy="470898"/>
          </a:xfrm>
          <a:prstGeom prst="rect">
            <a:avLst/>
          </a:prstGeom>
          <a:effectLst>
            <a:outerShdw blurRad="63500" algn="ctr" rotWithShape="0">
              <a:srgbClr val="000000">
                <a:alpha val="50000"/>
              </a:srgbClr>
            </a:outerShdw>
          </a:effectLst>
        </p:spPr>
        <p:txBody>
          <a:bodyPr lIns="0" tIns="0" bIns="0">
            <a:spAutoFit/>
          </a:bodyPr>
          <a:lstStyle>
            <a:lvl1pPr marL="0" indent="0" algn="l">
              <a:lnSpc>
                <a:spcPct val="85000"/>
              </a:lnSpc>
              <a:spcBef>
                <a:spcPts val="200"/>
              </a:spcBef>
              <a:spcAft>
                <a:spcPts val="200"/>
              </a:spcAft>
              <a:buNone/>
              <a:defRPr sz="3600" b="1" baseline="0">
                <a:solidFill>
                  <a:schemeClr val="bg2"/>
                </a:solidFill>
                <a:latin typeface="+mj-lt"/>
                <a:cs typeface="Aria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dirty="0"/>
              <a:t>Optional Subhead or Speaker Name</a:t>
            </a:r>
          </a:p>
        </p:txBody>
      </p:sp>
      <p:sp>
        <p:nvSpPr>
          <p:cNvPr id="17" name="Content Placeholder 2"/>
          <p:cNvSpPr>
            <a:spLocks noGrp="1"/>
          </p:cNvSpPr>
          <p:nvPr>
            <p:ph sz="quarter" idx="10"/>
          </p:nvPr>
        </p:nvSpPr>
        <p:spPr bwMode="gray">
          <a:xfrm>
            <a:off x="841494" y="5248656"/>
            <a:ext cx="7644384" cy="470898"/>
          </a:xfrm>
        </p:spPr>
        <p:txBody>
          <a:bodyPr tIns="0" bIns="0">
            <a:spAutoFit/>
          </a:bodyPr>
          <a:lstStyle>
            <a:lvl1pPr marL="0" indent="0">
              <a:lnSpc>
                <a:spcPct val="85000"/>
              </a:lnSpc>
              <a:buNone/>
              <a:defRPr sz="3600">
                <a:solidFill>
                  <a:schemeClr val="tx2"/>
                </a:solidFill>
              </a:defRPr>
            </a:lvl1pPr>
          </a:lstStyle>
          <a:p>
            <a:pPr lvl="0"/>
            <a:r>
              <a:rPr lang="en-US" smtClean="0"/>
              <a:t>Edit Master text styles</a:t>
            </a:r>
          </a:p>
        </p:txBody>
      </p:sp>
    </p:spTree>
    <p:extLst>
      <p:ext uri="{BB962C8B-B14F-4D97-AF65-F5344CB8AC3E}">
        <p14:creationId xmlns:p14="http://schemas.microsoft.com/office/powerpoint/2010/main" val="36225661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Photo Title 2">
    <p:bg>
      <p:bgPr>
        <a:solidFill>
          <a:schemeClr val="accent4">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4630400" cy="8229600"/>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4646165" cy="8230839"/>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1638811" y="7014947"/>
            <a:ext cx="2194560" cy="932688"/>
          </a:xfrm>
          <a:prstGeom prst="rect">
            <a:avLst/>
          </a:prstGeom>
        </p:spPr>
      </p:pic>
      <p:sp>
        <p:nvSpPr>
          <p:cNvPr id="11" name="Rectangle 10"/>
          <p:cNvSpPr/>
          <p:nvPr userDrawn="1"/>
        </p:nvSpPr>
        <p:spPr>
          <a:xfrm>
            <a:off x="0" y="1695450"/>
            <a:ext cx="7696200" cy="4724400"/>
          </a:xfrm>
          <a:prstGeom prst="rect">
            <a:avLst/>
          </a:prstGeom>
          <a:gradFill>
            <a:gsLst>
              <a:gs pos="7000">
                <a:schemeClr val="tx1">
                  <a:alpha val="50000"/>
                </a:schemeClr>
              </a:gs>
              <a:gs pos="100000">
                <a:schemeClr val="tx1">
                  <a:alpha val="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a:solidFill>
                <a:schemeClr val="bg2"/>
              </a:solidFill>
            </a:endParaRPr>
          </a:p>
        </p:txBody>
      </p:sp>
      <p:sp>
        <p:nvSpPr>
          <p:cNvPr id="7" name="Title 1"/>
          <p:cNvSpPr>
            <a:spLocks noGrp="1"/>
          </p:cNvSpPr>
          <p:nvPr>
            <p:ph type="ctrTitle" hasCustomPrompt="1"/>
          </p:nvPr>
        </p:nvSpPr>
        <p:spPr bwMode="gray">
          <a:xfrm>
            <a:off x="841494" y="2090734"/>
            <a:ext cx="7644384" cy="2377574"/>
          </a:xfrm>
          <a:prstGeom prst="rect">
            <a:avLst/>
          </a:prstGeom>
          <a:noFill/>
          <a:effectLst>
            <a:outerShdw blurRad="127000" algn="ctr" rotWithShape="0">
              <a:srgbClr val="000000"/>
            </a:outerShdw>
          </a:effectLst>
        </p:spPr>
        <p:txBody>
          <a:bodyPr wrap="square" lIns="0" bIns="0" anchor="b" anchorCtr="0">
            <a:spAutoFit/>
          </a:bodyPr>
          <a:lstStyle>
            <a:lvl1pPr marL="0" indent="0" algn="l" defTabSz="544830">
              <a:lnSpc>
                <a:spcPct val="85000"/>
              </a:lnSpc>
              <a:spcAft>
                <a:spcPts val="0"/>
              </a:spcAft>
              <a:tabLst/>
              <a:defRPr sz="6000" b="1" baseline="0">
                <a:solidFill>
                  <a:schemeClr val="tx2"/>
                </a:solidFill>
                <a:latin typeface="+mj-lt"/>
                <a:cs typeface="Arial"/>
              </a:defRPr>
            </a:lvl1pPr>
          </a:lstStyle>
          <a:p>
            <a:r>
              <a:rPr lang="en-US" sz="2600" b="0" i="0" dirty="0" smtClean="0">
                <a:solidFill>
                  <a:srgbClr val="000000"/>
                </a:solidFill>
                <a:latin typeface="Lucida Grande"/>
                <a:ea typeface="Lucida Grande"/>
                <a:cs typeface="Lucida Grande"/>
              </a:rPr>
              <a:t>Custom Photo Title, Option 1</a:t>
            </a:r>
            <a:r>
              <a:rPr lang="en-US" dirty="0" smtClean="0"/>
              <a:t>Title </a:t>
            </a:r>
            <a:r>
              <a:rPr lang="en-US" dirty="0"/>
              <a:t>Goes Here</a:t>
            </a:r>
            <a:br>
              <a:rPr lang="en-US" dirty="0"/>
            </a:br>
            <a:r>
              <a:rPr lang="en-US" dirty="0"/>
              <a:t>(Maximum Three Lines)</a:t>
            </a:r>
          </a:p>
        </p:txBody>
      </p:sp>
      <p:sp>
        <p:nvSpPr>
          <p:cNvPr id="8" name="Subtitle 2"/>
          <p:cNvSpPr>
            <a:spLocks noGrp="1"/>
          </p:cNvSpPr>
          <p:nvPr>
            <p:ph type="subTitle" idx="1" hasCustomPrompt="1"/>
          </p:nvPr>
        </p:nvSpPr>
        <p:spPr bwMode="gray">
          <a:xfrm>
            <a:off x="841494" y="4654296"/>
            <a:ext cx="7644384" cy="470898"/>
          </a:xfrm>
          <a:prstGeom prst="rect">
            <a:avLst/>
          </a:prstGeom>
          <a:effectLst>
            <a:outerShdw blurRad="63500" algn="ctr" rotWithShape="0">
              <a:srgbClr val="000000">
                <a:alpha val="50000"/>
              </a:srgbClr>
            </a:outerShdw>
          </a:effectLst>
        </p:spPr>
        <p:txBody>
          <a:bodyPr lIns="0" tIns="0" bIns="0">
            <a:spAutoFit/>
          </a:bodyPr>
          <a:lstStyle>
            <a:lvl1pPr marL="0" indent="0" algn="l">
              <a:lnSpc>
                <a:spcPct val="85000"/>
              </a:lnSpc>
              <a:spcBef>
                <a:spcPts val="200"/>
              </a:spcBef>
              <a:spcAft>
                <a:spcPts val="200"/>
              </a:spcAft>
              <a:buNone/>
              <a:defRPr sz="3600" b="1" baseline="0">
                <a:solidFill>
                  <a:schemeClr val="bg2"/>
                </a:solidFill>
                <a:latin typeface="+mj-lt"/>
                <a:cs typeface="Aria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dirty="0"/>
              <a:t>Optional Subhead or Speaker Name</a:t>
            </a:r>
          </a:p>
        </p:txBody>
      </p:sp>
      <p:sp>
        <p:nvSpPr>
          <p:cNvPr id="3" name="Content Placeholder 2"/>
          <p:cNvSpPr>
            <a:spLocks noGrp="1"/>
          </p:cNvSpPr>
          <p:nvPr>
            <p:ph sz="quarter" idx="10"/>
          </p:nvPr>
        </p:nvSpPr>
        <p:spPr bwMode="gray">
          <a:xfrm>
            <a:off x="841494" y="5248656"/>
            <a:ext cx="7644384" cy="470898"/>
          </a:xfrm>
        </p:spPr>
        <p:txBody>
          <a:bodyPr tIns="0" bIns="0">
            <a:spAutoFit/>
          </a:bodyPr>
          <a:lstStyle>
            <a:lvl1pPr marL="0" indent="0">
              <a:lnSpc>
                <a:spcPct val="85000"/>
              </a:lnSpc>
              <a:buNone/>
              <a:defRPr sz="3600">
                <a:solidFill>
                  <a:schemeClr val="tx2"/>
                </a:solidFill>
              </a:defRPr>
            </a:lvl1pPr>
          </a:lstStyle>
          <a:p>
            <a:pPr lvl="0"/>
            <a:r>
              <a:rPr lang="en-US" smtClean="0"/>
              <a:t>Edit Master text styles</a:t>
            </a:r>
          </a:p>
        </p:txBody>
      </p:sp>
    </p:spTree>
    <p:extLst>
      <p:ext uri="{BB962C8B-B14F-4D97-AF65-F5344CB8AC3E}">
        <p14:creationId xmlns:p14="http://schemas.microsoft.com/office/powerpoint/2010/main" val="38321316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ustom Photo Title 3">
    <p:bg>
      <p:bgPr>
        <a:solidFill>
          <a:schemeClr val="accent4">
            <a:lumMod val="75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40"/>
            <a:ext cx="14646165" cy="8230839"/>
          </a:xfrm>
          <a:prstGeom prst="rect">
            <a:avLst/>
          </a:prstGeom>
        </p:spPr>
      </p:pic>
      <p:sp>
        <p:nvSpPr>
          <p:cNvPr id="12" name="Rectangle 11"/>
          <p:cNvSpPr/>
          <p:nvPr userDrawn="1"/>
        </p:nvSpPr>
        <p:spPr>
          <a:xfrm>
            <a:off x="0" y="1695450"/>
            <a:ext cx="7696200" cy="4724400"/>
          </a:xfrm>
          <a:prstGeom prst="rect">
            <a:avLst/>
          </a:prstGeom>
          <a:gradFill>
            <a:gsLst>
              <a:gs pos="7000">
                <a:schemeClr val="tx1">
                  <a:alpha val="50000"/>
                </a:schemeClr>
              </a:gs>
              <a:gs pos="100000">
                <a:schemeClr val="tx1">
                  <a:alpha val="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a:solidFill>
                <a:schemeClr val="bg2"/>
              </a:solidFill>
            </a:endParaRPr>
          </a:p>
        </p:txBody>
      </p:sp>
      <p:sp>
        <p:nvSpPr>
          <p:cNvPr id="7" name="Title 1"/>
          <p:cNvSpPr>
            <a:spLocks noGrp="1"/>
          </p:cNvSpPr>
          <p:nvPr>
            <p:ph type="ctrTitle" hasCustomPrompt="1"/>
          </p:nvPr>
        </p:nvSpPr>
        <p:spPr bwMode="gray">
          <a:xfrm>
            <a:off x="841494" y="2898648"/>
            <a:ext cx="7644384" cy="1569660"/>
          </a:xfrm>
          <a:prstGeom prst="rect">
            <a:avLst/>
          </a:prstGeom>
          <a:noFill/>
          <a:effectLst>
            <a:outerShdw blurRad="127000" algn="ctr" rotWithShape="0">
              <a:srgbClr val="000000"/>
            </a:outerShdw>
          </a:effectLst>
        </p:spPr>
        <p:txBody>
          <a:bodyPr wrap="square" lIns="0" bIns="0" anchor="b" anchorCtr="0">
            <a:spAutoFit/>
          </a:bodyPr>
          <a:lstStyle>
            <a:lvl1pPr marL="0" indent="0" algn="l" defTabSz="544830">
              <a:lnSpc>
                <a:spcPct val="85000"/>
              </a:lnSpc>
              <a:spcAft>
                <a:spcPts val="0"/>
              </a:spcAft>
              <a:tabLst/>
              <a:defRPr sz="6000" b="1" baseline="0">
                <a:solidFill>
                  <a:schemeClr val="tx2"/>
                </a:solidFill>
                <a:latin typeface="+mj-lt"/>
                <a:cs typeface="Arial"/>
              </a:defRPr>
            </a:lvl1pPr>
          </a:lstStyle>
          <a:p>
            <a:r>
              <a:rPr lang="en-US" dirty="0"/>
              <a:t>Title Goes Here</a:t>
            </a:r>
            <a:br>
              <a:rPr lang="en-US" dirty="0"/>
            </a:br>
            <a:r>
              <a:rPr lang="en-US" dirty="0"/>
              <a:t>(Maximum Three Lines)</a:t>
            </a:r>
          </a:p>
        </p:txBody>
      </p:sp>
      <p:sp>
        <p:nvSpPr>
          <p:cNvPr id="8" name="Subtitle 2"/>
          <p:cNvSpPr>
            <a:spLocks noGrp="1"/>
          </p:cNvSpPr>
          <p:nvPr>
            <p:ph type="subTitle" idx="1" hasCustomPrompt="1"/>
          </p:nvPr>
        </p:nvSpPr>
        <p:spPr bwMode="gray">
          <a:xfrm>
            <a:off x="841494" y="4654296"/>
            <a:ext cx="7644384" cy="470898"/>
          </a:xfrm>
          <a:prstGeom prst="rect">
            <a:avLst/>
          </a:prstGeom>
          <a:effectLst>
            <a:outerShdw blurRad="63500" algn="ctr" rotWithShape="0">
              <a:srgbClr val="000000">
                <a:alpha val="50000"/>
              </a:srgbClr>
            </a:outerShdw>
          </a:effectLst>
        </p:spPr>
        <p:txBody>
          <a:bodyPr lIns="0" tIns="0" bIns="0">
            <a:spAutoFit/>
          </a:bodyPr>
          <a:lstStyle>
            <a:lvl1pPr marL="0" indent="0" algn="l">
              <a:lnSpc>
                <a:spcPct val="85000"/>
              </a:lnSpc>
              <a:spcBef>
                <a:spcPts val="200"/>
              </a:spcBef>
              <a:spcAft>
                <a:spcPts val="200"/>
              </a:spcAft>
              <a:buNone/>
              <a:defRPr sz="3600" b="1" baseline="0">
                <a:solidFill>
                  <a:schemeClr val="bg2"/>
                </a:solidFill>
                <a:latin typeface="+mj-lt"/>
                <a:cs typeface="Aria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dirty="0"/>
              <a:t>Optional Subhead or Speaker Name</a:t>
            </a:r>
          </a:p>
        </p:txBody>
      </p:sp>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638811" y="7014947"/>
            <a:ext cx="2194560" cy="932688"/>
          </a:xfrm>
          <a:prstGeom prst="rect">
            <a:avLst/>
          </a:prstGeom>
        </p:spPr>
      </p:pic>
      <p:sp>
        <p:nvSpPr>
          <p:cNvPr id="3" name="Content Placeholder 2"/>
          <p:cNvSpPr>
            <a:spLocks noGrp="1"/>
          </p:cNvSpPr>
          <p:nvPr>
            <p:ph sz="quarter" idx="10"/>
          </p:nvPr>
        </p:nvSpPr>
        <p:spPr bwMode="gray">
          <a:xfrm>
            <a:off x="841494" y="5248656"/>
            <a:ext cx="7644384" cy="470898"/>
          </a:xfrm>
        </p:spPr>
        <p:txBody>
          <a:bodyPr tIns="0" bIns="0">
            <a:spAutoFit/>
          </a:bodyPr>
          <a:lstStyle>
            <a:lvl1pPr marL="0" indent="0">
              <a:lnSpc>
                <a:spcPct val="85000"/>
              </a:lnSpc>
              <a:buNone/>
              <a:defRPr sz="3600">
                <a:solidFill>
                  <a:schemeClr val="tx2"/>
                </a:solidFill>
              </a:defRPr>
            </a:lvl1pPr>
          </a:lstStyle>
          <a:p>
            <a:pPr lvl="0"/>
            <a:r>
              <a:rPr lang="en-US" smtClean="0"/>
              <a:t>Edit Master text styles</a:t>
            </a:r>
          </a:p>
        </p:txBody>
      </p:sp>
    </p:spTree>
    <p:extLst>
      <p:ext uri="{BB962C8B-B14F-4D97-AF65-F5344CB8AC3E}">
        <p14:creationId xmlns:p14="http://schemas.microsoft.com/office/powerpoint/2010/main" val="14420302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841494" y="681635"/>
            <a:ext cx="13167360" cy="470898"/>
          </a:xfrm>
          <a:prstGeom prst="rect">
            <a:avLst/>
          </a:prstGeom>
          <a:noFill/>
          <a:effectLst/>
        </p:spPr>
        <p:txBody>
          <a:bodyPr wrap="square" lIns="0" tIns="0" rIns="0" bIns="0" anchor="ctr" anchorCtr="0">
            <a:spAutoFit/>
          </a:bodyPr>
          <a:lstStyle>
            <a:lvl1pPr marL="0" indent="0" algn="l" defTabSz="544830">
              <a:lnSpc>
                <a:spcPct val="85000"/>
              </a:lnSpc>
              <a:spcAft>
                <a:spcPts val="0"/>
              </a:spcAft>
              <a:tabLst/>
              <a:defRPr sz="3600" b="1" baseline="0">
                <a:solidFill>
                  <a:schemeClr val="tx1"/>
                </a:solidFill>
                <a:latin typeface="+mj-lt"/>
                <a:cs typeface="Arial"/>
              </a:defRPr>
            </a:lvl1pPr>
          </a:lstStyle>
          <a:p>
            <a:r>
              <a:rPr lang="en-US" dirty="0"/>
              <a:t>Title Goes Here</a:t>
            </a:r>
          </a:p>
        </p:txBody>
      </p:sp>
      <p:sp>
        <p:nvSpPr>
          <p:cNvPr id="4" name="Content Placeholder 3"/>
          <p:cNvSpPr>
            <a:spLocks noGrp="1"/>
          </p:cNvSpPr>
          <p:nvPr>
            <p:ph sz="quarter" idx="10"/>
          </p:nvPr>
        </p:nvSpPr>
        <p:spPr>
          <a:xfrm>
            <a:off x="841494" y="1752600"/>
            <a:ext cx="13167360" cy="797141"/>
          </a:xfrm>
          <a:prstGeom prst="rect">
            <a:avLst/>
          </a:prstGeom>
        </p:spPr>
        <p:txBody>
          <a:bodyPr lIns="0" tIns="0" bIns="0">
            <a:spAutoFit/>
          </a:bodyPr>
          <a:lstStyle>
            <a:lvl1pPr marL="411480" indent="-411480">
              <a:lnSpc>
                <a:spcPct val="90000"/>
              </a:lnSpc>
              <a:spcBef>
                <a:spcPts val="1800"/>
              </a:spcBef>
              <a:buClr>
                <a:schemeClr val="accent1"/>
              </a:buClr>
              <a:buSzPct val="75000"/>
              <a:buFont typeface="Wingdings 2" pitchFamily="18" charset="2"/>
              <a:buChar char="Ã"/>
              <a:defRPr sz="2800"/>
            </a:lvl1pPr>
            <a:lvl2pPr>
              <a:lnSpc>
                <a:spcPct val="90000"/>
              </a:lnSpc>
              <a:spcBef>
                <a:spcPts val="600"/>
              </a:spcBef>
              <a:defRPr sz="2400"/>
            </a:lvl2pPr>
            <a:lvl3pPr>
              <a:defRPr sz="2800"/>
            </a:lvl3pPr>
            <a:lvl4pPr>
              <a:defRPr sz="2800"/>
            </a:lvl4pPr>
            <a:lvl5pPr>
              <a:defRPr sz="2800"/>
            </a:lvl5pPr>
          </a:lstStyle>
          <a:p>
            <a:pPr lvl="0"/>
            <a:r>
              <a:rPr lang="en-US" smtClean="0"/>
              <a:t>Edit Master text styles</a:t>
            </a:r>
          </a:p>
          <a:p>
            <a:pPr lvl="1"/>
            <a:r>
              <a:rPr lang="en-US" smtClean="0"/>
              <a:t>Second level</a:t>
            </a:r>
          </a:p>
        </p:txBody>
      </p:sp>
    </p:spTree>
    <p:extLst>
      <p:ext uri="{BB962C8B-B14F-4D97-AF65-F5344CB8AC3E}">
        <p14:creationId xmlns:p14="http://schemas.microsoft.com/office/powerpoint/2010/main" val="150806533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nd Header">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841494" y="681635"/>
            <a:ext cx="13167360" cy="470898"/>
          </a:xfrm>
          <a:prstGeom prst="rect">
            <a:avLst/>
          </a:prstGeom>
          <a:noFill/>
          <a:effectLst/>
        </p:spPr>
        <p:txBody>
          <a:bodyPr wrap="square" lIns="0" tIns="0" rIns="0" bIns="0" anchor="ctr" anchorCtr="0">
            <a:spAutoFit/>
          </a:bodyPr>
          <a:lstStyle>
            <a:lvl1pPr marL="0" indent="0" algn="l" defTabSz="544830">
              <a:lnSpc>
                <a:spcPct val="85000"/>
              </a:lnSpc>
              <a:spcAft>
                <a:spcPts val="0"/>
              </a:spcAft>
              <a:tabLst/>
              <a:defRPr sz="3600" b="1" baseline="0">
                <a:solidFill>
                  <a:schemeClr val="tx1"/>
                </a:solidFill>
                <a:latin typeface="+mj-lt"/>
                <a:cs typeface="Arial"/>
              </a:defRPr>
            </a:lvl1pPr>
          </a:lstStyle>
          <a:p>
            <a:r>
              <a:rPr lang="en-US" dirty="0"/>
              <a:t>Title Goes Here</a:t>
            </a:r>
          </a:p>
        </p:txBody>
      </p:sp>
      <p:sp>
        <p:nvSpPr>
          <p:cNvPr id="4" name="Content Placeholder 3"/>
          <p:cNvSpPr>
            <a:spLocks noGrp="1"/>
          </p:cNvSpPr>
          <p:nvPr>
            <p:ph sz="quarter" idx="10"/>
          </p:nvPr>
        </p:nvSpPr>
        <p:spPr>
          <a:xfrm>
            <a:off x="841494" y="2305050"/>
            <a:ext cx="13167360" cy="797141"/>
          </a:xfrm>
          <a:prstGeom prst="rect">
            <a:avLst/>
          </a:prstGeom>
        </p:spPr>
        <p:txBody>
          <a:bodyPr lIns="0" tIns="0" bIns="0">
            <a:spAutoFit/>
          </a:bodyPr>
          <a:lstStyle>
            <a:lvl1pPr marL="411480" indent="-411480">
              <a:lnSpc>
                <a:spcPct val="90000"/>
              </a:lnSpc>
              <a:spcBef>
                <a:spcPts val="1800"/>
              </a:spcBef>
              <a:buClr>
                <a:schemeClr val="accent1"/>
              </a:buClr>
              <a:buSzPct val="75000"/>
              <a:buFont typeface="Wingdings 2" pitchFamily="18" charset="2"/>
              <a:buChar char="Ã"/>
              <a:defRPr sz="2800"/>
            </a:lvl1pPr>
            <a:lvl2pPr>
              <a:lnSpc>
                <a:spcPct val="90000"/>
              </a:lnSpc>
              <a:spcBef>
                <a:spcPts val="600"/>
              </a:spcBef>
              <a:defRPr sz="2400"/>
            </a:lvl2pPr>
            <a:lvl3pPr>
              <a:defRPr sz="2800"/>
            </a:lvl3pPr>
            <a:lvl4pPr>
              <a:defRPr sz="2800"/>
            </a:lvl4pPr>
            <a:lvl5pPr>
              <a:defRPr sz="2800"/>
            </a:lvl5pPr>
          </a:lstStyle>
          <a:p>
            <a:pPr lvl="0"/>
            <a:r>
              <a:rPr lang="en-US" smtClean="0"/>
              <a:t>Edit Master text styles</a:t>
            </a:r>
          </a:p>
          <a:p>
            <a:pPr lvl="1"/>
            <a:r>
              <a:rPr lang="en-US" smtClean="0"/>
              <a:t>Second level</a:t>
            </a:r>
          </a:p>
        </p:txBody>
      </p:sp>
      <p:sp>
        <p:nvSpPr>
          <p:cNvPr id="3" name="Content Placeholder 2"/>
          <p:cNvSpPr>
            <a:spLocks noGrp="1"/>
          </p:cNvSpPr>
          <p:nvPr>
            <p:ph sz="quarter" idx="11"/>
          </p:nvPr>
        </p:nvSpPr>
        <p:spPr>
          <a:xfrm>
            <a:off x="841494" y="1805446"/>
            <a:ext cx="13167360" cy="366254"/>
          </a:xfrm>
        </p:spPr>
        <p:txBody>
          <a:bodyPr tIns="0" bIns="0" anchor="b" anchorCtr="0">
            <a:spAutoFit/>
          </a:bodyPr>
          <a:lstStyle>
            <a:lvl1pPr marL="0" indent="0">
              <a:lnSpc>
                <a:spcPct val="85000"/>
              </a:lnSpc>
              <a:spcBef>
                <a:spcPts val="1200"/>
              </a:spcBef>
              <a:buNone/>
              <a:defRPr b="1">
                <a:solidFill>
                  <a:schemeClr val="accent5"/>
                </a:solidFill>
              </a:defRPr>
            </a:lvl1pPr>
          </a:lstStyle>
          <a:p>
            <a:pPr lvl="0"/>
            <a:r>
              <a:rPr lang="en-US" smtClean="0"/>
              <a:t>Edit Master text styles</a:t>
            </a:r>
          </a:p>
        </p:txBody>
      </p:sp>
    </p:spTree>
    <p:extLst>
      <p:ext uri="{BB962C8B-B14F-4D97-AF65-F5344CB8AC3E}">
        <p14:creationId xmlns:p14="http://schemas.microsoft.com/office/powerpoint/2010/main" val="2634515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841494" y="680057"/>
            <a:ext cx="13167360" cy="470898"/>
          </a:xfrm>
          <a:prstGeom prst="rect">
            <a:avLst/>
          </a:prstGeom>
          <a:noFill/>
          <a:effectLst/>
        </p:spPr>
        <p:txBody>
          <a:bodyPr wrap="square" lIns="0" tIns="0" rIns="0" bIns="0" anchor="ctr" anchorCtr="0">
            <a:spAutoFit/>
          </a:bodyPr>
          <a:lstStyle>
            <a:lvl1pPr marL="0" indent="0" algn="l" defTabSz="544830">
              <a:lnSpc>
                <a:spcPct val="85000"/>
              </a:lnSpc>
              <a:spcAft>
                <a:spcPts val="0"/>
              </a:spcAft>
              <a:tabLst/>
              <a:defRPr sz="3600" b="1" baseline="0">
                <a:solidFill>
                  <a:schemeClr val="tx1"/>
                </a:solidFill>
                <a:latin typeface="+mj-lt"/>
                <a:cs typeface="Arial"/>
              </a:defRPr>
            </a:lvl1pPr>
          </a:lstStyle>
          <a:p>
            <a:r>
              <a:rPr lang="en-US" dirty="0"/>
              <a:t>Title Goes Here</a:t>
            </a:r>
          </a:p>
        </p:txBody>
      </p:sp>
      <p:sp>
        <p:nvSpPr>
          <p:cNvPr id="4" name="Content Placeholder 3"/>
          <p:cNvSpPr>
            <a:spLocks noGrp="1"/>
          </p:cNvSpPr>
          <p:nvPr>
            <p:ph sz="quarter" idx="10"/>
          </p:nvPr>
        </p:nvSpPr>
        <p:spPr>
          <a:xfrm>
            <a:off x="841493" y="2305050"/>
            <a:ext cx="6400800" cy="797141"/>
          </a:xfrm>
          <a:prstGeom prst="rect">
            <a:avLst/>
          </a:prstGeom>
        </p:spPr>
        <p:txBody>
          <a:bodyPr lIns="0" tIns="0" bIns="0">
            <a:spAutoFit/>
          </a:bodyPr>
          <a:lstStyle>
            <a:lvl1pPr marL="411480" indent="-411480">
              <a:lnSpc>
                <a:spcPct val="90000"/>
              </a:lnSpc>
              <a:spcBef>
                <a:spcPts val="1800"/>
              </a:spcBef>
              <a:buClr>
                <a:schemeClr val="accent1"/>
              </a:buClr>
              <a:buSzPct val="75000"/>
              <a:buFont typeface="Wingdings 2" pitchFamily="18" charset="2"/>
              <a:buChar char="Ã"/>
              <a:defRPr sz="2800"/>
            </a:lvl1pPr>
            <a:lvl2pPr>
              <a:lnSpc>
                <a:spcPct val="90000"/>
              </a:lnSpc>
              <a:spcBef>
                <a:spcPts val="600"/>
              </a:spcBef>
              <a:defRPr sz="2400"/>
            </a:lvl2pPr>
            <a:lvl3pPr>
              <a:defRPr sz="2800"/>
            </a:lvl3pPr>
            <a:lvl4pPr>
              <a:defRPr sz="2800"/>
            </a:lvl4pPr>
            <a:lvl5pPr>
              <a:defRPr sz="2800"/>
            </a:lvl5pPr>
          </a:lstStyle>
          <a:p>
            <a:pPr lvl="0"/>
            <a:r>
              <a:rPr lang="en-US" smtClean="0"/>
              <a:t>Edit Master text styles</a:t>
            </a:r>
          </a:p>
          <a:p>
            <a:pPr lvl="1"/>
            <a:r>
              <a:rPr lang="en-US" smtClean="0"/>
              <a:t>Second level</a:t>
            </a:r>
          </a:p>
        </p:txBody>
      </p:sp>
      <p:sp>
        <p:nvSpPr>
          <p:cNvPr id="6" name="Content Placeholder 5"/>
          <p:cNvSpPr>
            <a:spLocks noGrp="1"/>
          </p:cNvSpPr>
          <p:nvPr>
            <p:ph sz="quarter" idx="11"/>
          </p:nvPr>
        </p:nvSpPr>
        <p:spPr>
          <a:xfrm>
            <a:off x="7608054" y="2305050"/>
            <a:ext cx="6400800" cy="797141"/>
          </a:xfrm>
          <a:prstGeom prst="rect">
            <a:avLst/>
          </a:prstGeom>
        </p:spPr>
        <p:txBody>
          <a:bodyPr lIns="0" tIns="0" bIns="0">
            <a:spAutoFit/>
          </a:bodyPr>
          <a:lstStyle>
            <a:lvl1pPr marL="411480" indent="-411480">
              <a:lnSpc>
                <a:spcPct val="90000"/>
              </a:lnSpc>
              <a:spcBef>
                <a:spcPts val="1800"/>
              </a:spcBef>
              <a:buClr>
                <a:schemeClr val="accent1"/>
              </a:buClr>
              <a:buSzPct val="75000"/>
              <a:buFont typeface="Wingdings 2" pitchFamily="18" charset="2"/>
              <a:buChar char="Ã"/>
              <a:defRPr sz="2800"/>
            </a:lvl1pPr>
            <a:lvl2pPr>
              <a:lnSpc>
                <a:spcPct val="90000"/>
              </a:lnSpc>
              <a:spcBef>
                <a:spcPts val="600"/>
              </a:spcBef>
              <a:defRPr sz="2400"/>
            </a:lvl2pPr>
            <a:lvl3pPr>
              <a:defRPr sz="2800"/>
            </a:lvl3pPr>
            <a:lvl4pPr>
              <a:defRPr sz="2800"/>
            </a:lvl4pPr>
            <a:lvl5pPr>
              <a:defRPr sz="2800"/>
            </a:lvl5pPr>
          </a:lstStyle>
          <a:p>
            <a:pPr lvl="0"/>
            <a:r>
              <a:rPr lang="en-US" smtClean="0"/>
              <a:t>Edit Master text styles</a:t>
            </a:r>
          </a:p>
          <a:p>
            <a:pPr lvl="1"/>
            <a:r>
              <a:rPr lang="en-US" smtClean="0"/>
              <a:t>Second level</a:t>
            </a:r>
          </a:p>
        </p:txBody>
      </p:sp>
      <p:sp>
        <p:nvSpPr>
          <p:cNvPr id="3" name="Content Placeholder 2"/>
          <p:cNvSpPr>
            <a:spLocks noGrp="1"/>
          </p:cNvSpPr>
          <p:nvPr>
            <p:ph sz="quarter" idx="12"/>
          </p:nvPr>
        </p:nvSpPr>
        <p:spPr>
          <a:xfrm>
            <a:off x="841493" y="1805446"/>
            <a:ext cx="6400800" cy="366254"/>
          </a:xfrm>
        </p:spPr>
        <p:txBody>
          <a:bodyPr tIns="0" bIns="0" anchor="b" anchorCtr="0">
            <a:spAutoFit/>
          </a:bodyPr>
          <a:lstStyle>
            <a:lvl1pPr marL="0" indent="0">
              <a:lnSpc>
                <a:spcPct val="85000"/>
              </a:lnSpc>
              <a:spcBef>
                <a:spcPts val="1200"/>
              </a:spcBef>
              <a:buNone/>
              <a:defRPr b="1">
                <a:solidFill>
                  <a:schemeClr val="accent5"/>
                </a:solidFill>
              </a:defRPr>
            </a:lvl1pPr>
          </a:lstStyle>
          <a:p>
            <a:pPr lvl="0"/>
            <a:r>
              <a:rPr lang="en-US" smtClean="0"/>
              <a:t>Edit Master text styles</a:t>
            </a:r>
          </a:p>
        </p:txBody>
      </p:sp>
      <p:sp>
        <p:nvSpPr>
          <p:cNvPr id="10" name="Content Placeholder 9"/>
          <p:cNvSpPr>
            <a:spLocks noGrp="1"/>
          </p:cNvSpPr>
          <p:nvPr>
            <p:ph sz="quarter" idx="13"/>
          </p:nvPr>
        </p:nvSpPr>
        <p:spPr>
          <a:xfrm>
            <a:off x="7608054" y="1805446"/>
            <a:ext cx="6400800" cy="366254"/>
          </a:xfrm>
        </p:spPr>
        <p:txBody>
          <a:bodyPr tIns="0" bIns="0" anchor="b" anchorCtr="0">
            <a:spAutoFit/>
          </a:bodyPr>
          <a:lstStyle>
            <a:lvl1pPr marL="0" indent="0">
              <a:lnSpc>
                <a:spcPct val="85000"/>
              </a:lnSpc>
              <a:buNone/>
              <a:defRPr b="1">
                <a:solidFill>
                  <a:schemeClr val="accent5"/>
                </a:solidFill>
              </a:defRPr>
            </a:lvl1pPr>
          </a:lstStyle>
          <a:p>
            <a:pPr lvl="0"/>
            <a:r>
              <a:rPr lang="en-US" smtClean="0"/>
              <a:t>Edit Master text styles</a:t>
            </a:r>
          </a:p>
        </p:txBody>
      </p:sp>
    </p:spTree>
    <p:extLst>
      <p:ext uri="{BB962C8B-B14F-4D97-AF65-F5344CB8AC3E}">
        <p14:creationId xmlns:p14="http://schemas.microsoft.com/office/powerpoint/2010/main" val="37538398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jpg"/><Relationship Id="rId22" Type="http://schemas.openxmlformats.org/officeDocument/2006/relationships/image" Target="../media/image2.jp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1">
            <a:extLst>
              <a:ext uri="{28A0092B-C50C-407E-A947-70E740481C1C}">
                <a14:useLocalDpi xmlns:a14="http://schemas.microsoft.com/office/drawing/2010/main"/>
              </a:ext>
            </a:extLst>
          </a:blip>
          <a:stretch>
            <a:fillRect/>
          </a:stretch>
        </p:blipFill>
        <p:spPr>
          <a:xfrm>
            <a:off x="0" y="0"/>
            <a:ext cx="14643959" cy="8229599"/>
          </a:xfrm>
          <a:prstGeom prst="rect">
            <a:avLst/>
          </a:prstGeom>
        </p:spPr>
      </p:pic>
      <p:pic>
        <p:nvPicPr>
          <p:cNvPr id="4" name="Picture 3"/>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12449517" y="7346701"/>
            <a:ext cx="1594058" cy="677474"/>
          </a:xfrm>
          <a:prstGeom prst="rect">
            <a:avLst/>
          </a:prstGeom>
        </p:spPr>
      </p:pic>
      <p:sp>
        <p:nvSpPr>
          <p:cNvPr id="2" name="Title Placeholder 1"/>
          <p:cNvSpPr>
            <a:spLocks noGrp="1"/>
          </p:cNvSpPr>
          <p:nvPr>
            <p:ph type="title"/>
          </p:nvPr>
        </p:nvSpPr>
        <p:spPr>
          <a:xfrm>
            <a:off x="841248" y="307430"/>
            <a:ext cx="13166725" cy="1216152"/>
          </a:xfrm>
          <a:prstGeom prst="rect">
            <a:avLst/>
          </a:prstGeom>
        </p:spPr>
        <p:txBody>
          <a:bodyPr vert="horz" lIns="0" tIns="0" rIns="0" bIns="0" rtlCol="0" anchor="ctr"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41248" y="1746504"/>
            <a:ext cx="13166725" cy="5458968"/>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p:txBody>
      </p:sp>
      <p:sp>
        <p:nvSpPr>
          <p:cNvPr id="9" name="TextBox 8"/>
          <p:cNvSpPr txBox="1"/>
          <p:nvPr userDrawn="1"/>
        </p:nvSpPr>
        <p:spPr>
          <a:xfrm>
            <a:off x="831804" y="7771768"/>
            <a:ext cx="150426" cy="166199"/>
          </a:xfrm>
          <a:prstGeom prst="rect">
            <a:avLst/>
          </a:prstGeom>
          <a:noFill/>
        </p:spPr>
        <p:txBody>
          <a:bodyPr wrap="none" lIns="0" tIns="0" rIns="0" bIns="0" rtlCol="0">
            <a:spAutoFit/>
          </a:bodyPr>
          <a:lstStyle/>
          <a:p>
            <a:pPr defTabSz="548640">
              <a:lnSpc>
                <a:spcPct val="90000"/>
              </a:lnSpc>
            </a:pPr>
            <a:fld id="{9484F7A5-6A8F-8446-A111-2677E1911D97}" type="slidenum">
              <a:rPr lang="en-US" sz="1200" b="0" spc="-84" smtClean="0">
                <a:solidFill>
                  <a:schemeClr val="accent4">
                    <a:lumMod val="50000"/>
                  </a:schemeClr>
                </a:solidFill>
              </a:rPr>
              <a:pPr defTabSz="548640">
                <a:lnSpc>
                  <a:spcPct val="90000"/>
                </a:lnSpc>
              </a:pPr>
              <a:t>‹#›</a:t>
            </a:fld>
            <a:endParaRPr lang="en-US" sz="1200" b="0" spc="-84" dirty="0">
              <a:solidFill>
                <a:schemeClr val="accent4">
                  <a:lumMod val="50000"/>
                </a:schemeClr>
              </a:solidFill>
            </a:endParaRPr>
          </a:p>
        </p:txBody>
      </p:sp>
      <p:sp>
        <p:nvSpPr>
          <p:cNvPr id="10" name="TextBox 9"/>
          <p:cNvSpPr txBox="1"/>
          <p:nvPr userDrawn="1"/>
        </p:nvSpPr>
        <p:spPr>
          <a:xfrm>
            <a:off x="1295400" y="7771768"/>
            <a:ext cx="2991203" cy="166199"/>
          </a:xfrm>
          <a:prstGeom prst="rect">
            <a:avLst/>
          </a:prstGeom>
        </p:spPr>
        <p:txBody>
          <a:bodyPr wrap="none" lIns="0" tIns="0" rIns="0" bIns="0">
            <a:spAutoFit/>
          </a:bodyPr>
          <a:lstStyle/>
          <a:p>
            <a:pPr>
              <a:spcBef>
                <a:spcPts val="0"/>
              </a:spcBef>
              <a:buFont typeface="Arial"/>
              <a:buNone/>
              <a:defRPr/>
            </a:pPr>
            <a:r>
              <a:rPr lang="en-US" sz="1080" dirty="0">
                <a:solidFill>
                  <a:schemeClr val="accent4">
                    <a:lumMod val="50000"/>
                  </a:schemeClr>
                </a:solidFill>
                <a:latin typeface="+mn-lt"/>
                <a:ea typeface="ヒラギノ角ゴ Pro W3" charset="-128"/>
                <a:cs typeface="ヒラギノ角ゴ Pro W3" charset="-128"/>
              </a:rPr>
              <a:t>©</a:t>
            </a:r>
            <a:r>
              <a:rPr lang="en-US" sz="1080" baseline="0" dirty="0">
                <a:solidFill>
                  <a:schemeClr val="accent4">
                    <a:lumMod val="50000"/>
                  </a:schemeClr>
                </a:solidFill>
                <a:latin typeface="+mn-lt"/>
                <a:ea typeface="ヒラギノ角ゴ Pro W3" charset="-128"/>
                <a:cs typeface="ヒラギノ角ゴ Pro W3" charset="-128"/>
              </a:rPr>
              <a:t> Hortonworks </a:t>
            </a:r>
            <a:r>
              <a:rPr lang="en-US" sz="1080" dirty="0">
                <a:solidFill>
                  <a:schemeClr val="accent4">
                    <a:lumMod val="50000"/>
                  </a:schemeClr>
                </a:solidFill>
                <a:latin typeface="+mn-lt"/>
                <a:ea typeface="ヒラギノ角ゴ Pro W3" charset="-128"/>
                <a:cs typeface="ヒラギノ角ゴ Pro W3" charset="-128"/>
              </a:rPr>
              <a:t>Inc. 2011 – 2016. All Rights Reserved</a:t>
            </a:r>
          </a:p>
        </p:txBody>
      </p:sp>
    </p:spTree>
    <p:extLst>
      <p:ext uri="{BB962C8B-B14F-4D97-AF65-F5344CB8AC3E}">
        <p14:creationId xmlns:p14="http://schemas.microsoft.com/office/powerpoint/2010/main" val="714907674"/>
      </p:ext>
    </p:extLst>
  </p:cSld>
  <p:clrMap bg1="lt1" tx1="dk1" bg2="lt2" tx2="dk2" accent1="accent1" accent2="accent2" accent3="accent3" accent4="accent4" accent5="accent5" accent6="accent6" hlink="hlink" folHlink="folHlink"/>
  <p:sldLayoutIdLst>
    <p:sldLayoutId id="2147483773" r:id="rId1"/>
    <p:sldLayoutId id="2147483787" r:id="rId2"/>
    <p:sldLayoutId id="2147483788" r:id="rId3"/>
    <p:sldLayoutId id="2147483785" r:id="rId4"/>
    <p:sldLayoutId id="2147483790" r:id="rId5"/>
    <p:sldLayoutId id="2147483786" r:id="rId6"/>
    <p:sldLayoutId id="2147483789" r:id="rId7"/>
    <p:sldLayoutId id="2147483743" r:id="rId8"/>
    <p:sldLayoutId id="2147483776" r:id="rId9"/>
    <p:sldLayoutId id="2147483784" r:id="rId10"/>
    <p:sldLayoutId id="2147483780" r:id="rId11"/>
    <p:sldLayoutId id="2147483778" r:id="rId12"/>
    <p:sldLayoutId id="2147483756" r:id="rId13"/>
    <p:sldLayoutId id="2147483758" r:id="rId14"/>
    <p:sldLayoutId id="2147483766" r:id="rId15"/>
    <p:sldLayoutId id="2147483775" r:id="rId16"/>
    <p:sldLayoutId id="2147483791" r:id="rId17"/>
    <p:sldLayoutId id="2147483793" r:id="rId18"/>
    <p:sldLayoutId id="2147483796" r:id="rId19"/>
  </p:sldLayoutIdLst>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hf hdr="0" ftr="0" dt="0"/>
  <p:txStyles>
    <p:titleStyle>
      <a:lvl1pPr algn="l" defTabSz="548640" rtl="0" eaLnBrk="1" fontAlgn="base" hangingPunct="1">
        <a:lnSpc>
          <a:spcPct val="85000"/>
        </a:lnSpc>
        <a:spcBef>
          <a:spcPct val="0"/>
        </a:spcBef>
        <a:spcAft>
          <a:spcPct val="0"/>
        </a:spcAft>
        <a:defRPr sz="3600" b="1" kern="1200">
          <a:solidFill>
            <a:schemeClr val="tx1"/>
          </a:solidFill>
          <a:latin typeface="+mj-lt"/>
          <a:ea typeface="ヒラギノ角ゴ Pro W3" charset="-128"/>
          <a:cs typeface="ヒラギノ角ゴ Pro W3" charset="-128"/>
        </a:defRPr>
      </a:lvl1pPr>
      <a:lvl2pPr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2pPr>
      <a:lvl3pPr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3pPr>
      <a:lvl4pPr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4pPr>
      <a:lvl5pPr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5pPr>
      <a:lvl6pPr marL="548640"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6pPr>
      <a:lvl7pPr marL="1097280"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7pPr>
      <a:lvl8pPr marL="1645920"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8pPr>
      <a:lvl9pPr marL="2194560"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9pPr>
    </p:titleStyle>
    <p:bodyStyle>
      <a:lvl1pPr marL="411480" indent="-411480" algn="l" defTabSz="548640" rtl="0" eaLnBrk="1" fontAlgn="base" hangingPunct="1">
        <a:lnSpc>
          <a:spcPct val="90000"/>
        </a:lnSpc>
        <a:spcBef>
          <a:spcPts val="1200"/>
        </a:spcBef>
        <a:spcAft>
          <a:spcPct val="0"/>
        </a:spcAft>
        <a:buClr>
          <a:schemeClr val="accent1"/>
        </a:buClr>
        <a:buSzPct val="75000"/>
        <a:buFont typeface="Wingdings 2" pitchFamily="18" charset="2"/>
        <a:buChar char="Ã"/>
        <a:defRPr sz="2800" kern="1200">
          <a:solidFill>
            <a:schemeClr val="tx1"/>
          </a:solidFill>
          <a:latin typeface="+mn-lt"/>
          <a:ea typeface="ヒラギノ角ゴ Pro W3" charset="-128"/>
          <a:cs typeface="ヒラギノ角ゴ Pro W3" charset="-128"/>
        </a:defRPr>
      </a:lvl1pPr>
      <a:lvl2pPr marL="891540" indent="-342900" algn="l" defTabSz="548640" rtl="0" eaLnBrk="1" fontAlgn="base" hangingPunct="1">
        <a:lnSpc>
          <a:spcPct val="90000"/>
        </a:lnSpc>
        <a:spcBef>
          <a:spcPts val="600"/>
        </a:spcBef>
        <a:spcAft>
          <a:spcPct val="0"/>
        </a:spcAft>
        <a:buFont typeface="Arial" charset="0"/>
        <a:buChar char="–"/>
        <a:defRPr sz="2400" kern="1200">
          <a:solidFill>
            <a:schemeClr val="tx1"/>
          </a:solidFill>
          <a:latin typeface="+mn-lt"/>
          <a:ea typeface="ヒラギノ角ゴ Pro W3" charset="-128"/>
          <a:cs typeface="ヒラギノ角ゴ Pro W3" charset="-128"/>
        </a:defRPr>
      </a:lvl2pPr>
      <a:lvl3pPr marL="137160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3pPr>
      <a:lvl4pPr marL="192024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4pPr>
      <a:lvl5pPr marL="246888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tiff"/><Relationship Id="rId3" Type="http://schemas.openxmlformats.org/officeDocument/2006/relationships/image" Target="../media/image20.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issues.apache.org/jira/browse/AMBARI-8458"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hyperlink" Target="https://cwiki.apache.org/confluence/display/AMBARI/Blueprint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 Id="rId3"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4.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5.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36.tiff"/></Relationships>
</file>

<file path=ppt/slides/_rels/slide48.xml.rels><?xml version="1.0" encoding="UTF-8" standalone="yes"?>
<Relationships xmlns="http://schemas.openxmlformats.org/package/2006/relationships"><Relationship Id="rId3" Type="http://schemas.openxmlformats.org/officeDocument/2006/relationships/image" Target="../media/image36.tiff"/><Relationship Id="rId4" Type="http://schemas.openxmlformats.org/officeDocument/2006/relationships/image" Target="../media/image38.png"/><Relationship Id="rId1" Type="http://schemas.openxmlformats.org/officeDocument/2006/relationships/slideLayout" Target="../slideLayouts/slideLayout10.xml"/><Relationship Id="rId2"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6.tiff"/><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0.png"/></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10.xml"/><Relationship Id="rId2" Type="http://schemas.openxmlformats.org/officeDocument/2006/relationships/image" Target="../media/image41.png"/></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1.png"/><Relationship Id="rId3" Type="http://schemas.openxmlformats.org/officeDocument/2006/relationships/image" Target="../media/image5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5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image" Target="../media/image5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 Id="rId3" Type="http://schemas.openxmlformats.org/officeDocument/2006/relationships/image" Target="../media/image5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5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s>
</file>

<file path=ppt/slides/_rels/slide71.xml.rels><?xml version="1.0" encoding="UTF-8" standalone="yes"?>
<Relationships xmlns="http://schemas.openxmlformats.org/package/2006/relationships"><Relationship Id="rId3" Type="http://schemas.openxmlformats.org/officeDocument/2006/relationships/hyperlink" Target="https://cwiki.apache.org/confluence/pages/viewpage.action?pageId=38571133" TargetMode="External"/><Relationship Id="rId4" Type="http://schemas.openxmlformats.org/officeDocument/2006/relationships/hyperlink" Target="https://github.com/apache/ambari/tree/trunk/ambari-server/src/main/resources/stacks/HDP/" TargetMode="External"/><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5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5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5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59.png"/><Relationship Id="rId3" Type="http://schemas.openxmlformats.org/officeDocument/2006/relationships/image" Target="../media/image6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61.png"/><Relationship Id="rId3" Type="http://schemas.openxmlformats.org/officeDocument/2006/relationships/image" Target="../media/image6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63.png"/><Relationship Id="rId3" Type="http://schemas.openxmlformats.org/officeDocument/2006/relationships/image" Target="../media/image6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6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6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6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6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87.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1" Type="http://schemas.openxmlformats.org/officeDocument/2006/relationships/slideLayout" Target="../slideLayouts/slideLayout10.xml"/><Relationship Id="rId2" Type="http://schemas.openxmlformats.org/officeDocument/2006/relationships/notesSlide" Target="../notesSlides/notesSlide4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68.png"/></Relationships>
</file>

<file path=ppt/slides/_rels/slide91.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92.xml.rels><?xml version="1.0" encoding="UTF-8" standalone="yes"?>
<Relationships xmlns="http://schemas.openxmlformats.org/package/2006/relationships"><Relationship Id="rId3" Type="http://schemas.openxmlformats.org/officeDocument/2006/relationships/hyperlink" Target="https://cwiki.apache.org/confluence/display/AMBARI/Views" TargetMode="External"/><Relationship Id="rId4" Type="http://schemas.openxmlformats.org/officeDocument/2006/relationships/hyperlink" Target="https://github.com/apache/ambari/blob/trunk/ambari-views/docs/index.md" TargetMode="External"/><Relationship Id="rId5" Type="http://schemas.openxmlformats.org/officeDocument/2006/relationships/hyperlink" Target="https://github.com/apache/ambari/tree/trunk/ambari-views/examples" TargetMode="External"/><Relationship Id="rId6" Type="http://schemas.openxmlformats.org/officeDocument/2006/relationships/hyperlink" Target="https://github.com/apache/ambari/tree/trunk/contrib/views" TargetMode="External"/><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hyperlink" Target="http://ambari.apache.org" TargetMode="External"/><Relationship Id="rId4" Type="http://schemas.openxmlformats.org/officeDocument/2006/relationships/hyperlink" Target="https://cwiki.apache.org/confluence/display/AMBARI" TargetMode="External"/><Relationship Id="rId5" Type="http://schemas.openxmlformats.org/officeDocument/2006/relationships/hyperlink" Target="https://issues.apache.org/jira/browse/AMBARI" TargetMode="External"/><Relationship Id="rId6" Type="http://schemas.openxmlformats.org/officeDocument/2006/relationships/hyperlink" Target="https://cwiki.apache.org/confluence/pages/viewpage.action?pageId=38571133" TargetMode="External"/><Relationship Id="rId7" Type="http://schemas.openxmlformats.org/officeDocument/2006/relationships/hyperlink" Target="https://cwiki.apache.org/confluence/display/AMBARI/Blueprints" TargetMode="External"/><Relationship Id="rId8" Type="http://schemas.openxmlformats.org/officeDocument/2006/relationships/hyperlink" Target="https://cwiki.apache.org/confluence/display/AMBARI/Views" TargetMode="External"/><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841494" y="3715395"/>
            <a:ext cx="8156633" cy="749518"/>
          </a:xfrm>
        </p:spPr>
        <p:txBody>
          <a:bodyPr/>
          <a:lstStyle/>
          <a:p>
            <a:r>
              <a:rPr lang="en-US" dirty="0" smtClean="0"/>
              <a:t>Apache </a:t>
            </a:r>
            <a:r>
              <a:rPr lang="en-US" dirty="0" err="1" smtClean="0"/>
              <a:t>Ambari</a:t>
            </a:r>
            <a:r>
              <a:rPr lang="en-US" dirty="0" smtClean="0"/>
              <a:t> Overview</a:t>
            </a:r>
            <a:endParaRPr lang="en-US" dirty="0"/>
          </a:p>
        </p:txBody>
      </p:sp>
      <p:sp>
        <p:nvSpPr>
          <p:cNvPr id="14" name="Subtitle 13"/>
          <p:cNvSpPr>
            <a:spLocks noGrp="1"/>
          </p:cNvSpPr>
          <p:nvPr>
            <p:ph type="subTitle" idx="1"/>
          </p:nvPr>
        </p:nvSpPr>
        <p:spPr>
          <a:xfrm>
            <a:off x="841494" y="4650218"/>
            <a:ext cx="7644384" cy="1006942"/>
          </a:xfrm>
        </p:spPr>
        <p:txBody>
          <a:bodyPr/>
          <a:lstStyle/>
          <a:p>
            <a:r>
              <a:rPr lang="en-US" dirty="0" err="1" smtClean="0"/>
              <a:t>Nitiraj</a:t>
            </a:r>
            <a:r>
              <a:rPr lang="en-US" dirty="0" smtClean="0"/>
              <a:t> </a:t>
            </a:r>
            <a:r>
              <a:rPr lang="en-US" dirty="0" err="1" smtClean="0"/>
              <a:t>Rathore</a:t>
            </a:r>
            <a:r>
              <a:rPr lang="en-US" dirty="0" smtClean="0"/>
              <a:t> </a:t>
            </a:r>
          </a:p>
          <a:p>
            <a:r>
              <a:rPr lang="en-US" dirty="0" smtClean="0"/>
              <a:t>Pallav Kulshreshtha</a:t>
            </a:r>
            <a:endParaRPr lang="en-US" dirty="0"/>
          </a:p>
        </p:txBody>
      </p:sp>
      <p:sp>
        <p:nvSpPr>
          <p:cNvPr id="11" name="Content Placeholder 10"/>
          <p:cNvSpPr>
            <a:spLocks noGrp="1"/>
          </p:cNvSpPr>
          <p:nvPr>
            <p:ph sz="quarter" idx="10"/>
          </p:nvPr>
        </p:nvSpPr>
        <p:spPr>
          <a:xfrm>
            <a:off x="841494" y="5904100"/>
            <a:ext cx="7644384" cy="484748"/>
          </a:xfrm>
        </p:spPr>
        <p:txBody>
          <a:bodyPr/>
          <a:lstStyle/>
          <a:p>
            <a:r>
              <a:rPr lang="en-US" dirty="0" smtClean="0"/>
              <a:t>April 2017</a:t>
            </a:r>
            <a:endParaRPr lang="en-US" dirty="0"/>
          </a:p>
        </p:txBody>
      </p:sp>
    </p:spTree>
    <p:extLst>
      <p:ext uri="{BB962C8B-B14F-4D97-AF65-F5344CB8AC3E}">
        <p14:creationId xmlns:p14="http://schemas.microsoft.com/office/powerpoint/2010/main" val="2783395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Alert Check Counts</a:t>
            </a:r>
            <a:endParaRPr lang="en-US" dirty="0"/>
          </a:p>
        </p:txBody>
      </p:sp>
      <p:sp>
        <p:nvSpPr>
          <p:cNvPr id="3" name="Content Placeholder 2"/>
          <p:cNvSpPr>
            <a:spLocks noGrp="1"/>
          </p:cNvSpPr>
          <p:nvPr>
            <p:ph sz="quarter" idx="10"/>
          </p:nvPr>
        </p:nvSpPr>
        <p:spPr>
          <a:xfrm>
            <a:off x="841494" y="1752600"/>
            <a:ext cx="13167360" cy="1006429"/>
          </a:xfrm>
        </p:spPr>
        <p:txBody>
          <a:bodyPr/>
          <a:lstStyle/>
          <a:p>
            <a:r>
              <a:rPr lang="en-US" dirty="0" smtClean="0"/>
              <a:t>Customize the number of times an alert is checked before dispatching a notification</a:t>
            </a:r>
          </a:p>
          <a:p>
            <a:r>
              <a:rPr lang="en-US" dirty="0" smtClean="0"/>
              <a:t>Avoid dispatching an alert notification (email, snmp) in case of transient issues</a:t>
            </a:r>
          </a:p>
        </p:txBody>
      </p:sp>
      <p:pic>
        <p:nvPicPr>
          <p:cNvPr id="5" name="Picture 4"/>
          <p:cNvPicPr>
            <a:picLocks noChangeAspect="1"/>
          </p:cNvPicPr>
          <p:nvPr/>
        </p:nvPicPr>
        <p:blipFill>
          <a:blip r:embed="rId2"/>
          <a:stretch>
            <a:fillRect/>
          </a:stretch>
        </p:blipFill>
        <p:spPr>
          <a:xfrm>
            <a:off x="3195242" y="3008776"/>
            <a:ext cx="7360699" cy="4484664"/>
          </a:xfrm>
          <a:prstGeom prst="rect">
            <a:avLst/>
          </a:prstGeom>
        </p:spPr>
      </p:pic>
    </p:spTree>
    <p:extLst>
      <p:ext uri="{BB962C8B-B14F-4D97-AF65-F5344CB8AC3E}">
        <p14:creationId xmlns:p14="http://schemas.microsoft.com/office/powerpoint/2010/main" val="649045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Configuring the Check Count</a:t>
            </a:r>
            <a:endParaRPr lang="en-US" dirty="0"/>
          </a:p>
        </p:txBody>
      </p:sp>
      <p:sp>
        <p:nvSpPr>
          <p:cNvPr id="3" name="Content Placeholder 2"/>
          <p:cNvSpPr>
            <a:spLocks noGrp="1"/>
          </p:cNvSpPr>
          <p:nvPr>
            <p:ph sz="quarter" idx="10"/>
          </p:nvPr>
        </p:nvSpPr>
        <p:spPr>
          <a:xfrm>
            <a:off x="841494" y="1752600"/>
            <a:ext cx="13167360" cy="387798"/>
          </a:xfrm>
        </p:spPr>
        <p:txBody>
          <a:bodyPr/>
          <a:lstStyle/>
          <a:p>
            <a:r>
              <a:rPr lang="en-US" dirty="0"/>
              <a:t>Set globally for all alerts, or override for </a:t>
            </a:r>
            <a:r>
              <a:rPr lang="en-US" dirty="0" smtClean="0"/>
              <a:t>a specific alert</a:t>
            </a:r>
            <a:endParaRPr lang="en-US" dirty="0"/>
          </a:p>
        </p:txBody>
      </p:sp>
      <p:pic>
        <p:nvPicPr>
          <p:cNvPr id="8" name="Picture 7"/>
          <p:cNvPicPr>
            <a:picLocks noChangeAspect="1"/>
          </p:cNvPicPr>
          <p:nvPr/>
        </p:nvPicPr>
        <p:blipFill>
          <a:blip r:embed="rId2"/>
          <a:stretch>
            <a:fillRect/>
          </a:stretch>
        </p:blipFill>
        <p:spPr>
          <a:xfrm>
            <a:off x="2264996" y="3181183"/>
            <a:ext cx="4243857" cy="2671585"/>
          </a:xfrm>
          <a:prstGeom prst="rect">
            <a:avLst/>
          </a:prstGeom>
        </p:spPr>
      </p:pic>
      <p:sp>
        <p:nvSpPr>
          <p:cNvPr id="9" name="Right Arrow 8"/>
          <p:cNvSpPr/>
          <p:nvPr/>
        </p:nvSpPr>
        <p:spPr>
          <a:xfrm>
            <a:off x="1447867" y="4337011"/>
            <a:ext cx="1705973" cy="968991"/>
          </a:xfrm>
          <a:prstGeom prst="rightArrow">
            <a:avLst/>
          </a:prstGeom>
          <a:solidFill>
            <a:schemeClr val="accent6"/>
          </a:solidFill>
          <a:ln w="12700">
            <a:solidFill>
              <a:schemeClr val="accent6"/>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1400" dirty="0" smtClean="0">
                <a:solidFill>
                  <a:schemeClr val="tx2"/>
                </a:solidFill>
              </a:rPr>
              <a:t>Global Setting</a:t>
            </a:r>
          </a:p>
        </p:txBody>
      </p:sp>
      <p:pic>
        <p:nvPicPr>
          <p:cNvPr id="10" name="Picture 9"/>
          <p:cNvPicPr>
            <a:picLocks noChangeAspect="1"/>
          </p:cNvPicPr>
          <p:nvPr/>
        </p:nvPicPr>
        <p:blipFill>
          <a:blip r:embed="rId3"/>
          <a:stretch>
            <a:fillRect/>
          </a:stretch>
        </p:blipFill>
        <p:spPr>
          <a:xfrm>
            <a:off x="7220817" y="3026544"/>
            <a:ext cx="4431198" cy="2800617"/>
          </a:xfrm>
          <a:prstGeom prst="rect">
            <a:avLst/>
          </a:prstGeom>
        </p:spPr>
      </p:pic>
      <p:sp>
        <p:nvSpPr>
          <p:cNvPr id="11" name="Right Arrow 10"/>
          <p:cNvSpPr/>
          <p:nvPr/>
        </p:nvSpPr>
        <p:spPr>
          <a:xfrm flipH="1">
            <a:off x="10633088" y="5055901"/>
            <a:ext cx="1705973" cy="968991"/>
          </a:xfrm>
          <a:prstGeom prst="rightArrow">
            <a:avLst/>
          </a:prstGeom>
          <a:solidFill>
            <a:schemeClr val="accent6"/>
          </a:solidFill>
          <a:ln w="12700">
            <a:solidFill>
              <a:schemeClr val="accent6"/>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1400" dirty="0" smtClean="0">
                <a:solidFill>
                  <a:schemeClr val="tx2"/>
                </a:solidFill>
              </a:rPr>
              <a:t>Alert Override</a:t>
            </a:r>
          </a:p>
        </p:txBody>
      </p:sp>
    </p:spTree>
    <p:extLst>
      <p:ext uri="{BB962C8B-B14F-4D97-AF65-F5344CB8AC3E}">
        <p14:creationId xmlns:p14="http://schemas.microsoft.com/office/powerpoint/2010/main" val="1440443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State Change Types</a:t>
            </a:r>
            <a:endParaRPr lang="en-US" dirty="0"/>
          </a:p>
        </p:txBody>
      </p:sp>
      <p:sp>
        <p:nvSpPr>
          <p:cNvPr id="3" name="Content Placeholder 2"/>
          <p:cNvSpPr>
            <a:spLocks noGrp="1"/>
          </p:cNvSpPr>
          <p:nvPr>
            <p:ph sz="quarter" idx="10"/>
          </p:nvPr>
        </p:nvSpPr>
        <p:spPr>
          <a:xfrm>
            <a:off x="841494" y="1752600"/>
            <a:ext cx="13167360" cy="2443746"/>
          </a:xfrm>
        </p:spPr>
        <p:txBody>
          <a:bodyPr/>
          <a:lstStyle/>
          <a:p>
            <a:r>
              <a:rPr lang="en-US" dirty="0" smtClean="0"/>
              <a:t>SOFT state changes do not perform a dispatch</a:t>
            </a:r>
          </a:p>
          <a:p>
            <a:r>
              <a:rPr lang="en-US" dirty="0" smtClean="0"/>
              <a:t>HARD state changes (to non-OK</a:t>
            </a:r>
            <a:r>
              <a:rPr lang="en-US" dirty="0"/>
              <a:t>) </a:t>
            </a:r>
            <a:r>
              <a:rPr lang="en-US" dirty="0" smtClean="0"/>
              <a:t>perform dispatch</a:t>
            </a:r>
          </a:p>
          <a:p>
            <a:r>
              <a:rPr lang="en-US" dirty="0" smtClean="0"/>
              <a:t>Regardless of change:</a:t>
            </a:r>
          </a:p>
          <a:p>
            <a:pPr lvl="1"/>
            <a:r>
              <a:rPr lang="en-US" dirty="0"/>
              <a:t>T</a:t>
            </a:r>
            <a:r>
              <a:rPr lang="en-US" dirty="0" smtClean="0"/>
              <a:t>he Ambari Web UI will show the current state (OK/WARN/CRIT)</a:t>
            </a:r>
          </a:p>
          <a:p>
            <a:pPr lvl="1"/>
            <a:r>
              <a:rPr lang="en-US" dirty="0" smtClean="0"/>
              <a:t>The state change is written to </a:t>
            </a:r>
            <a:r>
              <a:rPr lang="en-US" sz="1800" dirty="0" err="1" smtClean="0">
                <a:latin typeface="Courier New" charset="0"/>
                <a:ea typeface="Courier New" charset="0"/>
                <a:cs typeface="Courier New" charset="0"/>
              </a:rPr>
              <a:t>ambari-alerts.log</a:t>
            </a:r>
            <a:endParaRPr lang="en-US" sz="1800" dirty="0">
              <a:latin typeface="Courier New" charset="0"/>
              <a:ea typeface="Courier New" charset="0"/>
              <a:cs typeface="Courier New" charset="0"/>
            </a:endParaRPr>
          </a:p>
        </p:txBody>
      </p:sp>
      <p:sp>
        <p:nvSpPr>
          <p:cNvPr id="4" name="Rectangle 3"/>
          <p:cNvSpPr/>
          <p:nvPr/>
        </p:nvSpPr>
        <p:spPr>
          <a:xfrm>
            <a:off x="841494" y="5004433"/>
            <a:ext cx="6405467" cy="1815882"/>
          </a:xfrm>
          <a:prstGeom prst="rect">
            <a:avLst/>
          </a:prstGeom>
        </p:spPr>
        <p:txBody>
          <a:bodyPr wrap="square">
            <a:spAutoFit/>
          </a:bodyPr>
          <a:lstStyle/>
          <a:p>
            <a:r>
              <a:rPr lang="en-US" sz="1400" dirty="0">
                <a:solidFill>
                  <a:srgbClr val="000000"/>
                </a:solidFill>
                <a:latin typeface="Courier New" charset="0"/>
                <a:ea typeface="Courier New" charset="0"/>
                <a:cs typeface="Courier New" charset="0"/>
              </a:rPr>
              <a:t>2016-05-31 13:20:52,294 [CRITICAL] </a:t>
            </a:r>
            <a:r>
              <a:rPr lang="en-US" sz="1400" b="1" dirty="0">
                <a:solidFill>
                  <a:srgbClr val="000000"/>
                </a:solidFill>
                <a:latin typeface="Courier New" charset="0"/>
                <a:ea typeface="Courier New" charset="0"/>
                <a:cs typeface="Courier New" charset="0"/>
              </a:rPr>
              <a:t>[SOFT]</a:t>
            </a:r>
            <a:r>
              <a:rPr lang="en-US" sz="1400" dirty="0">
                <a:solidFill>
                  <a:srgbClr val="000000"/>
                </a:solidFill>
                <a:latin typeface="Courier New" charset="0"/>
                <a:ea typeface="Courier New" charset="0"/>
                <a:cs typeface="Courier New" charset="0"/>
              </a:rPr>
              <a:t> [AMBARI_METRICS] [</a:t>
            </a:r>
            <a:r>
              <a:rPr lang="en-US" sz="1400" dirty="0" err="1">
                <a:solidFill>
                  <a:srgbClr val="000000"/>
                </a:solidFill>
                <a:latin typeface="Courier New" charset="0"/>
                <a:ea typeface="Courier New" charset="0"/>
                <a:cs typeface="Courier New" charset="0"/>
              </a:rPr>
              <a:t>grafana_webui</a:t>
            </a:r>
            <a:r>
              <a:rPr lang="en-US" sz="1400" dirty="0">
                <a:solidFill>
                  <a:srgbClr val="000000"/>
                </a:solidFill>
                <a:latin typeface="Courier New" charset="0"/>
                <a:ea typeface="Courier New" charset="0"/>
                <a:cs typeface="Courier New" charset="0"/>
              </a:rPr>
              <a:t>] (Grafana Web UI) Connection failed to http://c6401.ambari.apache.org:3000 (&lt;</a:t>
            </a:r>
            <a:r>
              <a:rPr lang="en-US" sz="1400" dirty="0" err="1">
                <a:solidFill>
                  <a:srgbClr val="000000"/>
                </a:solidFill>
                <a:latin typeface="Courier New" charset="0"/>
                <a:ea typeface="Courier New" charset="0"/>
                <a:cs typeface="Courier New" charset="0"/>
              </a:rPr>
              <a:t>urlopen</a:t>
            </a:r>
            <a:r>
              <a:rPr lang="en-US" sz="1400" dirty="0">
                <a:solidFill>
                  <a:srgbClr val="000000"/>
                </a:solidFill>
                <a:latin typeface="Courier New" charset="0"/>
                <a:ea typeface="Courier New" charset="0"/>
                <a:cs typeface="Courier New" charset="0"/>
              </a:rPr>
              <a:t> error [</a:t>
            </a:r>
            <a:r>
              <a:rPr lang="en-US" sz="1400" dirty="0" err="1">
                <a:solidFill>
                  <a:srgbClr val="000000"/>
                </a:solidFill>
                <a:latin typeface="Courier New" charset="0"/>
                <a:ea typeface="Courier New" charset="0"/>
                <a:cs typeface="Courier New" charset="0"/>
              </a:rPr>
              <a:t>Errno</a:t>
            </a:r>
            <a:r>
              <a:rPr lang="en-US" sz="1400" dirty="0">
                <a:solidFill>
                  <a:srgbClr val="000000"/>
                </a:solidFill>
                <a:latin typeface="Courier New" charset="0"/>
                <a:ea typeface="Courier New" charset="0"/>
                <a:cs typeface="Courier New" charset="0"/>
              </a:rPr>
              <a:t> 111] Connection refused</a:t>
            </a:r>
            <a:r>
              <a:rPr lang="en-US" sz="1400" dirty="0" smtClean="0">
                <a:solidFill>
                  <a:srgbClr val="000000"/>
                </a:solidFill>
                <a:latin typeface="Courier New" charset="0"/>
                <a:ea typeface="Courier New" charset="0"/>
                <a:cs typeface="Courier New" charset="0"/>
              </a:rPr>
              <a:t>&gt;)</a:t>
            </a:r>
            <a:endParaRPr lang="en-US" sz="1400" dirty="0">
              <a:solidFill>
                <a:srgbClr val="000000"/>
              </a:solidFill>
              <a:latin typeface="Courier New" charset="0"/>
              <a:ea typeface="Courier New" charset="0"/>
              <a:cs typeface="Courier New" charset="0"/>
            </a:endParaRPr>
          </a:p>
          <a:p>
            <a:r>
              <a:rPr lang="en-US" sz="1400" dirty="0">
                <a:solidFill>
                  <a:srgbClr val="000000"/>
                </a:solidFill>
                <a:latin typeface="Courier New" charset="0"/>
                <a:ea typeface="Courier New" charset="0"/>
                <a:cs typeface="Courier New" charset="0"/>
              </a:rPr>
              <a:t>2016-05-31 13:22:52,290 [CRITICAL] </a:t>
            </a:r>
            <a:r>
              <a:rPr lang="en-US" sz="1400" b="1" dirty="0">
                <a:solidFill>
                  <a:srgbClr val="000000"/>
                </a:solidFill>
                <a:latin typeface="Courier New" charset="0"/>
                <a:ea typeface="Courier New" charset="0"/>
                <a:cs typeface="Courier New" charset="0"/>
              </a:rPr>
              <a:t>[HARD]</a:t>
            </a:r>
            <a:r>
              <a:rPr lang="en-US" sz="1400" dirty="0">
                <a:solidFill>
                  <a:srgbClr val="000000"/>
                </a:solidFill>
                <a:latin typeface="Courier New" charset="0"/>
                <a:ea typeface="Courier New" charset="0"/>
                <a:cs typeface="Courier New" charset="0"/>
              </a:rPr>
              <a:t> [AMBARI_METRICS] [</a:t>
            </a:r>
            <a:r>
              <a:rPr lang="en-US" sz="1400" dirty="0" err="1">
                <a:solidFill>
                  <a:srgbClr val="000000"/>
                </a:solidFill>
                <a:latin typeface="Courier New" charset="0"/>
                <a:ea typeface="Courier New" charset="0"/>
                <a:cs typeface="Courier New" charset="0"/>
              </a:rPr>
              <a:t>grafana_webui</a:t>
            </a:r>
            <a:r>
              <a:rPr lang="en-US" sz="1400" dirty="0">
                <a:solidFill>
                  <a:srgbClr val="000000"/>
                </a:solidFill>
                <a:latin typeface="Courier New" charset="0"/>
                <a:ea typeface="Courier New" charset="0"/>
                <a:cs typeface="Courier New" charset="0"/>
              </a:rPr>
              <a:t>] (Grafana Web UI) Connection failed to http://c6401.ambari.apache.org:3000 (&lt;</a:t>
            </a:r>
            <a:r>
              <a:rPr lang="en-US" sz="1400" dirty="0" err="1">
                <a:solidFill>
                  <a:srgbClr val="000000"/>
                </a:solidFill>
                <a:latin typeface="Courier New" charset="0"/>
                <a:ea typeface="Courier New" charset="0"/>
                <a:cs typeface="Courier New" charset="0"/>
              </a:rPr>
              <a:t>urlopen</a:t>
            </a:r>
            <a:r>
              <a:rPr lang="en-US" sz="1400" dirty="0">
                <a:solidFill>
                  <a:srgbClr val="000000"/>
                </a:solidFill>
                <a:latin typeface="Courier New" charset="0"/>
                <a:ea typeface="Courier New" charset="0"/>
                <a:cs typeface="Courier New" charset="0"/>
              </a:rPr>
              <a:t> error [</a:t>
            </a:r>
            <a:r>
              <a:rPr lang="en-US" sz="1400" dirty="0" err="1">
                <a:solidFill>
                  <a:srgbClr val="000000"/>
                </a:solidFill>
                <a:latin typeface="Courier New" charset="0"/>
                <a:ea typeface="Courier New" charset="0"/>
                <a:cs typeface="Courier New" charset="0"/>
              </a:rPr>
              <a:t>Errno</a:t>
            </a:r>
            <a:r>
              <a:rPr lang="en-US" sz="1400" dirty="0">
                <a:solidFill>
                  <a:srgbClr val="000000"/>
                </a:solidFill>
                <a:latin typeface="Courier New" charset="0"/>
                <a:ea typeface="Courier New" charset="0"/>
                <a:cs typeface="Courier New" charset="0"/>
              </a:rPr>
              <a:t> 111] Connection refused&gt;)</a:t>
            </a:r>
          </a:p>
        </p:txBody>
      </p:sp>
      <p:pic>
        <p:nvPicPr>
          <p:cNvPr id="6" name="Picture 5"/>
          <p:cNvPicPr>
            <a:picLocks noChangeAspect="1"/>
          </p:cNvPicPr>
          <p:nvPr/>
        </p:nvPicPr>
        <p:blipFill>
          <a:blip r:embed="rId2"/>
          <a:stretch>
            <a:fillRect/>
          </a:stretch>
        </p:blipFill>
        <p:spPr>
          <a:xfrm>
            <a:off x="9065621" y="4508915"/>
            <a:ext cx="3568700" cy="2311400"/>
          </a:xfrm>
          <a:prstGeom prst="rect">
            <a:avLst/>
          </a:prstGeom>
        </p:spPr>
      </p:pic>
      <p:sp>
        <p:nvSpPr>
          <p:cNvPr id="8" name="TextBox 7"/>
          <p:cNvSpPr txBox="1"/>
          <p:nvPr/>
        </p:nvSpPr>
        <p:spPr>
          <a:xfrm>
            <a:off x="841494" y="7188315"/>
            <a:ext cx="9940926" cy="235449"/>
          </a:xfrm>
          <a:prstGeom prst="rect">
            <a:avLst/>
          </a:prstGeom>
        </p:spPr>
        <p:txBody>
          <a:bodyPr vert="horz" wrap="none" lIns="0" tIns="0" rIns="0" bIns="0" rtlCol="0" anchor="ctr" anchorCtr="0">
            <a:spAutoFit/>
          </a:bodyPr>
          <a:lstStyle/>
          <a:p>
            <a:pPr>
              <a:lnSpc>
                <a:spcPct val="85000"/>
              </a:lnSpc>
              <a:spcBef>
                <a:spcPts val="600"/>
              </a:spcBef>
            </a:pPr>
            <a:r>
              <a:rPr lang="en-US" sz="1800" i="1" dirty="0" smtClean="0">
                <a:solidFill>
                  <a:schemeClr val="bg1">
                    <a:lumMod val="50000"/>
                    <a:lumOff val="50000"/>
                  </a:schemeClr>
                </a:solidFill>
              </a:rPr>
              <a:t>Note: check counts are not configurable for </a:t>
            </a:r>
            <a:r>
              <a:rPr lang="en-US" sz="1800" i="1" smtClean="0">
                <a:solidFill>
                  <a:schemeClr val="bg1">
                    <a:lumMod val="50000"/>
                    <a:lumOff val="50000"/>
                  </a:schemeClr>
                </a:solidFill>
              </a:rPr>
              <a:t>AGGREGATE alert types. </a:t>
            </a:r>
            <a:r>
              <a:rPr lang="en-US" sz="1800" i="1" dirty="0" smtClean="0">
                <a:solidFill>
                  <a:schemeClr val="bg1">
                    <a:lumMod val="50000"/>
                    <a:lumOff val="50000"/>
                  </a:schemeClr>
                </a:solidFill>
              </a:rPr>
              <a:t>All state changes are considered HARD.</a:t>
            </a:r>
          </a:p>
        </p:txBody>
      </p:sp>
    </p:spTree>
    <p:extLst>
      <p:ext uri="{BB962C8B-B14F-4D97-AF65-F5344CB8AC3E}">
        <p14:creationId xmlns:p14="http://schemas.microsoft.com/office/powerpoint/2010/main" val="9505837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Example: Check Count = 3</a:t>
            </a:r>
            <a:endParaRPr lang="en-US" dirty="0"/>
          </a:p>
        </p:txBody>
      </p:sp>
      <p:sp>
        <p:nvSpPr>
          <p:cNvPr id="13" name="Pentagon 12"/>
          <p:cNvSpPr/>
          <p:nvPr/>
        </p:nvSpPr>
        <p:spPr>
          <a:xfrm>
            <a:off x="841494" y="2110242"/>
            <a:ext cx="13167360" cy="439145"/>
          </a:xfrm>
          <a:prstGeom prst="homePlate">
            <a:avLst/>
          </a:prstGeom>
          <a:solidFill>
            <a:schemeClr val="accent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smtClean="0">
              <a:solidFill>
                <a:schemeClr val="tx1">
                  <a:lumMod val="50000"/>
                  <a:lumOff val="50000"/>
                </a:schemeClr>
              </a:solidFill>
            </a:endParaRPr>
          </a:p>
        </p:txBody>
      </p:sp>
      <p:sp>
        <p:nvSpPr>
          <p:cNvPr id="14" name="Rectangle 13"/>
          <p:cNvSpPr/>
          <p:nvPr/>
        </p:nvSpPr>
        <p:spPr>
          <a:xfrm>
            <a:off x="841494" y="3053098"/>
            <a:ext cx="1847115" cy="1854840"/>
          </a:xfrm>
          <a:prstGeom prst="rect">
            <a:avLst/>
          </a:prstGeom>
          <a:solidFill>
            <a:schemeClr val="accent4"/>
          </a:solidFill>
          <a:ln w="12700">
            <a:solidFill>
              <a:schemeClr val="accent4">
                <a:lumMod val="90000"/>
              </a:schemeClr>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2000" dirty="0"/>
              <a:t>Check 1/3</a:t>
            </a:r>
          </a:p>
          <a:p>
            <a:pPr algn="ctr">
              <a:lnSpc>
                <a:spcPct val="85000"/>
              </a:lnSpc>
              <a:spcBef>
                <a:spcPts val="600"/>
              </a:spcBef>
            </a:pPr>
            <a:r>
              <a:rPr lang="en-US" sz="2000" dirty="0"/>
              <a:t>State: OK</a:t>
            </a:r>
          </a:p>
          <a:p>
            <a:pPr algn="ctr">
              <a:lnSpc>
                <a:spcPct val="85000"/>
              </a:lnSpc>
              <a:spcBef>
                <a:spcPts val="600"/>
              </a:spcBef>
            </a:pPr>
            <a:r>
              <a:rPr lang="en-US" sz="2000" dirty="0"/>
              <a:t>Change: </a:t>
            </a:r>
            <a:r>
              <a:rPr lang="en-US" sz="2000" dirty="0" smtClean="0"/>
              <a:t>n/a</a:t>
            </a:r>
            <a:endParaRPr lang="en-US" sz="2000" dirty="0"/>
          </a:p>
        </p:txBody>
      </p:sp>
      <p:sp>
        <p:nvSpPr>
          <p:cNvPr id="15" name="Rectangle 14"/>
          <p:cNvSpPr/>
          <p:nvPr/>
        </p:nvSpPr>
        <p:spPr>
          <a:xfrm>
            <a:off x="2886461" y="3053098"/>
            <a:ext cx="1847115" cy="1854840"/>
          </a:xfrm>
          <a:prstGeom prst="rect">
            <a:avLst/>
          </a:prstGeom>
          <a:solidFill>
            <a:schemeClr val="accent4"/>
          </a:solidFill>
          <a:ln w="12700">
            <a:solidFill>
              <a:schemeClr val="accent4">
                <a:lumMod val="90000"/>
              </a:schemeClr>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2000" dirty="0"/>
              <a:t>Check 1/3</a:t>
            </a:r>
          </a:p>
          <a:p>
            <a:pPr algn="ctr">
              <a:lnSpc>
                <a:spcPct val="85000"/>
              </a:lnSpc>
              <a:spcBef>
                <a:spcPts val="600"/>
              </a:spcBef>
            </a:pPr>
            <a:r>
              <a:rPr lang="en-US" sz="2000" dirty="0"/>
              <a:t>State: OK</a:t>
            </a:r>
          </a:p>
          <a:p>
            <a:pPr algn="ctr">
              <a:lnSpc>
                <a:spcPct val="85000"/>
              </a:lnSpc>
              <a:spcBef>
                <a:spcPts val="600"/>
              </a:spcBef>
            </a:pPr>
            <a:r>
              <a:rPr lang="en-US" sz="2000" dirty="0"/>
              <a:t>Change: </a:t>
            </a:r>
            <a:r>
              <a:rPr lang="en-US" sz="2000" dirty="0" smtClean="0"/>
              <a:t>n/a</a:t>
            </a:r>
            <a:endParaRPr lang="en-US" sz="2000" dirty="0"/>
          </a:p>
        </p:txBody>
      </p:sp>
      <p:sp>
        <p:nvSpPr>
          <p:cNvPr id="16" name="Rectangle 15"/>
          <p:cNvSpPr/>
          <p:nvPr/>
        </p:nvSpPr>
        <p:spPr>
          <a:xfrm>
            <a:off x="4906565" y="3053098"/>
            <a:ext cx="1847115" cy="1854840"/>
          </a:xfrm>
          <a:prstGeom prst="rect">
            <a:avLst/>
          </a:prstGeom>
          <a:solidFill>
            <a:schemeClr val="accent4"/>
          </a:solidFill>
          <a:ln w="12700">
            <a:solidFill>
              <a:schemeClr val="accent4">
                <a:lumMod val="90000"/>
              </a:schemeClr>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2000" b="1" dirty="0"/>
              <a:t>Check 1/3</a:t>
            </a:r>
          </a:p>
          <a:p>
            <a:pPr algn="ctr">
              <a:lnSpc>
                <a:spcPct val="85000"/>
              </a:lnSpc>
              <a:spcBef>
                <a:spcPts val="600"/>
              </a:spcBef>
            </a:pPr>
            <a:r>
              <a:rPr lang="en-US" sz="2000" dirty="0"/>
              <a:t>State: </a:t>
            </a:r>
            <a:r>
              <a:rPr lang="en-US" sz="2000" dirty="0" smtClean="0"/>
              <a:t>CRIT</a:t>
            </a:r>
            <a:endParaRPr lang="en-US" sz="2000" dirty="0"/>
          </a:p>
          <a:p>
            <a:pPr algn="ctr">
              <a:lnSpc>
                <a:spcPct val="85000"/>
              </a:lnSpc>
              <a:spcBef>
                <a:spcPts val="600"/>
              </a:spcBef>
            </a:pPr>
            <a:r>
              <a:rPr lang="en-US" sz="2000" dirty="0"/>
              <a:t>Change: </a:t>
            </a:r>
            <a:r>
              <a:rPr lang="en-US" sz="2000" dirty="0" smtClean="0"/>
              <a:t>SOFT</a:t>
            </a:r>
          </a:p>
        </p:txBody>
      </p:sp>
      <p:sp>
        <p:nvSpPr>
          <p:cNvPr id="17" name="Rectangle 16"/>
          <p:cNvSpPr/>
          <p:nvPr/>
        </p:nvSpPr>
        <p:spPr>
          <a:xfrm>
            <a:off x="6977633" y="3053098"/>
            <a:ext cx="1847115" cy="1854840"/>
          </a:xfrm>
          <a:prstGeom prst="rect">
            <a:avLst/>
          </a:prstGeom>
          <a:solidFill>
            <a:schemeClr val="accent4"/>
          </a:solidFill>
          <a:ln w="12700">
            <a:solidFill>
              <a:schemeClr val="accent4">
                <a:lumMod val="90000"/>
              </a:schemeClr>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2000" b="1" dirty="0"/>
              <a:t>Check </a:t>
            </a:r>
            <a:r>
              <a:rPr lang="en-US" sz="2000" b="1" dirty="0" smtClean="0"/>
              <a:t>2/3</a:t>
            </a:r>
            <a:endParaRPr lang="en-US" sz="2000" b="1" dirty="0"/>
          </a:p>
          <a:p>
            <a:pPr algn="ctr">
              <a:lnSpc>
                <a:spcPct val="85000"/>
              </a:lnSpc>
              <a:spcBef>
                <a:spcPts val="600"/>
              </a:spcBef>
            </a:pPr>
            <a:r>
              <a:rPr lang="en-US" sz="2000" dirty="0"/>
              <a:t>State: </a:t>
            </a:r>
            <a:r>
              <a:rPr lang="en-US" sz="2000" dirty="0" smtClean="0"/>
              <a:t>CRIT</a:t>
            </a:r>
          </a:p>
          <a:p>
            <a:pPr algn="ctr">
              <a:lnSpc>
                <a:spcPct val="85000"/>
              </a:lnSpc>
              <a:spcBef>
                <a:spcPts val="600"/>
              </a:spcBef>
            </a:pPr>
            <a:r>
              <a:rPr lang="en-US" sz="2000" dirty="0" smtClean="0"/>
              <a:t>Change: n/a</a:t>
            </a:r>
          </a:p>
        </p:txBody>
      </p:sp>
      <p:sp>
        <p:nvSpPr>
          <p:cNvPr id="18" name="Rectangle 17"/>
          <p:cNvSpPr/>
          <p:nvPr/>
        </p:nvSpPr>
        <p:spPr>
          <a:xfrm>
            <a:off x="9022600" y="3053098"/>
            <a:ext cx="1847115" cy="1854840"/>
          </a:xfrm>
          <a:prstGeom prst="rect">
            <a:avLst/>
          </a:prstGeom>
          <a:solidFill>
            <a:schemeClr val="accent4"/>
          </a:solidFill>
          <a:ln w="12700">
            <a:solidFill>
              <a:schemeClr val="accent4">
                <a:lumMod val="90000"/>
              </a:schemeClr>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2000" b="1" dirty="0"/>
              <a:t>Check </a:t>
            </a:r>
            <a:r>
              <a:rPr lang="en-US" sz="2000" b="1" dirty="0" smtClean="0"/>
              <a:t>3/3</a:t>
            </a:r>
            <a:endParaRPr lang="en-US" sz="2000" b="1" dirty="0"/>
          </a:p>
          <a:p>
            <a:pPr algn="ctr">
              <a:lnSpc>
                <a:spcPct val="85000"/>
              </a:lnSpc>
              <a:spcBef>
                <a:spcPts val="600"/>
              </a:spcBef>
            </a:pPr>
            <a:r>
              <a:rPr lang="en-US" sz="2000" dirty="0"/>
              <a:t>State: </a:t>
            </a:r>
            <a:r>
              <a:rPr lang="en-US" sz="2000" dirty="0" smtClean="0"/>
              <a:t>CRIT</a:t>
            </a:r>
            <a:endParaRPr lang="en-US" sz="2000" dirty="0"/>
          </a:p>
          <a:p>
            <a:pPr algn="ctr">
              <a:lnSpc>
                <a:spcPct val="85000"/>
              </a:lnSpc>
              <a:spcBef>
                <a:spcPts val="600"/>
              </a:spcBef>
            </a:pPr>
            <a:r>
              <a:rPr lang="en-US" sz="2000" dirty="0"/>
              <a:t>Change: </a:t>
            </a:r>
            <a:r>
              <a:rPr lang="en-US" sz="1900" dirty="0" smtClean="0"/>
              <a:t>HARD</a:t>
            </a:r>
          </a:p>
        </p:txBody>
      </p:sp>
      <p:sp>
        <p:nvSpPr>
          <p:cNvPr id="19" name="Rectangle 18"/>
          <p:cNvSpPr/>
          <p:nvPr/>
        </p:nvSpPr>
        <p:spPr>
          <a:xfrm>
            <a:off x="11042704" y="3053098"/>
            <a:ext cx="1847115" cy="1854840"/>
          </a:xfrm>
          <a:prstGeom prst="rect">
            <a:avLst/>
          </a:prstGeom>
          <a:solidFill>
            <a:schemeClr val="accent4"/>
          </a:solidFill>
          <a:ln w="12700">
            <a:solidFill>
              <a:schemeClr val="accent4">
                <a:lumMod val="90000"/>
              </a:schemeClr>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2000" dirty="0"/>
              <a:t>Check 1/3</a:t>
            </a:r>
          </a:p>
          <a:p>
            <a:pPr algn="ctr">
              <a:lnSpc>
                <a:spcPct val="85000"/>
              </a:lnSpc>
              <a:spcBef>
                <a:spcPts val="600"/>
              </a:spcBef>
            </a:pPr>
            <a:r>
              <a:rPr lang="en-US" sz="2000" dirty="0"/>
              <a:t>State: OK</a:t>
            </a:r>
          </a:p>
          <a:p>
            <a:pPr algn="ctr">
              <a:lnSpc>
                <a:spcPct val="85000"/>
              </a:lnSpc>
              <a:spcBef>
                <a:spcPts val="600"/>
              </a:spcBef>
            </a:pPr>
            <a:r>
              <a:rPr lang="en-US" sz="2000" dirty="0"/>
              <a:t>Change: </a:t>
            </a:r>
            <a:r>
              <a:rPr lang="en-US" sz="1900" dirty="0" smtClean="0"/>
              <a:t>HARD</a:t>
            </a:r>
          </a:p>
        </p:txBody>
      </p:sp>
      <p:sp>
        <p:nvSpPr>
          <p:cNvPr id="20" name="Rectangle 19"/>
          <p:cNvSpPr/>
          <p:nvPr/>
        </p:nvSpPr>
        <p:spPr>
          <a:xfrm>
            <a:off x="9022600" y="5088882"/>
            <a:ext cx="1847115" cy="488338"/>
          </a:xfrm>
          <a:prstGeom prst="rect">
            <a:avLst/>
          </a:prstGeom>
          <a:solidFill>
            <a:schemeClr val="accent4"/>
          </a:solidFill>
          <a:ln w="12700">
            <a:solidFill>
              <a:schemeClr val="accent4">
                <a:lumMod val="90000"/>
              </a:schemeClr>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2000" b="1" smtClean="0">
                <a:solidFill>
                  <a:schemeClr val="accent6"/>
                </a:solidFill>
              </a:rPr>
              <a:t>DISPATCH</a:t>
            </a:r>
            <a:endParaRPr lang="en-US" sz="2000" b="1" dirty="0">
              <a:solidFill>
                <a:schemeClr val="accent6"/>
              </a:solidFill>
            </a:endParaRPr>
          </a:p>
        </p:txBody>
      </p:sp>
      <p:cxnSp>
        <p:nvCxnSpPr>
          <p:cNvPr id="23" name="Straight Connector 22"/>
          <p:cNvCxnSpPr>
            <a:stCxn id="14" idx="0"/>
          </p:cNvCxnSpPr>
          <p:nvPr/>
        </p:nvCxnSpPr>
        <p:spPr>
          <a:xfrm flipH="1" flipV="1">
            <a:off x="1765051" y="2549387"/>
            <a:ext cx="1" cy="503711"/>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flipV="1">
            <a:off x="3810018" y="2567332"/>
            <a:ext cx="1" cy="503711"/>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flipV="1">
            <a:off x="5830121" y="2549387"/>
            <a:ext cx="1" cy="503711"/>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flipV="1">
            <a:off x="7888139" y="2567331"/>
            <a:ext cx="1" cy="503711"/>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flipV="1">
            <a:off x="9946157" y="2567331"/>
            <a:ext cx="1" cy="503711"/>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flipV="1">
            <a:off x="12017882" y="2567330"/>
            <a:ext cx="1" cy="503711"/>
          </a:xfrm>
          <a:prstGeom prst="line">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286376" y="2727621"/>
            <a:ext cx="1036053" cy="183127"/>
          </a:xfrm>
          <a:prstGeom prst="rect">
            <a:avLst/>
          </a:prstGeom>
        </p:spPr>
        <p:txBody>
          <a:bodyPr vert="horz" wrap="none" lIns="0" tIns="0" rIns="0" bIns="0" rtlCol="0" anchor="ctr" anchorCtr="0">
            <a:spAutoFit/>
          </a:bodyPr>
          <a:lstStyle/>
          <a:p>
            <a:pPr algn="ctr">
              <a:lnSpc>
                <a:spcPct val="85000"/>
              </a:lnSpc>
              <a:spcBef>
                <a:spcPts val="600"/>
              </a:spcBef>
            </a:pPr>
            <a:r>
              <a:rPr lang="en-US" sz="1400" smtClean="0">
                <a:solidFill>
                  <a:schemeClr val="tx1">
                    <a:lumMod val="50000"/>
                    <a:lumOff val="50000"/>
                  </a:schemeClr>
                </a:solidFill>
              </a:rPr>
              <a:t>Check Interval</a:t>
            </a:r>
            <a:endParaRPr lang="en-US" sz="1400" dirty="0" err="1" smtClean="0">
              <a:solidFill>
                <a:schemeClr val="tx1">
                  <a:lumMod val="50000"/>
                  <a:lumOff val="50000"/>
                </a:schemeClr>
              </a:solidFill>
            </a:endParaRPr>
          </a:p>
        </p:txBody>
      </p:sp>
      <p:sp>
        <p:nvSpPr>
          <p:cNvPr id="30" name="TextBox 29"/>
          <p:cNvSpPr txBox="1"/>
          <p:nvPr/>
        </p:nvSpPr>
        <p:spPr>
          <a:xfrm>
            <a:off x="4283086" y="2727621"/>
            <a:ext cx="1036053" cy="183127"/>
          </a:xfrm>
          <a:prstGeom prst="rect">
            <a:avLst/>
          </a:prstGeom>
        </p:spPr>
        <p:txBody>
          <a:bodyPr vert="horz" wrap="none" lIns="0" tIns="0" rIns="0" bIns="0" rtlCol="0" anchor="ctr" anchorCtr="0">
            <a:spAutoFit/>
          </a:bodyPr>
          <a:lstStyle/>
          <a:p>
            <a:pPr algn="ctr">
              <a:lnSpc>
                <a:spcPct val="85000"/>
              </a:lnSpc>
              <a:spcBef>
                <a:spcPts val="600"/>
              </a:spcBef>
            </a:pPr>
            <a:r>
              <a:rPr lang="en-US" sz="1400" smtClean="0">
                <a:solidFill>
                  <a:schemeClr val="tx1">
                    <a:lumMod val="50000"/>
                    <a:lumOff val="50000"/>
                  </a:schemeClr>
                </a:solidFill>
              </a:rPr>
              <a:t>Check Interval</a:t>
            </a:r>
            <a:endParaRPr lang="en-US" sz="1400" dirty="0" err="1" smtClean="0">
              <a:solidFill>
                <a:schemeClr val="tx1">
                  <a:lumMod val="50000"/>
                  <a:lumOff val="50000"/>
                </a:schemeClr>
              </a:solidFill>
            </a:endParaRPr>
          </a:p>
        </p:txBody>
      </p:sp>
      <p:sp>
        <p:nvSpPr>
          <p:cNvPr id="31" name="TextBox 30"/>
          <p:cNvSpPr txBox="1"/>
          <p:nvPr/>
        </p:nvSpPr>
        <p:spPr>
          <a:xfrm>
            <a:off x="6396833" y="2727621"/>
            <a:ext cx="1036053" cy="183127"/>
          </a:xfrm>
          <a:prstGeom prst="rect">
            <a:avLst/>
          </a:prstGeom>
        </p:spPr>
        <p:txBody>
          <a:bodyPr vert="horz" wrap="none" lIns="0" tIns="0" rIns="0" bIns="0" rtlCol="0" anchor="ctr" anchorCtr="0">
            <a:spAutoFit/>
          </a:bodyPr>
          <a:lstStyle/>
          <a:p>
            <a:pPr algn="ctr">
              <a:lnSpc>
                <a:spcPct val="85000"/>
              </a:lnSpc>
              <a:spcBef>
                <a:spcPts val="600"/>
              </a:spcBef>
            </a:pPr>
            <a:r>
              <a:rPr lang="en-US" sz="1400" smtClean="0">
                <a:solidFill>
                  <a:schemeClr val="tx1">
                    <a:lumMod val="50000"/>
                    <a:lumOff val="50000"/>
                  </a:schemeClr>
                </a:solidFill>
              </a:rPr>
              <a:t>Check Interval</a:t>
            </a:r>
            <a:endParaRPr lang="en-US" sz="1400" dirty="0" err="1" smtClean="0">
              <a:solidFill>
                <a:schemeClr val="tx1">
                  <a:lumMod val="50000"/>
                  <a:lumOff val="50000"/>
                </a:schemeClr>
              </a:solidFill>
            </a:endParaRPr>
          </a:p>
        </p:txBody>
      </p:sp>
      <p:sp>
        <p:nvSpPr>
          <p:cNvPr id="32" name="TextBox 31"/>
          <p:cNvSpPr txBox="1"/>
          <p:nvPr/>
        </p:nvSpPr>
        <p:spPr>
          <a:xfrm>
            <a:off x="8491522" y="2727621"/>
            <a:ext cx="1036053" cy="183127"/>
          </a:xfrm>
          <a:prstGeom prst="rect">
            <a:avLst/>
          </a:prstGeom>
        </p:spPr>
        <p:txBody>
          <a:bodyPr vert="horz" wrap="none" lIns="0" tIns="0" rIns="0" bIns="0" rtlCol="0" anchor="ctr" anchorCtr="0">
            <a:spAutoFit/>
          </a:bodyPr>
          <a:lstStyle/>
          <a:p>
            <a:pPr algn="ctr">
              <a:lnSpc>
                <a:spcPct val="85000"/>
              </a:lnSpc>
              <a:spcBef>
                <a:spcPts val="600"/>
              </a:spcBef>
            </a:pPr>
            <a:r>
              <a:rPr lang="en-US" sz="1400" smtClean="0">
                <a:solidFill>
                  <a:schemeClr val="tx1">
                    <a:lumMod val="50000"/>
                    <a:lumOff val="50000"/>
                  </a:schemeClr>
                </a:solidFill>
              </a:rPr>
              <a:t>Check Interval</a:t>
            </a:r>
            <a:endParaRPr lang="en-US" sz="1400" dirty="0" err="1" smtClean="0">
              <a:solidFill>
                <a:schemeClr val="tx1">
                  <a:lumMod val="50000"/>
                  <a:lumOff val="50000"/>
                </a:schemeClr>
              </a:solidFill>
            </a:endParaRPr>
          </a:p>
        </p:txBody>
      </p:sp>
      <p:sp>
        <p:nvSpPr>
          <p:cNvPr id="33" name="TextBox 32"/>
          <p:cNvSpPr txBox="1"/>
          <p:nvPr/>
        </p:nvSpPr>
        <p:spPr>
          <a:xfrm>
            <a:off x="10465152" y="2727621"/>
            <a:ext cx="1036053" cy="183127"/>
          </a:xfrm>
          <a:prstGeom prst="rect">
            <a:avLst/>
          </a:prstGeom>
        </p:spPr>
        <p:txBody>
          <a:bodyPr vert="horz" wrap="none" lIns="0" tIns="0" rIns="0" bIns="0" rtlCol="0" anchor="ctr" anchorCtr="0">
            <a:spAutoFit/>
          </a:bodyPr>
          <a:lstStyle/>
          <a:p>
            <a:pPr algn="ctr">
              <a:lnSpc>
                <a:spcPct val="85000"/>
              </a:lnSpc>
              <a:spcBef>
                <a:spcPts val="600"/>
              </a:spcBef>
            </a:pPr>
            <a:r>
              <a:rPr lang="en-US" sz="1400" smtClean="0">
                <a:solidFill>
                  <a:schemeClr val="tx1">
                    <a:lumMod val="50000"/>
                    <a:lumOff val="50000"/>
                  </a:schemeClr>
                </a:solidFill>
              </a:rPr>
              <a:t>Check Interval</a:t>
            </a:r>
            <a:endParaRPr lang="en-US" sz="1400" dirty="0" err="1" smtClean="0">
              <a:solidFill>
                <a:schemeClr val="tx1">
                  <a:lumMod val="50000"/>
                  <a:lumOff val="50000"/>
                </a:schemeClr>
              </a:solidFill>
            </a:endParaRPr>
          </a:p>
        </p:txBody>
      </p:sp>
      <p:grpSp>
        <p:nvGrpSpPr>
          <p:cNvPr id="3" name="Group 2"/>
          <p:cNvGrpSpPr/>
          <p:nvPr/>
        </p:nvGrpSpPr>
        <p:grpSpPr>
          <a:xfrm>
            <a:off x="841494" y="5240744"/>
            <a:ext cx="3892082" cy="1030175"/>
            <a:chOff x="841494" y="5240744"/>
            <a:chExt cx="3892082" cy="1030175"/>
          </a:xfrm>
        </p:grpSpPr>
        <p:sp>
          <p:nvSpPr>
            <p:cNvPr id="34" name="Right Brace 33"/>
            <p:cNvSpPr/>
            <p:nvPr/>
          </p:nvSpPr>
          <p:spPr>
            <a:xfrm rot="5400000">
              <a:off x="2487745" y="3594493"/>
              <a:ext cx="599580" cy="3892082"/>
            </a:xfrm>
            <a:prstGeom prst="rightBrace">
              <a:avLst>
                <a:gd name="adj1" fmla="val 0"/>
                <a:gd name="adj2" fmla="val 50000"/>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TextBox 36"/>
            <p:cNvSpPr txBox="1"/>
            <p:nvPr/>
          </p:nvSpPr>
          <p:spPr>
            <a:xfrm>
              <a:off x="1963591" y="6009309"/>
              <a:ext cx="1647888" cy="261610"/>
            </a:xfrm>
            <a:prstGeom prst="rect">
              <a:avLst/>
            </a:prstGeom>
          </p:spPr>
          <p:txBody>
            <a:bodyPr vert="horz" wrap="none" lIns="0" tIns="0" rIns="0" bIns="0" rtlCol="0" anchor="ctr" anchorCtr="0">
              <a:spAutoFit/>
            </a:bodyPr>
            <a:lstStyle/>
            <a:p>
              <a:pPr algn="ctr">
                <a:lnSpc>
                  <a:spcPct val="85000"/>
                </a:lnSpc>
                <a:spcBef>
                  <a:spcPts val="600"/>
                </a:spcBef>
              </a:pPr>
              <a:r>
                <a:rPr lang="en-US" sz="2000" dirty="0">
                  <a:solidFill>
                    <a:schemeClr val="accent1"/>
                  </a:solidFill>
                </a:rPr>
                <a:t>n</a:t>
              </a:r>
              <a:r>
                <a:rPr lang="en-US" sz="2000" dirty="0" smtClean="0">
                  <a:solidFill>
                    <a:schemeClr val="accent1"/>
                  </a:solidFill>
                </a:rPr>
                <a:t>o state change</a:t>
              </a:r>
            </a:p>
          </p:txBody>
        </p:sp>
      </p:grpSp>
      <p:grpSp>
        <p:nvGrpSpPr>
          <p:cNvPr id="4" name="Group 3"/>
          <p:cNvGrpSpPr/>
          <p:nvPr/>
        </p:nvGrpSpPr>
        <p:grpSpPr>
          <a:xfrm>
            <a:off x="4906565" y="5840324"/>
            <a:ext cx="5963150" cy="1162767"/>
            <a:chOff x="4906565" y="5840324"/>
            <a:chExt cx="5963150" cy="1162767"/>
          </a:xfrm>
        </p:grpSpPr>
        <p:sp>
          <p:nvSpPr>
            <p:cNvPr id="35" name="Right Brace 34"/>
            <p:cNvSpPr/>
            <p:nvPr/>
          </p:nvSpPr>
          <p:spPr>
            <a:xfrm rot="5400000">
              <a:off x="7588350" y="3158539"/>
              <a:ext cx="599580" cy="5963150"/>
            </a:xfrm>
            <a:prstGeom prst="rightBrace">
              <a:avLst>
                <a:gd name="adj1" fmla="val 0"/>
                <a:gd name="adj2" fmla="val 50000"/>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TextBox 37"/>
            <p:cNvSpPr txBox="1"/>
            <p:nvPr/>
          </p:nvSpPr>
          <p:spPr>
            <a:xfrm>
              <a:off x="6463588" y="6402927"/>
              <a:ext cx="2849113" cy="600164"/>
            </a:xfrm>
            <a:prstGeom prst="rect">
              <a:avLst/>
            </a:prstGeom>
          </p:spPr>
          <p:txBody>
            <a:bodyPr vert="horz" wrap="none" lIns="0" tIns="0" rIns="0" bIns="0" rtlCol="0" anchor="ctr" anchorCtr="0">
              <a:spAutoFit/>
            </a:bodyPr>
            <a:lstStyle/>
            <a:p>
              <a:pPr algn="ctr">
                <a:lnSpc>
                  <a:spcPct val="85000"/>
                </a:lnSpc>
                <a:spcBef>
                  <a:spcPts val="600"/>
                </a:spcBef>
              </a:pPr>
              <a:r>
                <a:rPr lang="en-US" sz="2000" dirty="0" smtClean="0">
                  <a:solidFill>
                    <a:schemeClr val="accent1"/>
                  </a:solidFill>
                </a:rPr>
                <a:t>state changes to CRIT</a:t>
              </a:r>
            </a:p>
            <a:p>
              <a:pPr algn="ctr">
                <a:lnSpc>
                  <a:spcPct val="85000"/>
                </a:lnSpc>
                <a:spcBef>
                  <a:spcPts val="600"/>
                </a:spcBef>
              </a:pPr>
              <a:r>
                <a:rPr lang="en-US" sz="2000" dirty="0" smtClean="0">
                  <a:solidFill>
                    <a:schemeClr val="accent1"/>
                  </a:solidFill>
                </a:rPr>
                <a:t>performing multiple checks</a:t>
              </a:r>
            </a:p>
          </p:txBody>
        </p:sp>
      </p:grpSp>
      <p:grpSp>
        <p:nvGrpSpPr>
          <p:cNvPr id="5" name="Group 4"/>
          <p:cNvGrpSpPr/>
          <p:nvPr/>
        </p:nvGrpSpPr>
        <p:grpSpPr>
          <a:xfrm>
            <a:off x="11042703" y="6439906"/>
            <a:ext cx="1847115" cy="1057518"/>
            <a:chOff x="11042703" y="6439906"/>
            <a:chExt cx="1847115" cy="1057518"/>
          </a:xfrm>
        </p:grpSpPr>
        <p:sp>
          <p:nvSpPr>
            <p:cNvPr id="36" name="Right Brace 35"/>
            <p:cNvSpPr/>
            <p:nvPr/>
          </p:nvSpPr>
          <p:spPr>
            <a:xfrm rot="5400000">
              <a:off x="11666471" y="5816138"/>
              <a:ext cx="599580" cy="1847115"/>
            </a:xfrm>
            <a:prstGeom prst="rightBrace">
              <a:avLst>
                <a:gd name="adj1" fmla="val 0"/>
                <a:gd name="adj2" fmla="val 50000"/>
              </a:avLst>
            </a:prstGeom>
            <a:ln w="28575">
              <a:solidFill>
                <a:schemeClr val="accent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TextBox 38"/>
            <p:cNvSpPr txBox="1"/>
            <p:nvPr/>
          </p:nvSpPr>
          <p:spPr>
            <a:xfrm>
              <a:off x="11405562" y="7235814"/>
              <a:ext cx="1121397" cy="261610"/>
            </a:xfrm>
            <a:prstGeom prst="rect">
              <a:avLst/>
            </a:prstGeom>
          </p:spPr>
          <p:txBody>
            <a:bodyPr vert="horz" wrap="none" lIns="0" tIns="0" rIns="0" bIns="0" rtlCol="0" anchor="ctr" anchorCtr="0">
              <a:spAutoFit/>
            </a:bodyPr>
            <a:lstStyle/>
            <a:p>
              <a:pPr algn="ctr">
                <a:lnSpc>
                  <a:spcPct val="85000"/>
                </a:lnSpc>
                <a:spcBef>
                  <a:spcPts val="600"/>
                </a:spcBef>
              </a:pPr>
              <a:r>
                <a:rPr lang="en-US" sz="2000" smtClean="0">
                  <a:solidFill>
                    <a:schemeClr val="accent1"/>
                  </a:solidFill>
                </a:rPr>
                <a:t>back to OK</a:t>
              </a:r>
            </a:p>
          </p:txBody>
        </p:sp>
      </p:grpSp>
    </p:spTree>
    <p:extLst>
      <p:ext uri="{BB962C8B-B14F-4D97-AF65-F5344CB8AC3E}">
        <p14:creationId xmlns:p14="http://schemas.microsoft.com/office/powerpoint/2010/main" val="1331059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Other Items</a:t>
            </a:r>
            <a:endParaRPr lang="en-US" dirty="0"/>
          </a:p>
        </p:txBody>
      </p:sp>
      <p:sp>
        <p:nvSpPr>
          <p:cNvPr id="3" name="Text Placeholder 2"/>
          <p:cNvSpPr>
            <a:spLocks noGrp="1"/>
          </p:cNvSpPr>
          <p:nvPr>
            <p:ph sz="quarter" idx="10"/>
          </p:nvPr>
        </p:nvSpPr>
        <p:spPr>
          <a:xfrm>
            <a:off x="841494" y="1752600"/>
            <a:ext cx="13167360" cy="4629601"/>
          </a:xfrm>
        </p:spPr>
        <p:txBody>
          <a:bodyPr/>
          <a:lstStyle/>
          <a:p>
            <a:r>
              <a:rPr lang="en-US" dirty="0" smtClean="0"/>
              <a:t>Alerts Log </a:t>
            </a:r>
            <a:r>
              <a:rPr lang="en-US" dirty="0"/>
              <a:t>(AMBARI-10249</a:t>
            </a:r>
            <a:r>
              <a:rPr lang="en-US" dirty="0" smtClean="0"/>
              <a:t>)</a:t>
            </a:r>
          </a:p>
          <a:p>
            <a:pPr marL="411480" indent="-411480">
              <a:buFont typeface="Arial"/>
              <a:buChar char="•"/>
            </a:pPr>
            <a:r>
              <a:rPr lang="en-US" dirty="0" smtClean="0"/>
              <a:t>Alert state changes are written to </a:t>
            </a:r>
            <a:r>
              <a:rPr lang="en-US" sz="2160" dirty="0">
                <a:latin typeface="Courier"/>
                <a:cs typeface="Courier"/>
              </a:rPr>
              <a:t>/</a:t>
            </a:r>
            <a:r>
              <a:rPr lang="en-US" sz="2160" dirty="0" err="1">
                <a:latin typeface="Courier"/>
                <a:cs typeface="Courier"/>
              </a:rPr>
              <a:t>var</a:t>
            </a:r>
            <a:r>
              <a:rPr lang="en-US" sz="2160" dirty="0">
                <a:latin typeface="Courier"/>
                <a:cs typeface="Courier"/>
              </a:rPr>
              <a:t>/log/</a:t>
            </a:r>
            <a:r>
              <a:rPr lang="en-US" sz="2160" dirty="0" err="1">
                <a:latin typeface="Courier"/>
                <a:cs typeface="Courier"/>
              </a:rPr>
              <a:t>ambari</a:t>
            </a:r>
            <a:r>
              <a:rPr lang="en-US" sz="2160" dirty="0">
                <a:latin typeface="Courier"/>
                <a:cs typeface="Courier"/>
              </a:rPr>
              <a:t>-server/</a:t>
            </a:r>
            <a:r>
              <a:rPr lang="en-US" sz="2160" dirty="0" err="1">
                <a:latin typeface="Courier"/>
                <a:cs typeface="Courier"/>
              </a:rPr>
              <a:t>ambari-alerts.log</a:t>
            </a:r>
            <a:endParaRPr lang="en-US" sz="2160" dirty="0">
              <a:latin typeface="Courier"/>
              <a:cs typeface="Courier"/>
            </a:endParaRPr>
          </a:p>
          <a:p>
            <a:pPr marL="411480" indent="-411480">
              <a:buFont typeface="Arial"/>
              <a:buChar char="•"/>
            </a:pPr>
            <a:endParaRPr lang="en-US" sz="2160" dirty="0">
              <a:latin typeface="Courier"/>
              <a:cs typeface="Courier"/>
            </a:endParaRPr>
          </a:p>
          <a:p>
            <a:pPr marL="411480" indent="-411480">
              <a:buFont typeface="Arial"/>
              <a:buChar char="•"/>
            </a:pPr>
            <a:endParaRPr lang="en-US" dirty="0"/>
          </a:p>
          <a:p>
            <a:endParaRPr lang="en-US" dirty="0" smtClean="0"/>
          </a:p>
          <a:p>
            <a:r>
              <a:rPr lang="en-US" dirty="0" smtClean="0"/>
              <a:t>Script-</a:t>
            </a:r>
            <a:r>
              <a:rPr lang="en-US" dirty="0"/>
              <a:t>based </a:t>
            </a:r>
            <a:r>
              <a:rPr lang="en-US" dirty="0" smtClean="0"/>
              <a:t>Alert Notifications </a:t>
            </a:r>
            <a:r>
              <a:rPr lang="en-US" dirty="0"/>
              <a:t>(AMBARI-</a:t>
            </a:r>
            <a:r>
              <a:rPr lang="en-US" dirty="0" smtClean="0"/>
              <a:t>9919)</a:t>
            </a:r>
          </a:p>
          <a:p>
            <a:pPr marL="411480" indent="-411480">
              <a:buFont typeface="Arial"/>
              <a:buChar char="•"/>
            </a:pPr>
            <a:r>
              <a:rPr lang="en-US" dirty="0" smtClean="0"/>
              <a:t>Define a custom script-based notification dispatcher</a:t>
            </a:r>
          </a:p>
          <a:p>
            <a:pPr marL="411480" indent="-411480">
              <a:buFont typeface="Arial"/>
              <a:buChar char="•"/>
            </a:pPr>
            <a:r>
              <a:rPr lang="en-US" dirty="0" smtClean="0"/>
              <a:t>Executed on alert state changes</a:t>
            </a:r>
          </a:p>
        </p:txBody>
      </p:sp>
      <p:sp>
        <p:nvSpPr>
          <p:cNvPr id="4" name="Rectangle 3"/>
          <p:cNvSpPr/>
          <p:nvPr/>
        </p:nvSpPr>
        <p:spPr>
          <a:xfrm>
            <a:off x="1232848" y="2766316"/>
            <a:ext cx="12118913" cy="1126462"/>
          </a:xfrm>
          <a:prstGeom prst="rect">
            <a:avLst/>
          </a:prstGeom>
        </p:spPr>
        <p:txBody>
          <a:bodyPr wrap="square">
            <a:spAutoFit/>
          </a:bodyPr>
          <a:lstStyle/>
          <a:p>
            <a:r>
              <a:rPr lang="en-US" sz="1680" dirty="0">
                <a:latin typeface="Courier"/>
                <a:cs typeface="Courier"/>
              </a:rPr>
              <a:t>2015-07-13 14:58:03,744 [OK] [ZOOKEEPER] [</a:t>
            </a:r>
            <a:r>
              <a:rPr lang="en-US" sz="1680" dirty="0" err="1">
                <a:latin typeface="Courier"/>
                <a:cs typeface="Courier"/>
              </a:rPr>
              <a:t>zookeeper_server_process</a:t>
            </a:r>
            <a:r>
              <a:rPr lang="en-US" sz="1680" dirty="0">
                <a:latin typeface="Courier"/>
                <a:cs typeface="Courier"/>
              </a:rPr>
              <a:t>] (ZooKeeper Server Process) TCP OK - 0.000s response on port 2181</a:t>
            </a:r>
          </a:p>
          <a:p>
            <a:r>
              <a:rPr lang="en-US" sz="1680" dirty="0">
                <a:latin typeface="Courier"/>
                <a:cs typeface="Courier"/>
              </a:rPr>
              <a:t>2015-07-13 14:58:03,768 [OK] [HDFS] [</a:t>
            </a:r>
            <a:r>
              <a:rPr lang="en-US" sz="1680" dirty="0" err="1">
                <a:latin typeface="Courier"/>
                <a:cs typeface="Courier"/>
              </a:rPr>
              <a:t>datanode_process_percent</a:t>
            </a:r>
            <a:r>
              <a:rPr lang="en-US" sz="1680" dirty="0">
                <a:latin typeface="Courier"/>
                <a:cs typeface="Courier"/>
              </a:rPr>
              <a:t>] (Percent </a:t>
            </a:r>
            <a:r>
              <a:rPr lang="en-US" sz="1680" dirty="0" err="1">
                <a:latin typeface="Courier"/>
                <a:cs typeface="Courier"/>
              </a:rPr>
              <a:t>DataNodes</a:t>
            </a:r>
            <a:r>
              <a:rPr lang="en-US" sz="1680" dirty="0">
                <a:latin typeface="Courier"/>
                <a:cs typeface="Courier"/>
              </a:rPr>
              <a:t> Available) affected: [0], total: [1]</a:t>
            </a:r>
          </a:p>
        </p:txBody>
      </p:sp>
    </p:spTree>
    <p:extLst>
      <p:ext uri="{BB962C8B-B14F-4D97-AF65-F5344CB8AC3E}">
        <p14:creationId xmlns:p14="http://schemas.microsoft.com/office/powerpoint/2010/main" val="78423552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p:cNvSpPr>
            <a:spLocks noGrp="1"/>
          </p:cNvSpPr>
          <p:nvPr>
            <p:ph type="ctrTitle"/>
          </p:nvPr>
        </p:nvSpPr>
        <p:spPr/>
        <p:txBody>
          <a:bodyPr/>
          <a:lstStyle/>
          <a:p>
            <a:r>
              <a:rPr lang="en-US" dirty="0" smtClean="0"/>
              <a:t>Ambari Alerting System</a:t>
            </a:r>
            <a:endParaRPr lang="en-US" dirty="0"/>
          </a:p>
        </p:txBody>
      </p:sp>
      <p:sp>
        <p:nvSpPr>
          <p:cNvPr id="38" name="Text Placeholder 37"/>
          <p:cNvSpPr>
            <a:spLocks noGrp="1"/>
          </p:cNvSpPr>
          <p:nvPr>
            <p:ph type="body" sz="quarter" idx="4294967295"/>
          </p:nvPr>
        </p:nvSpPr>
        <p:spPr>
          <a:xfrm>
            <a:off x="841494" y="1272576"/>
            <a:ext cx="6147697" cy="5946775"/>
          </a:xfrm>
        </p:spPr>
        <p:txBody>
          <a:bodyPr>
            <a:normAutofit/>
          </a:bodyPr>
          <a:lstStyle/>
          <a:p>
            <a:pPr marL="548640" indent="-548640">
              <a:buFont typeface="+mj-lt"/>
              <a:buAutoNum type="arabicPeriod"/>
            </a:pPr>
            <a:r>
              <a:rPr lang="en-US" dirty="0" smtClean="0"/>
              <a:t>User creates or modifies cluster</a:t>
            </a:r>
          </a:p>
          <a:p>
            <a:pPr marL="548640" indent="-548640">
              <a:buFont typeface="+mj-lt"/>
              <a:buAutoNum type="arabicPeriod"/>
            </a:pPr>
            <a:r>
              <a:rPr lang="en-US" dirty="0" smtClean="0"/>
              <a:t>Ambari reads alert definitions from Stack</a:t>
            </a:r>
          </a:p>
          <a:p>
            <a:pPr marL="548640" indent="-548640">
              <a:buFont typeface="+mj-lt"/>
              <a:buAutoNum type="arabicPeriod"/>
            </a:pPr>
            <a:r>
              <a:rPr lang="en-US" dirty="0" smtClean="0"/>
              <a:t>Ambari sends alert definitions to Agents and Agent schedules instance checks</a:t>
            </a:r>
          </a:p>
          <a:p>
            <a:pPr marL="548640" indent="-548640">
              <a:buFont typeface="+mj-lt"/>
              <a:buAutoNum type="arabicPeriod"/>
            </a:pPr>
            <a:r>
              <a:rPr lang="en-US" dirty="0" smtClean="0"/>
              <a:t>Agents reports alert instance status in the heartbeat</a:t>
            </a:r>
          </a:p>
          <a:p>
            <a:pPr marL="548640" indent="-548640">
              <a:buFont typeface="+mj-lt"/>
              <a:buAutoNum type="arabicPeriod"/>
            </a:pPr>
            <a:r>
              <a:rPr lang="en-US" dirty="0" smtClean="0"/>
              <a:t>Ambari responds to alert instance status changes and dispatches notifications (if applicable)</a:t>
            </a:r>
          </a:p>
        </p:txBody>
      </p:sp>
      <p:sp>
        <p:nvSpPr>
          <p:cNvPr id="5" name="Rounded Rectangle 4"/>
          <p:cNvSpPr>
            <a:spLocks noChangeAspect="1"/>
          </p:cNvSpPr>
          <p:nvPr/>
        </p:nvSpPr>
        <p:spPr>
          <a:xfrm>
            <a:off x="8249583" y="2063212"/>
            <a:ext cx="2418395" cy="1812606"/>
          </a:xfrm>
          <a:prstGeom prst="roundRect">
            <a:avLst>
              <a:gd name="adj" fmla="val 0"/>
            </a:avLst>
          </a:prstGeom>
          <a:solidFill>
            <a:schemeClr val="accent1"/>
          </a:solid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rIns="0" rtlCol="0" anchor="ctr" anchorCtr="0"/>
          <a:lstStyle/>
          <a:p>
            <a:pPr algn="ctr"/>
            <a:r>
              <a:rPr lang="en-US" sz="2400" dirty="0">
                <a:solidFill>
                  <a:schemeClr val="tx2"/>
                </a:solidFill>
                <a:latin typeface="Arial"/>
                <a:cs typeface="Arial"/>
              </a:rPr>
              <a:t>Ambari</a:t>
            </a:r>
          </a:p>
          <a:p>
            <a:pPr algn="ctr"/>
            <a:r>
              <a:rPr lang="en-US" sz="2400" dirty="0">
                <a:solidFill>
                  <a:schemeClr val="tx2"/>
                </a:solidFill>
                <a:latin typeface="Arial"/>
                <a:cs typeface="Arial"/>
              </a:rPr>
              <a:t>Server</a:t>
            </a:r>
          </a:p>
        </p:txBody>
      </p:sp>
      <p:sp>
        <p:nvSpPr>
          <p:cNvPr id="12" name="Oval 11"/>
          <p:cNvSpPr/>
          <p:nvPr/>
        </p:nvSpPr>
        <p:spPr>
          <a:xfrm>
            <a:off x="7371006" y="2368038"/>
            <a:ext cx="533400" cy="533400"/>
          </a:xfrm>
          <a:prstGeom prst="ellipse">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2640" dirty="0">
                <a:solidFill>
                  <a:schemeClr val="tx2"/>
                </a:solidFill>
              </a:rPr>
              <a:t>1</a:t>
            </a:r>
          </a:p>
        </p:txBody>
      </p:sp>
      <p:cxnSp>
        <p:nvCxnSpPr>
          <p:cNvPr id="13" name="Straight Arrow Connector 12"/>
          <p:cNvCxnSpPr>
            <a:stCxn id="12" idx="6"/>
          </p:cNvCxnSpPr>
          <p:nvPr/>
        </p:nvCxnSpPr>
        <p:spPr>
          <a:xfrm>
            <a:off x="7904407" y="2634738"/>
            <a:ext cx="345176" cy="6638"/>
          </a:xfrm>
          <a:prstGeom prst="straightConnector1">
            <a:avLst/>
          </a:prstGeom>
          <a:ln w="12700">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25" idx="0"/>
            <a:endCxn id="5" idx="2"/>
          </p:cNvCxnSpPr>
          <p:nvPr/>
        </p:nvCxnSpPr>
        <p:spPr>
          <a:xfrm flipH="1" flipV="1">
            <a:off x="9458781" y="3875818"/>
            <a:ext cx="3966" cy="1207252"/>
          </a:xfrm>
          <a:prstGeom prst="straightConnector1">
            <a:avLst/>
          </a:prstGeom>
          <a:ln w="12700">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9192080" y="4245964"/>
            <a:ext cx="533400" cy="533400"/>
          </a:xfrm>
          <a:prstGeom prst="ellipse">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2640" dirty="0">
                <a:solidFill>
                  <a:schemeClr val="tx2"/>
                </a:solidFill>
              </a:rPr>
              <a:t>2</a:t>
            </a:r>
          </a:p>
        </p:txBody>
      </p:sp>
      <p:cxnSp>
        <p:nvCxnSpPr>
          <p:cNvPr id="19" name="Straight Arrow Connector 18"/>
          <p:cNvCxnSpPr/>
          <p:nvPr/>
        </p:nvCxnSpPr>
        <p:spPr>
          <a:xfrm flipH="1">
            <a:off x="10675909" y="3562552"/>
            <a:ext cx="1668034" cy="0"/>
          </a:xfrm>
          <a:prstGeom prst="straightConnector1">
            <a:avLst/>
          </a:prstGeom>
          <a:ln w="12700">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11250787" y="3274502"/>
            <a:ext cx="533400" cy="533400"/>
          </a:xfrm>
          <a:prstGeom prst="ellipse">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2640" dirty="0">
                <a:solidFill>
                  <a:schemeClr val="tx2"/>
                </a:solidFill>
              </a:rPr>
              <a:t>4</a:t>
            </a:r>
          </a:p>
        </p:txBody>
      </p:sp>
      <p:sp>
        <p:nvSpPr>
          <p:cNvPr id="25" name="Rounded Rectangle 24"/>
          <p:cNvSpPr>
            <a:spLocks noChangeAspect="1"/>
          </p:cNvSpPr>
          <p:nvPr/>
        </p:nvSpPr>
        <p:spPr>
          <a:xfrm>
            <a:off x="8249583" y="5083069"/>
            <a:ext cx="2426327" cy="1813560"/>
          </a:xfrm>
          <a:prstGeom prst="roundRect">
            <a:avLst>
              <a:gd name="adj" fmla="val 0"/>
            </a:avLst>
          </a:prstGeom>
          <a:solidFill>
            <a:schemeClr val="accent1"/>
          </a:solid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rIns="0" rtlCol="0" anchor="ctr" anchorCtr="0"/>
          <a:lstStyle/>
          <a:p>
            <a:pPr algn="ctr"/>
            <a:r>
              <a:rPr lang="en-US" sz="2400" dirty="0">
                <a:solidFill>
                  <a:schemeClr val="tx2"/>
                </a:solidFill>
                <a:latin typeface="Arial"/>
                <a:cs typeface="Arial"/>
              </a:rPr>
              <a:t>Stack definition</a:t>
            </a:r>
          </a:p>
          <a:p>
            <a:pPr algn="ctr"/>
            <a:r>
              <a:rPr lang="en-US" sz="2400" dirty="0" err="1">
                <a:solidFill>
                  <a:schemeClr val="tx2"/>
                </a:solidFill>
                <a:latin typeface="Arial"/>
                <a:cs typeface="Arial"/>
              </a:rPr>
              <a:t>alerts.json</a:t>
            </a:r>
            <a:endParaRPr lang="en-US" sz="2400" dirty="0">
              <a:solidFill>
                <a:schemeClr val="tx2"/>
              </a:solidFill>
              <a:latin typeface="Arial"/>
              <a:cs typeface="Arial"/>
            </a:endParaRPr>
          </a:p>
        </p:txBody>
      </p:sp>
      <p:cxnSp>
        <p:nvCxnSpPr>
          <p:cNvPr id="17" name="Elbow Connector 16"/>
          <p:cNvCxnSpPr>
            <a:stCxn id="5" idx="0"/>
            <a:endCxn id="22" idx="2"/>
          </p:cNvCxnSpPr>
          <p:nvPr/>
        </p:nvCxnSpPr>
        <p:spPr>
          <a:xfrm rot="5400000" flipH="1" flipV="1">
            <a:off x="10221234" y="1033660"/>
            <a:ext cx="267100" cy="1792007"/>
          </a:xfrm>
          <a:prstGeom prst="bentConnector2">
            <a:avLst/>
          </a:prstGeom>
          <a:ln w="12700">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11250787" y="1529412"/>
            <a:ext cx="533400" cy="533400"/>
          </a:xfrm>
          <a:prstGeom prst="ellipse">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2640" dirty="0">
                <a:solidFill>
                  <a:schemeClr val="tx2"/>
                </a:solidFill>
              </a:rPr>
              <a:t>5</a:t>
            </a:r>
          </a:p>
        </p:txBody>
      </p:sp>
      <p:sp>
        <p:nvSpPr>
          <p:cNvPr id="24" name="Rounded Rectangle 23"/>
          <p:cNvSpPr>
            <a:spLocks noChangeAspect="1"/>
          </p:cNvSpPr>
          <p:nvPr/>
        </p:nvSpPr>
        <p:spPr>
          <a:xfrm>
            <a:off x="12343944" y="2608028"/>
            <a:ext cx="1587488" cy="1189835"/>
          </a:xfrm>
          <a:prstGeom prst="roundRect">
            <a:avLst>
              <a:gd name="adj" fmla="val 0"/>
            </a:avLst>
          </a:prstGeom>
          <a:solidFill>
            <a:schemeClr val="accent1"/>
          </a:solid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rIns="0" rtlCol="0" anchor="ctr" anchorCtr="0"/>
          <a:lstStyle/>
          <a:p>
            <a:pPr algn="ctr"/>
            <a:r>
              <a:rPr lang="en-US" sz="2400" dirty="0">
                <a:solidFill>
                  <a:schemeClr val="tx2"/>
                </a:solidFill>
                <a:latin typeface="Arial"/>
                <a:cs typeface="Arial"/>
              </a:rPr>
              <a:t>Ambari</a:t>
            </a:r>
          </a:p>
          <a:p>
            <a:pPr algn="ctr"/>
            <a:r>
              <a:rPr lang="en-US" sz="2400" dirty="0">
                <a:solidFill>
                  <a:schemeClr val="tx2"/>
                </a:solidFill>
                <a:latin typeface="Arial"/>
                <a:cs typeface="Arial"/>
              </a:rPr>
              <a:t>Agent(s)</a:t>
            </a:r>
          </a:p>
        </p:txBody>
      </p:sp>
      <p:cxnSp>
        <p:nvCxnSpPr>
          <p:cNvPr id="27" name="Straight Arrow Connector 26"/>
          <p:cNvCxnSpPr/>
          <p:nvPr/>
        </p:nvCxnSpPr>
        <p:spPr>
          <a:xfrm>
            <a:off x="10667977" y="2912781"/>
            <a:ext cx="1711334" cy="21349"/>
          </a:xfrm>
          <a:prstGeom prst="straightConnector1">
            <a:avLst/>
          </a:prstGeom>
          <a:ln w="12700">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11250787" y="2646080"/>
            <a:ext cx="533400" cy="533400"/>
          </a:xfrm>
          <a:prstGeom prst="ellipse">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2640" dirty="0">
                <a:solidFill>
                  <a:schemeClr val="tx2"/>
                </a:solidFill>
              </a:rPr>
              <a:t>3</a:t>
            </a:r>
          </a:p>
        </p:txBody>
      </p:sp>
      <p:cxnSp>
        <p:nvCxnSpPr>
          <p:cNvPr id="33" name="Straight Arrow Connector 32"/>
          <p:cNvCxnSpPr/>
          <p:nvPr/>
        </p:nvCxnSpPr>
        <p:spPr>
          <a:xfrm>
            <a:off x="11784188" y="1796113"/>
            <a:ext cx="714222" cy="0"/>
          </a:xfrm>
          <a:prstGeom prst="straightConnector1">
            <a:avLst/>
          </a:prstGeom>
          <a:ln w="12700">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12498409" y="1395799"/>
            <a:ext cx="1097280" cy="800629"/>
          </a:xfrm>
          <a:prstGeom prst="rect">
            <a:avLst/>
          </a:prstGeom>
        </p:spPr>
        <p:txBody>
          <a:bodyPr vert="horz" wrap="none" lIns="109728" tIns="109728" rIns="109728" bIns="109728" rtlCol="0">
            <a:noAutofit/>
          </a:bodyPr>
          <a:lstStyle/>
          <a:p>
            <a:r>
              <a:rPr lang="en-US" sz="1440" dirty="0">
                <a:latin typeface="Courier"/>
                <a:cs typeface="Courier"/>
              </a:rPr>
              <a:t>email</a:t>
            </a:r>
          </a:p>
          <a:p>
            <a:r>
              <a:rPr lang="en-US" sz="1440" dirty="0" err="1">
                <a:latin typeface="Courier"/>
                <a:cs typeface="Courier"/>
              </a:rPr>
              <a:t>snmp</a:t>
            </a:r>
            <a:endParaRPr lang="en-US" sz="1440" dirty="0">
              <a:latin typeface="Courier"/>
              <a:cs typeface="Courier"/>
            </a:endParaRPr>
          </a:p>
        </p:txBody>
      </p:sp>
    </p:spTree>
    <p:extLst>
      <p:ext uri="{BB962C8B-B14F-4D97-AF65-F5344CB8AC3E}">
        <p14:creationId xmlns:p14="http://schemas.microsoft.com/office/powerpoint/2010/main" val="1539259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Alert REST APIs</a:t>
            </a:r>
            <a:endParaRPr lang="en-US" dirty="0"/>
          </a:p>
        </p:txBody>
      </p:sp>
      <p:graphicFrame>
        <p:nvGraphicFramePr>
          <p:cNvPr id="5" name="Table 4"/>
          <p:cNvGraphicFramePr>
            <a:graphicFrameLocks noGrp="1"/>
          </p:cNvGraphicFramePr>
          <p:nvPr>
            <p:extLst/>
          </p:nvPr>
        </p:nvGraphicFramePr>
        <p:xfrm>
          <a:off x="733235" y="1427018"/>
          <a:ext cx="13163933" cy="5863798"/>
        </p:xfrm>
        <a:graphic>
          <a:graphicData uri="http://schemas.openxmlformats.org/drawingml/2006/table">
            <a:tbl>
              <a:tblPr firstRow="1" bandRow="1">
                <a:tableStyleId>{3B4B98B0-60AC-42C2-AFA5-B58CD77FA1E5}</a:tableStyleId>
              </a:tblPr>
              <a:tblGrid>
                <a:gridCol w="5683174"/>
                <a:gridCol w="7480759"/>
              </a:tblGrid>
              <a:tr h="504749">
                <a:tc>
                  <a:txBody>
                    <a:bodyPr/>
                    <a:lstStyle/>
                    <a:p>
                      <a:r>
                        <a:rPr lang="en-US" sz="2600" dirty="0" smtClean="0"/>
                        <a:t>REST Endpoint</a:t>
                      </a:r>
                      <a:endParaRPr lang="en-US" sz="2600" dirty="0"/>
                    </a:p>
                  </a:txBody>
                  <a:tcPr marL="109728" marR="109728" marT="54864" marB="54864"/>
                </a:tc>
                <a:tc>
                  <a:txBody>
                    <a:bodyPr/>
                    <a:lstStyle/>
                    <a:p>
                      <a:r>
                        <a:rPr lang="en-US" sz="2600" dirty="0" smtClean="0"/>
                        <a:t>Description</a:t>
                      </a:r>
                      <a:endParaRPr lang="en-US" sz="2600" dirty="0"/>
                    </a:p>
                  </a:txBody>
                  <a:tcPr marL="109728" marR="109728" marT="54864" marB="54864"/>
                </a:tc>
              </a:tr>
              <a:tr h="62179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latin typeface="Courier"/>
                          <a:cs typeface="Courier"/>
                        </a:rPr>
                        <a:t>/</a:t>
                      </a:r>
                      <a:r>
                        <a:rPr lang="en-US" sz="1400" dirty="0" err="1" smtClean="0">
                          <a:latin typeface="Courier"/>
                          <a:cs typeface="Courier"/>
                        </a:rPr>
                        <a:t>api</a:t>
                      </a:r>
                      <a:r>
                        <a:rPr lang="en-US" sz="1400" dirty="0" smtClean="0">
                          <a:latin typeface="Courier"/>
                          <a:cs typeface="Courier"/>
                        </a:rPr>
                        <a:t>/v1/clusters/:</a:t>
                      </a:r>
                      <a:r>
                        <a:rPr lang="en-US" sz="1400" dirty="0" err="1" smtClean="0">
                          <a:latin typeface="Courier"/>
                          <a:cs typeface="Courier"/>
                        </a:rPr>
                        <a:t>clusterName</a:t>
                      </a:r>
                      <a:r>
                        <a:rPr lang="en-US" sz="1400" dirty="0" smtClean="0">
                          <a:latin typeface="Courier"/>
                          <a:cs typeface="Courier"/>
                        </a:rPr>
                        <a:t>/</a:t>
                      </a:r>
                      <a:r>
                        <a:rPr lang="en-US" sz="1400" dirty="0" err="1" smtClean="0">
                          <a:latin typeface="Courier"/>
                          <a:cs typeface="Courier"/>
                        </a:rPr>
                        <a:t>alert_definitions</a:t>
                      </a:r>
                      <a:endParaRPr lang="en-US" sz="1400" dirty="0" smtClean="0">
                        <a:latin typeface="Courier"/>
                        <a:cs typeface="Courier"/>
                      </a:endParaRPr>
                    </a:p>
                  </a:txBody>
                  <a:tcPr marL="109728" marR="109728" marT="54864" marB="54864"/>
                </a:tc>
                <a:tc>
                  <a:txBody>
                    <a:bodyPr/>
                    <a:lstStyle/>
                    <a:p>
                      <a:r>
                        <a:rPr lang="en-US" sz="1700" dirty="0" smtClean="0"/>
                        <a:t>The list of alert definitions for the cluster.</a:t>
                      </a:r>
                    </a:p>
                    <a:p>
                      <a:endParaRPr lang="en-US" sz="1700" dirty="0"/>
                    </a:p>
                  </a:txBody>
                  <a:tcPr marL="109728" marR="109728" marT="54864" marB="54864"/>
                </a:tc>
              </a:tr>
              <a:tr h="226771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latin typeface="Courier"/>
                          <a:cs typeface="Courier"/>
                        </a:rPr>
                        <a:t>/</a:t>
                      </a:r>
                      <a:r>
                        <a:rPr lang="en-US" sz="1400" dirty="0" err="1" smtClean="0">
                          <a:latin typeface="Courier"/>
                          <a:cs typeface="Courier"/>
                        </a:rPr>
                        <a:t>api</a:t>
                      </a:r>
                      <a:r>
                        <a:rPr lang="en-US" sz="1400" dirty="0" smtClean="0">
                          <a:latin typeface="Courier"/>
                          <a:cs typeface="Courier"/>
                        </a:rPr>
                        <a:t>/v1/clusters/:</a:t>
                      </a:r>
                      <a:r>
                        <a:rPr lang="en-US" sz="1400" dirty="0" err="1" smtClean="0">
                          <a:latin typeface="Courier"/>
                          <a:cs typeface="Courier"/>
                        </a:rPr>
                        <a:t>clusterName</a:t>
                      </a:r>
                      <a:r>
                        <a:rPr lang="en-US" sz="1400" dirty="0" smtClean="0">
                          <a:latin typeface="Courier"/>
                          <a:cs typeface="Courier"/>
                        </a:rPr>
                        <a:t>/alerts</a:t>
                      </a:r>
                    </a:p>
                    <a:p>
                      <a:endParaRPr lang="en-US" sz="1400" dirty="0">
                        <a:latin typeface="Courier"/>
                        <a:cs typeface="Courier"/>
                      </a:endParaRPr>
                    </a:p>
                  </a:txBody>
                  <a:tcPr marL="109728" marR="109728" marT="54864" marB="54864"/>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700" dirty="0" smtClean="0"/>
                        <a:t>The list of alert instances for the cluster. Use partial response syntax</a:t>
                      </a:r>
                      <a:r>
                        <a:rPr lang="en-US" sz="1700" baseline="0" dirty="0" smtClean="0"/>
                        <a:t> to filter.</a:t>
                      </a:r>
                      <a:endParaRPr lang="en-US" sz="17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7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700" b="1" dirty="0" smtClean="0"/>
                        <a:t>Example: find</a:t>
                      </a:r>
                      <a:r>
                        <a:rPr lang="en-US" sz="1700" b="1" baseline="0" dirty="0" smtClean="0"/>
                        <a:t> all alert instances that are CRITITAL</a:t>
                      </a:r>
                      <a:endParaRPr lang="en-US" sz="1700" b="1"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latin typeface="Courier"/>
                          <a:cs typeface="Courier"/>
                        </a:rPr>
                        <a:t>/</a:t>
                      </a:r>
                      <a:r>
                        <a:rPr lang="en-US" sz="1400" dirty="0" err="1" smtClean="0">
                          <a:latin typeface="Courier"/>
                          <a:cs typeface="Courier"/>
                        </a:rPr>
                        <a:t>api</a:t>
                      </a:r>
                      <a:r>
                        <a:rPr lang="en-US" sz="1400" dirty="0" smtClean="0">
                          <a:latin typeface="Courier"/>
                          <a:cs typeface="Courier"/>
                        </a:rPr>
                        <a:t>/v1/clusters/c1/</a:t>
                      </a:r>
                      <a:r>
                        <a:rPr lang="en-US" sz="1400" dirty="0" err="1" smtClean="0">
                          <a:latin typeface="Courier"/>
                          <a:cs typeface="Courier"/>
                        </a:rPr>
                        <a:t>alerts?Alert</a:t>
                      </a:r>
                      <a:r>
                        <a:rPr lang="en-US" sz="1400" dirty="0" smtClean="0">
                          <a:latin typeface="Courier"/>
                          <a:cs typeface="Courier"/>
                        </a:rPr>
                        <a:t>/</a:t>
                      </a:r>
                      <a:r>
                        <a:rPr lang="en-US" sz="1400" dirty="0" err="1" smtClean="0">
                          <a:latin typeface="Courier"/>
                          <a:cs typeface="Courier"/>
                        </a:rPr>
                        <a:t>state.in</a:t>
                      </a:r>
                      <a:r>
                        <a:rPr lang="en-US" sz="1400" dirty="0" smtClean="0">
                          <a:latin typeface="Courier"/>
                          <a:cs typeface="Courier"/>
                        </a:rPr>
                        <a:t>(CRITICAL)</a:t>
                      </a:r>
                    </a:p>
                    <a:p>
                      <a:endParaRPr lang="en-US" sz="1700" dirty="0" smtClean="0"/>
                    </a:p>
                    <a:p>
                      <a:r>
                        <a:rPr lang="en-US" sz="1700" b="1" dirty="0" smtClean="0"/>
                        <a:t>Example:</a:t>
                      </a:r>
                      <a:r>
                        <a:rPr lang="en-US" sz="1700" b="1" baseline="0" dirty="0" smtClean="0"/>
                        <a:t> find all alert instances for “ZooKeeper Process” alert </a:t>
                      </a:r>
                      <a:r>
                        <a:rPr lang="en-US" sz="1700" b="1" baseline="0" dirty="0" err="1" smtClean="0"/>
                        <a:t>def</a:t>
                      </a:r>
                      <a:endParaRPr lang="en-US" sz="1700" b="1" baseline="0" dirty="0" smtClean="0"/>
                    </a:p>
                    <a:p>
                      <a:r>
                        <a:rPr lang="en-US" sz="1400" dirty="0" smtClean="0">
                          <a:latin typeface="Courier"/>
                          <a:cs typeface="Courier"/>
                        </a:rPr>
                        <a:t>/</a:t>
                      </a:r>
                      <a:r>
                        <a:rPr lang="en-US" sz="1400" dirty="0" err="1" smtClean="0">
                          <a:latin typeface="Courier"/>
                          <a:cs typeface="Courier"/>
                        </a:rPr>
                        <a:t>api</a:t>
                      </a:r>
                      <a:r>
                        <a:rPr lang="en-US" sz="1400" dirty="0" smtClean="0">
                          <a:latin typeface="Courier"/>
                          <a:cs typeface="Courier"/>
                        </a:rPr>
                        <a:t>/v1/clusters/c1/</a:t>
                      </a:r>
                      <a:r>
                        <a:rPr lang="en-US" sz="1400" dirty="0" err="1" smtClean="0">
                          <a:latin typeface="Courier"/>
                          <a:cs typeface="Courier"/>
                        </a:rPr>
                        <a:t>alerts?Alert</a:t>
                      </a:r>
                      <a:r>
                        <a:rPr lang="en-US" sz="1400" dirty="0" smtClean="0">
                          <a:latin typeface="Courier"/>
                          <a:cs typeface="Courier"/>
                        </a:rPr>
                        <a:t>/</a:t>
                      </a:r>
                      <a:r>
                        <a:rPr lang="en-US" sz="1400" dirty="0" err="1" smtClean="0">
                          <a:latin typeface="Courier"/>
                          <a:cs typeface="Courier"/>
                        </a:rPr>
                        <a:t>definition_name</a:t>
                      </a:r>
                      <a:r>
                        <a:rPr lang="en-US" sz="1400" dirty="0" smtClean="0">
                          <a:latin typeface="Courier"/>
                          <a:cs typeface="Courier"/>
                        </a:rPr>
                        <a:t>=</a:t>
                      </a:r>
                      <a:r>
                        <a:rPr lang="en-US" sz="1400" dirty="0" err="1" smtClean="0">
                          <a:latin typeface="Courier"/>
                          <a:cs typeface="Courier"/>
                        </a:rPr>
                        <a:t>zookeeper_server_process</a:t>
                      </a:r>
                      <a:endParaRPr lang="en-US" sz="1400" dirty="0" smtClean="0">
                        <a:latin typeface="Courier"/>
                        <a:cs typeface="Courier"/>
                      </a:endParaRPr>
                    </a:p>
                    <a:p>
                      <a:endParaRPr lang="en-US" sz="1400" dirty="0">
                        <a:latin typeface="Courier"/>
                        <a:cs typeface="Courier"/>
                      </a:endParaRPr>
                    </a:p>
                  </a:txBody>
                  <a:tcPr marL="109728" marR="109728" marT="54864" marB="54864"/>
                </a:tc>
              </a:tr>
              <a:tr h="62179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latin typeface="Courier"/>
                          <a:cs typeface="Courier"/>
                        </a:rPr>
                        <a:t>/</a:t>
                      </a:r>
                      <a:r>
                        <a:rPr lang="en-US" sz="1400" dirty="0" err="1" smtClean="0">
                          <a:latin typeface="Courier"/>
                          <a:cs typeface="Courier"/>
                        </a:rPr>
                        <a:t>api</a:t>
                      </a:r>
                      <a:r>
                        <a:rPr lang="en-US" sz="1400" dirty="0" smtClean="0">
                          <a:latin typeface="Courier"/>
                          <a:cs typeface="Courier"/>
                        </a:rPr>
                        <a:t>/v1/clusters/:</a:t>
                      </a:r>
                      <a:r>
                        <a:rPr lang="en-US" sz="1400" dirty="0" err="1" smtClean="0">
                          <a:latin typeface="Courier"/>
                          <a:cs typeface="Courier"/>
                        </a:rPr>
                        <a:t>clusterName</a:t>
                      </a:r>
                      <a:r>
                        <a:rPr lang="en-US" sz="1400" dirty="0" smtClean="0">
                          <a:latin typeface="Courier"/>
                          <a:cs typeface="Courier"/>
                        </a:rPr>
                        <a:t>/</a:t>
                      </a:r>
                      <a:r>
                        <a:rPr lang="en-US" sz="1400" dirty="0" err="1" smtClean="0">
                          <a:latin typeface="Courier"/>
                          <a:cs typeface="Courier"/>
                        </a:rPr>
                        <a:t>alert_groups</a:t>
                      </a:r>
                      <a:endParaRPr lang="en-US" sz="1400" dirty="0" smtClean="0">
                        <a:latin typeface="Courier"/>
                        <a:cs typeface="Courier"/>
                      </a:endParaRPr>
                    </a:p>
                  </a:txBody>
                  <a:tcPr marL="109728" marR="109728" marT="54864" marB="54864"/>
                </a:tc>
                <a:tc>
                  <a:txBody>
                    <a:bodyPr/>
                    <a:lstStyle/>
                    <a:p>
                      <a:r>
                        <a:rPr lang="en-US" sz="1700" dirty="0" smtClean="0"/>
                        <a:t>The list of alert groups.</a:t>
                      </a:r>
                    </a:p>
                    <a:p>
                      <a:endParaRPr lang="en-US" sz="1700" dirty="0"/>
                    </a:p>
                  </a:txBody>
                  <a:tcPr marL="109728" marR="109728" marT="54864" marB="54864"/>
                </a:tc>
              </a:tr>
              <a:tr h="621792">
                <a:tc>
                  <a:txBody>
                    <a:bodyPr/>
                    <a:lstStyle/>
                    <a:p>
                      <a:r>
                        <a:rPr lang="en-US" sz="1400" dirty="0" smtClean="0">
                          <a:latin typeface="Courier"/>
                          <a:cs typeface="Courier"/>
                        </a:rPr>
                        <a:t>/</a:t>
                      </a:r>
                      <a:r>
                        <a:rPr lang="en-US" sz="1400" dirty="0" err="1" smtClean="0">
                          <a:latin typeface="Courier"/>
                          <a:cs typeface="Courier"/>
                        </a:rPr>
                        <a:t>api</a:t>
                      </a:r>
                      <a:r>
                        <a:rPr lang="en-US" sz="1400" dirty="0" smtClean="0">
                          <a:latin typeface="Courier"/>
                          <a:cs typeface="Courier"/>
                        </a:rPr>
                        <a:t>/v1/clusters/:</a:t>
                      </a:r>
                      <a:r>
                        <a:rPr lang="en-US" sz="1400" dirty="0" err="1" smtClean="0">
                          <a:latin typeface="Courier"/>
                          <a:cs typeface="Courier"/>
                        </a:rPr>
                        <a:t>clusterName</a:t>
                      </a:r>
                      <a:r>
                        <a:rPr lang="en-US" sz="1400" dirty="0" smtClean="0">
                          <a:latin typeface="Courier"/>
                          <a:cs typeface="Courier"/>
                        </a:rPr>
                        <a:t>/</a:t>
                      </a:r>
                      <a:r>
                        <a:rPr lang="en-US" sz="1400" dirty="0" err="1" smtClean="0">
                          <a:latin typeface="Courier"/>
                          <a:cs typeface="Courier"/>
                        </a:rPr>
                        <a:t>alert_history</a:t>
                      </a:r>
                      <a:endParaRPr lang="en-US" sz="1400" dirty="0">
                        <a:latin typeface="Courier"/>
                        <a:cs typeface="Courier"/>
                      </a:endParaRPr>
                    </a:p>
                  </a:txBody>
                  <a:tcPr marL="109728" marR="109728" marT="54864" marB="54864"/>
                </a:tc>
                <a:tc>
                  <a:txBody>
                    <a:bodyPr/>
                    <a:lstStyle/>
                    <a:p>
                      <a:r>
                        <a:rPr lang="en-US" sz="1700" dirty="0" smtClean="0"/>
                        <a:t>The list of alert instance status changes.</a:t>
                      </a:r>
                    </a:p>
                    <a:p>
                      <a:endParaRPr lang="en-US" sz="1700" dirty="0"/>
                    </a:p>
                  </a:txBody>
                  <a:tcPr marL="109728" marR="109728" marT="54864" marB="54864"/>
                </a:tc>
              </a:tr>
              <a:tr h="1206454">
                <a:tc>
                  <a:txBody>
                    <a:bodyPr/>
                    <a:lstStyle/>
                    <a:p>
                      <a:r>
                        <a:rPr lang="en-US" sz="1400" dirty="0" smtClean="0">
                          <a:latin typeface="Courier"/>
                          <a:cs typeface="Courier"/>
                        </a:rPr>
                        <a:t>/</a:t>
                      </a:r>
                      <a:r>
                        <a:rPr lang="en-US" sz="1400" dirty="0" err="1" smtClean="0">
                          <a:latin typeface="Courier"/>
                          <a:cs typeface="Courier"/>
                        </a:rPr>
                        <a:t>api</a:t>
                      </a:r>
                      <a:r>
                        <a:rPr lang="en-US" sz="1400" dirty="0" smtClean="0">
                          <a:latin typeface="Courier"/>
                          <a:cs typeface="Courier"/>
                        </a:rPr>
                        <a:t>/v1/</a:t>
                      </a:r>
                      <a:r>
                        <a:rPr lang="en-US" sz="1400" dirty="0" err="1" smtClean="0">
                          <a:latin typeface="Courier"/>
                          <a:cs typeface="Courier"/>
                        </a:rPr>
                        <a:t>alert_targets</a:t>
                      </a:r>
                      <a:r>
                        <a:rPr lang="en-US" sz="1400" dirty="0" smtClean="0">
                          <a:latin typeface="Courier"/>
                          <a:cs typeface="Courier"/>
                        </a:rPr>
                        <a:t>/</a:t>
                      </a:r>
                      <a:endParaRPr lang="en-US" sz="1400" dirty="0">
                        <a:latin typeface="Courier"/>
                        <a:cs typeface="Courier"/>
                      </a:endParaRPr>
                    </a:p>
                  </a:txBody>
                  <a:tcPr marL="109728" marR="109728" marT="54864" marB="54864"/>
                </a:tc>
                <a:tc>
                  <a:txBody>
                    <a:bodyPr/>
                    <a:lstStyle/>
                    <a:p>
                      <a:r>
                        <a:rPr lang="en-US" sz="1700" dirty="0" smtClean="0"/>
                        <a:t>The list of configured alert notification targets for Ambari.</a:t>
                      </a:r>
                      <a:endParaRPr lang="en-US" sz="1700" dirty="0"/>
                    </a:p>
                  </a:txBody>
                  <a:tcPr marL="109728" marR="109728" marT="54864" marB="54864"/>
                </a:tc>
              </a:tr>
            </a:tbl>
          </a:graphicData>
        </a:graphic>
      </p:graphicFrame>
    </p:spTree>
    <p:extLst>
      <p:ext uri="{BB962C8B-B14F-4D97-AF65-F5344CB8AC3E}">
        <p14:creationId xmlns:p14="http://schemas.microsoft.com/office/powerpoint/2010/main" val="112097518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dirty="0" smtClean="0">
                <a:solidFill>
                  <a:schemeClr val="tx2"/>
                </a:solidFill>
              </a:rPr>
              <a:t>Ambari Metrics</a:t>
            </a:r>
            <a:endParaRPr lang="en-US" dirty="0">
              <a:solidFill>
                <a:schemeClr val="tx2"/>
              </a:solidFill>
            </a:endParaRPr>
          </a:p>
        </p:txBody>
      </p:sp>
    </p:spTree>
    <p:extLst>
      <p:ext uri="{BB962C8B-B14F-4D97-AF65-F5344CB8AC3E}">
        <p14:creationId xmlns:p14="http://schemas.microsoft.com/office/powerpoint/2010/main" val="78667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Ambari Metrics</a:t>
            </a:r>
            <a:endParaRPr lang="en-US" dirty="0"/>
          </a:p>
        </p:txBody>
      </p:sp>
      <p:sp>
        <p:nvSpPr>
          <p:cNvPr id="3" name="Text Placeholder 2"/>
          <p:cNvSpPr>
            <a:spLocks noGrp="1"/>
          </p:cNvSpPr>
          <p:nvPr>
            <p:ph sz="quarter" idx="10"/>
          </p:nvPr>
        </p:nvSpPr>
        <p:spPr>
          <a:xfrm>
            <a:off x="841494" y="1752600"/>
            <a:ext cx="13167360" cy="1006429"/>
          </a:xfrm>
        </p:spPr>
        <p:txBody>
          <a:bodyPr/>
          <a:lstStyle/>
          <a:p>
            <a:r>
              <a:rPr lang="en-US" dirty="0" smtClean="0"/>
              <a:t>Built using Hadoop technologies</a:t>
            </a:r>
          </a:p>
          <a:p>
            <a:r>
              <a:rPr lang="en-US" dirty="0" smtClean="0"/>
              <a:t>Three components: Metrics Collector, Metrics Monitors, Grafana</a:t>
            </a:r>
          </a:p>
        </p:txBody>
      </p:sp>
      <p:sp>
        <p:nvSpPr>
          <p:cNvPr id="5" name="Rounded Rectangle 4"/>
          <p:cNvSpPr>
            <a:spLocks noChangeAspect="1"/>
          </p:cNvSpPr>
          <p:nvPr/>
        </p:nvSpPr>
        <p:spPr>
          <a:xfrm>
            <a:off x="5603950" y="5577685"/>
            <a:ext cx="3840121" cy="1064704"/>
          </a:xfrm>
          <a:prstGeom prst="roundRect">
            <a:avLst>
              <a:gd name="adj" fmla="val 0"/>
            </a:avLst>
          </a:prstGeom>
          <a:solidFill>
            <a:schemeClr val="accent1"/>
          </a:solidFill>
          <a:ln w="28575" cmpd="sng">
            <a:solidFill>
              <a:srgbClr val="4F8E1E"/>
            </a:solidFill>
          </a:ln>
          <a:effectLst/>
        </p:spPr>
        <p:style>
          <a:lnRef idx="1">
            <a:schemeClr val="accent1"/>
          </a:lnRef>
          <a:fillRef idx="3">
            <a:schemeClr val="accent1"/>
          </a:fillRef>
          <a:effectRef idx="2">
            <a:schemeClr val="accent1"/>
          </a:effectRef>
          <a:fontRef idx="minor">
            <a:schemeClr val="lt1"/>
          </a:fontRef>
        </p:style>
        <p:txBody>
          <a:bodyPr lIns="0" rIns="0" rtlCol="0" anchor="ctr" anchorCtr="0"/>
          <a:lstStyle/>
          <a:p>
            <a:pPr algn="ctr"/>
            <a:r>
              <a:rPr lang="en-US" sz="2400" dirty="0">
                <a:solidFill>
                  <a:schemeClr val="tx2"/>
                </a:solidFill>
                <a:latin typeface="Arial"/>
                <a:cs typeface="Arial"/>
              </a:rPr>
              <a:t>Local Filesystem </a:t>
            </a:r>
            <a:r>
              <a:rPr lang="en-US" sz="2400" dirty="0" smtClean="0">
                <a:solidFill>
                  <a:schemeClr val="tx2"/>
                </a:solidFill>
                <a:latin typeface="Arial"/>
                <a:cs typeface="Arial"/>
              </a:rPr>
              <a:t>or HDFS</a:t>
            </a:r>
            <a:endParaRPr lang="en-US" sz="2400" dirty="0">
              <a:solidFill>
                <a:schemeClr val="tx2"/>
              </a:solidFill>
              <a:latin typeface="Arial"/>
              <a:cs typeface="Arial"/>
            </a:endParaRPr>
          </a:p>
        </p:txBody>
      </p:sp>
      <p:sp>
        <p:nvSpPr>
          <p:cNvPr id="6" name="Rounded Rectangle 5"/>
          <p:cNvSpPr>
            <a:spLocks noChangeAspect="1"/>
          </p:cNvSpPr>
          <p:nvPr/>
        </p:nvSpPr>
        <p:spPr>
          <a:xfrm>
            <a:off x="5603950" y="4512980"/>
            <a:ext cx="1920060" cy="1064704"/>
          </a:xfrm>
          <a:prstGeom prst="roundRect">
            <a:avLst>
              <a:gd name="adj" fmla="val 0"/>
            </a:avLst>
          </a:prstGeom>
          <a:solidFill>
            <a:schemeClr val="accent1"/>
          </a:solidFill>
          <a:ln w="28575"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nchorCtr="0"/>
          <a:lstStyle/>
          <a:p>
            <a:pPr algn="ctr"/>
            <a:r>
              <a:rPr lang="en-US" sz="2400" dirty="0" err="1">
                <a:solidFill>
                  <a:schemeClr val="tx2"/>
                </a:solidFill>
                <a:latin typeface="Arial"/>
                <a:cs typeface="Arial"/>
              </a:rPr>
              <a:t>HBase</a:t>
            </a:r>
            <a:endParaRPr lang="en-US" sz="2400" dirty="0">
              <a:solidFill>
                <a:schemeClr val="tx2"/>
              </a:solidFill>
              <a:latin typeface="Arial"/>
              <a:cs typeface="Arial"/>
            </a:endParaRPr>
          </a:p>
        </p:txBody>
      </p:sp>
      <p:sp>
        <p:nvSpPr>
          <p:cNvPr id="7" name="Rounded Rectangle 6"/>
          <p:cNvSpPr>
            <a:spLocks noChangeAspect="1"/>
          </p:cNvSpPr>
          <p:nvPr/>
        </p:nvSpPr>
        <p:spPr>
          <a:xfrm>
            <a:off x="7524010" y="3867024"/>
            <a:ext cx="1920060" cy="1710661"/>
          </a:xfrm>
          <a:prstGeom prst="roundRect">
            <a:avLst>
              <a:gd name="adj" fmla="val 0"/>
            </a:avLst>
          </a:prstGeom>
          <a:solidFill>
            <a:schemeClr val="accent1"/>
          </a:solidFill>
          <a:ln w="28575"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nchorCtr="0"/>
          <a:lstStyle/>
          <a:p>
            <a:pPr algn="ctr"/>
            <a:r>
              <a:rPr lang="en-US" sz="2400" dirty="0">
                <a:solidFill>
                  <a:schemeClr val="tx2"/>
                </a:solidFill>
                <a:latin typeface="Arial"/>
                <a:cs typeface="Arial"/>
              </a:rPr>
              <a:t>ATS</a:t>
            </a:r>
          </a:p>
        </p:txBody>
      </p:sp>
      <p:sp>
        <p:nvSpPr>
          <p:cNvPr id="8" name="Rounded Rectangle 7"/>
          <p:cNvSpPr>
            <a:spLocks noChangeAspect="1"/>
          </p:cNvSpPr>
          <p:nvPr/>
        </p:nvSpPr>
        <p:spPr>
          <a:xfrm>
            <a:off x="5603950" y="3867024"/>
            <a:ext cx="1920060" cy="778624"/>
          </a:xfrm>
          <a:prstGeom prst="roundRect">
            <a:avLst>
              <a:gd name="adj" fmla="val 0"/>
            </a:avLst>
          </a:prstGeom>
          <a:solidFill>
            <a:schemeClr val="accent1"/>
          </a:solidFill>
          <a:ln w="28575" cmpd="sng">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nchorCtr="0"/>
          <a:lstStyle/>
          <a:p>
            <a:pPr algn="ctr"/>
            <a:r>
              <a:rPr lang="en-US" sz="2400" dirty="0">
                <a:solidFill>
                  <a:schemeClr val="tx2"/>
                </a:solidFill>
                <a:latin typeface="Arial"/>
                <a:cs typeface="Arial"/>
              </a:rPr>
              <a:t>Phoenix</a:t>
            </a:r>
          </a:p>
        </p:txBody>
      </p:sp>
    </p:spTree>
    <p:extLst>
      <p:ext uri="{BB962C8B-B14F-4D97-AF65-F5344CB8AC3E}">
        <p14:creationId xmlns:p14="http://schemas.microsoft.com/office/powerpoint/2010/main" val="230237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itle 74"/>
          <p:cNvSpPr>
            <a:spLocks noGrp="1"/>
          </p:cNvSpPr>
          <p:nvPr>
            <p:ph type="ctrTitle"/>
          </p:nvPr>
        </p:nvSpPr>
        <p:spPr/>
        <p:txBody>
          <a:bodyPr/>
          <a:lstStyle/>
          <a:p>
            <a:r>
              <a:rPr lang="en-US" dirty="0" smtClean="0"/>
              <a:t>Metrics Collection</a:t>
            </a:r>
            <a:endParaRPr lang="en-US" dirty="0"/>
          </a:p>
        </p:txBody>
      </p:sp>
      <p:sp>
        <p:nvSpPr>
          <p:cNvPr id="76" name="Text Placeholder 75"/>
          <p:cNvSpPr>
            <a:spLocks noGrp="1"/>
          </p:cNvSpPr>
          <p:nvPr>
            <p:ph sz="quarter" idx="10"/>
          </p:nvPr>
        </p:nvSpPr>
        <p:spPr>
          <a:xfrm>
            <a:off x="841494" y="1752600"/>
            <a:ext cx="6022009" cy="797141"/>
          </a:xfrm>
        </p:spPr>
        <p:txBody>
          <a:bodyPr/>
          <a:lstStyle/>
          <a:p>
            <a:pPr marL="548640" indent="-548640">
              <a:buFont typeface="+mj-lt"/>
              <a:buAutoNum type="arabicPeriod"/>
            </a:pPr>
            <a:r>
              <a:rPr lang="en-US" dirty="0" smtClean="0"/>
              <a:t>Metric Monitors send system-level metrics to Collector</a:t>
            </a:r>
            <a:endParaRPr lang="en-US" dirty="0"/>
          </a:p>
          <a:p>
            <a:pPr marL="548640" indent="-548640">
              <a:buFont typeface="+mj-lt"/>
              <a:buAutoNum type="arabicPeriod"/>
            </a:pPr>
            <a:r>
              <a:rPr lang="en-US" dirty="0" smtClean="0"/>
              <a:t>Sinks send Hadoop-level metrics to Collector</a:t>
            </a:r>
            <a:endParaRPr lang="en-US" dirty="0"/>
          </a:p>
          <a:p>
            <a:pPr marL="548640" indent="-548640">
              <a:buFont typeface="+mj-lt"/>
              <a:buAutoNum type="arabicPeriod"/>
            </a:pPr>
            <a:r>
              <a:rPr lang="en-US" dirty="0" smtClean="0"/>
              <a:t>Metrics Collector service stores and aggregates metrics</a:t>
            </a:r>
            <a:endParaRPr lang="en-US" dirty="0"/>
          </a:p>
          <a:p>
            <a:pPr marL="548640" indent="-548640">
              <a:buFont typeface="+mj-lt"/>
              <a:buAutoNum type="arabicPeriod"/>
            </a:pPr>
            <a:r>
              <a:rPr lang="en-US" dirty="0" smtClean="0"/>
              <a:t>Ambari exposes REST API for metrics retrieval</a:t>
            </a:r>
            <a:endParaRPr lang="en-US" dirty="0"/>
          </a:p>
        </p:txBody>
      </p:sp>
      <p:sp>
        <p:nvSpPr>
          <p:cNvPr id="4" name="Rounded Rectangle 3"/>
          <p:cNvSpPr>
            <a:spLocks noChangeAspect="1"/>
          </p:cNvSpPr>
          <p:nvPr/>
        </p:nvSpPr>
        <p:spPr>
          <a:xfrm>
            <a:off x="8330784" y="1908513"/>
            <a:ext cx="2034077" cy="1516346"/>
          </a:xfrm>
          <a:prstGeom prst="roundRect">
            <a:avLst>
              <a:gd name="adj" fmla="val 0"/>
            </a:avLst>
          </a:prstGeom>
          <a:solidFill>
            <a:schemeClr val="accent1"/>
          </a:solid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rIns="0" rtlCol="0" anchor="ctr" anchorCtr="0"/>
          <a:lstStyle/>
          <a:p>
            <a:pPr algn="ctr"/>
            <a:r>
              <a:rPr lang="en-US" sz="2400" dirty="0">
                <a:solidFill>
                  <a:schemeClr val="tx2"/>
                </a:solidFill>
                <a:latin typeface="Arial"/>
                <a:cs typeface="Arial"/>
              </a:rPr>
              <a:t>Ambari</a:t>
            </a:r>
          </a:p>
          <a:p>
            <a:pPr algn="ctr"/>
            <a:r>
              <a:rPr lang="en-US" sz="2400" dirty="0">
                <a:solidFill>
                  <a:schemeClr val="tx2"/>
                </a:solidFill>
                <a:latin typeface="Arial"/>
                <a:cs typeface="Arial"/>
              </a:rPr>
              <a:t>Server</a:t>
            </a:r>
          </a:p>
        </p:txBody>
      </p:sp>
      <p:sp>
        <p:nvSpPr>
          <p:cNvPr id="18" name="Rounded Rectangle 17"/>
          <p:cNvSpPr>
            <a:spLocks noChangeAspect="1"/>
          </p:cNvSpPr>
          <p:nvPr/>
        </p:nvSpPr>
        <p:spPr>
          <a:xfrm>
            <a:off x="10939716" y="4546715"/>
            <a:ext cx="1245852" cy="865618"/>
          </a:xfrm>
          <a:prstGeom prst="roundRect">
            <a:avLst>
              <a:gd name="adj" fmla="val 0"/>
            </a:avLst>
          </a:prstGeom>
          <a:solidFill>
            <a:schemeClr val="accent1"/>
          </a:solid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rIns="0" rtlCol="0" anchor="ctr" anchorCtr="0"/>
          <a:lstStyle/>
          <a:p>
            <a:pPr algn="ctr"/>
            <a:r>
              <a:rPr lang="en-US" sz="1680" dirty="0">
                <a:solidFill>
                  <a:schemeClr val="tx2"/>
                </a:solidFill>
                <a:latin typeface="Arial"/>
                <a:cs typeface="Arial"/>
              </a:rPr>
              <a:t>Metrics Monitor</a:t>
            </a:r>
          </a:p>
        </p:txBody>
      </p:sp>
      <p:sp>
        <p:nvSpPr>
          <p:cNvPr id="21" name="Rounded Rectangle 20"/>
          <p:cNvSpPr>
            <a:spLocks noChangeAspect="1"/>
          </p:cNvSpPr>
          <p:nvPr/>
        </p:nvSpPr>
        <p:spPr>
          <a:xfrm>
            <a:off x="11534290" y="1908512"/>
            <a:ext cx="2034077" cy="1524557"/>
          </a:xfrm>
          <a:prstGeom prst="roundRect">
            <a:avLst>
              <a:gd name="adj" fmla="val 0"/>
            </a:avLst>
          </a:prstGeom>
          <a:solidFill>
            <a:schemeClr val="accent1"/>
          </a:solid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rIns="0" rtlCol="0" anchor="ctr" anchorCtr="0"/>
          <a:lstStyle/>
          <a:p>
            <a:pPr algn="ctr"/>
            <a:r>
              <a:rPr lang="en-US" sz="2400" dirty="0">
                <a:solidFill>
                  <a:schemeClr val="tx2"/>
                </a:solidFill>
                <a:latin typeface="Arial"/>
                <a:cs typeface="Arial"/>
              </a:rPr>
              <a:t>Metrics Collector</a:t>
            </a:r>
          </a:p>
        </p:txBody>
      </p:sp>
      <p:sp>
        <p:nvSpPr>
          <p:cNvPr id="23" name="Rounded Rectangle 22"/>
          <p:cNvSpPr>
            <a:spLocks noChangeAspect="1"/>
          </p:cNvSpPr>
          <p:nvPr/>
        </p:nvSpPr>
        <p:spPr>
          <a:xfrm>
            <a:off x="10941785" y="5412333"/>
            <a:ext cx="2489635" cy="918856"/>
          </a:xfrm>
          <a:prstGeom prst="roundRect">
            <a:avLst>
              <a:gd name="adj" fmla="val 0"/>
            </a:avLst>
          </a:prstGeom>
          <a:solidFill>
            <a:srgbClr val="FFFFFF"/>
          </a:solid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rIns="0" rtlCol="0" anchor="ctr" anchorCtr="0"/>
          <a:lstStyle/>
          <a:p>
            <a:pPr algn="ctr"/>
            <a:r>
              <a:rPr lang="en-US" sz="2400" dirty="0">
                <a:solidFill>
                  <a:schemeClr val="accent1"/>
                </a:solidFill>
                <a:latin typeface="Arial"/>
                <a:cs typeface="Arial"/>
              </a:rPr>
              <a:t>Host1</a:t>
            </a:r>
          </a:p>
        </p:txBody>
      </p:sp>
      <p:sp>
        <p:nvSpPr>
          <p:cNvPr id="29" name="Rounded Rectangle 28"/>
          <p:cNvSpPr>
            <a:spLocks noChangeAspect="1"/>
          </p:cNvSpPr>
          <p:nvPr/>
        </p:nvSpPr>
        <p:spPr>
          <a:xfrm>
            <a:off x="12185568" y="4546715"/>
            <a:ext cx="1245852" cy="865618"/>
          </a:xfrm>
          <a:prstGeom prst="roundRect">
            <a:avLst>
              <a:gd name="adj" fmla="val 0"/>
            </a:avLst>
          </a:prstGeom>
          <a:solidFill>
            <a:schemeClr val="accent1"/>
          </a:solid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rIns="0" rtlCol="0" anchor="ctr" anchorCtr="0"/>
          <a:lstStyle/>
          <a:p>
            <a:pPr algn="ctr"/>
            <a:r>
              <a:rPr lang="en-US" sz="1680" dirty="0">
                <a:solidFill>
                  <a:schemeClr val="tx2"/>
                </a:solidFill>
                <a:latin typeface="Arial"/>
                <a:cs typeface="Arial"/>
              </a:rPr>
              <a:t>Sink(s)</a:t>
            </a:r>
          </a:p>
        </p:txBody>
      </p:sp>
      <p:cxnSp>
        <p:nvCxnSpPr>
          <p:cNvPr id="55" name="Straight Arrow Connector 54"/>
          <p:cNvCxnSpPr>
            <a:stCxn id="21" idx="1"/>
          </p:cNvCxnSpPr>
          <p:nvPr/>
        </p:nvCxnSpPr>
        <p:spPr>
          <a:xfrm flipH="1">
            <a:off x="10364861" y="2670791"/>
            <a:ext cx="1169429" cy="0"/>
          </a:xfrm>
          <a:prstGeom prst="straightConnector1">
            <a:avLst/>
          </a:prstGeom>
          <a:ln w="12700">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
        <p:nvSpPr>
          <p:cNvPr id="56" name="Oval 55"/>
          <p:cNvSpPr/>
          <p:nvPr/>
        </p:nvSpPr>
        <p:spPr>
          <a:xfrm>
            <a:off x="10772076" y="2382740"/>
            <a:ext cx="533400" cy="533400"/>
          </a:xfrm>
          <a:prstGeom prst="ellipse">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2640" dirty="0">
                <a:solidFill>
                  <a:schemeClr val="tx2"/>
                </a:solidFill>
              </a:rPr>
              <a:t>3</a:t>
            </a:r>
          </a:p>
        </p:txBody>
      </p:sp>
      <p:sp>
        <p:nvSpPr>
          <p:cNvPr id="57" name="Rounded Rectangle 56"/>
          <p:cNvSpPr>
            <a:spLocks noChangeAspect="1"/>
          </p:cNvSpPr>
          <p:nvPr/>
        </p:nvSpPr>
        <p:spPr>
          <a:xfrm>
            <a:off x="11122596" y="4729595"/>
            <a:ext cx="1245852" cy="865618"/>
          </a:xfrm>
          <a:prstGeom prst="roundRect">
            <a:avLst>
              <a:gd name="adj" fmla="val 0"/>
            </a:avLst>
          </a:prstGeom>
          <a:solidFill>
            <a:schemeClr val="accent1"/>
          </a:solid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rIns="0" rtlCol="0" anchor="ctr" anchorCtr="0"/>
          <a:lstStyle/>
          <a:p>
            <a:pPr algn="ctr"/>
            <a:r>
              <a:rPr lang="en-US" sz="1680" dirty="0">
                <a:solidFill>
                  <a:schemeClr val="tx2"/>
                </a:solidFill>
                <a:latin typeface="Arial"/>
                <a:cs typeface="Arial"/>
              </a:rPr>
              <a:t>Metrics Monitor</a:t>
            </a:r>
          </a:p>
        </p:txBody>
      </p:sp>
      <p:sp>
        <p:nvSpPr>
          <p:cNvPr id="58" name="Rounded Rectangle 57"/>
          <p:cNvSpPr>
            <a:spLocks noChangeAspect="1"/>
          </p:cNvSpPr>
          <p:nvPr/>
        </p:nvSpPr>
        <p:spPr>
          <a:xfrm>
            <a:off x="11124665" y="5595213"/>
            <a:ext cx="2489635" cy="918856"/>
          </a:xfrm>
          <a:prstGeom prst="roundRect">
            <a:avLst>
              <a:gd name="adj" fmla="val 0"/>
            </a:avLst>
          </a:prstGeom>
          <a:solidFill>
            <a:srgbClr val="FFFFFF"/>
          </a:solid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rIns="0" rtlCol="0" anchor="ctr" anchorCtr="0"/>
          <a:lstStyle/>
          <a:p>
            <a:pPr algn="ctr"/>
            <a:r>
              <a:rPr lang="en-US" sz="2400" dirty="0">
                <a:solidFill>
                  <a:schemeClr val="accent1"/>
                </a:solidFill>
                <a:latin typeface="Arial"/>
                <a:cs typeface="Arial"/>
              </a:rPr>
              <a:t>Host1</a:t>
            </a:r>
          </a:p>
        </p:txBody>
      </p:sp>
      <p:sp>
        <p:nvSpPr>
          <p:cNvPr id="59" name="Rounded Rectangle 58"/>
          <p:cNvSpPr>
            <a:spLocks noChangeAspect="1"/>
          </p:cNvSpPr>
          <p:nvPr/>
        </p:nvSpPr>
        <p:spPr>
          <a:xfrm>
            <a:off x="12368448" y="4729595"/>
            <a:ext cx="1245852" cy="865618"/>
          </a:xfrm>
          <a:prstGeom prst="roundRect">
            <a:avLst>
              <a:gd name="adj" fmla="val 0"/>
            </a:avLst>
          </a:prstGeom>
          <a:solidFill>
            <a:schemeClr val="accent1"/>
          </a:solid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rIns="0" rtlCol="0" anchor="ctr" anchorCtr="0"/>
          <a:lstStyle/>
          <a:p>
            <a:pPr algn="ctr"/>
            <a:r>
              <a:rPr lang="en-US" sz="1680" dirty="0">
                <a:solidFill>
                  <a:schemeClr val="tx2"/>
                </a:solidFill>
                <a:latin typeface="Arial"/>
                <a:cs typeface="Arial"/>
              </a:rPr>
              <a:t>Sink(s)</a:t>
            </a:r>
          </a:p>
        </p:txBody>
      </p:sp>
      <p:sp>
        <p:nvSpPr>
          <p:cNvPr id="60" name="Rounded Rectangle 59"/>
          <p:cNvSpPr>
            <a:spLocks noChangeAspect="1"/>
          </p:cNvSpPr>
          <p:nvPr/>
        </p:nvSpPr>
        <p:spPr>
          <a:xfrm>
            <a:off x="11305476" y="4912475"/>
            <a:ext cx="1245852" cy="865618"/>
          </a:xfrm>
          <a:prstGeom prst="roundRect">
            <a:avLst>
              <a:gd name="adj" fmla="val 0"/>
            </a:avLst>
          </a:prstGeom>
          <a:solidFill>
            <a:schemeClr val="accent1"/>
          </a:solid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rIns="0" rtlCol="0" anchor="ctr" anchorCtr="0"/>
          <a:lstStyle/>
          <a:p>
            <a:pPr algn="ctr"/>
            <a:r>
              <a:rPr lang="en-US" sz="1680" dirty="0">
                <a:solidFill>
                  <a:schemeClr val="tx2"/>
                </a:solidFill>
                <a:latin typeface="Arial"/>
                <a:cs typeface="Arial"/>
              </a:rPr>
              <a:t>Metrics Monitor</a:t>
            </a:r>
          </a:p>
        </p:txBody>
      </p:sp>
      <p:sp>
        <p:nvSpPr>
          <p:cNvPr id="61" name="Rounded Rectangle 60"/>
          <p:cNvSpPr>
            <a:spLocks noChangeAspect="1"/>
          </p:cNvSpPr>
          <p:nvPr/>
        </p:nvSpPr>
        <p:spPr>
          <a:xfrm>
            <a:off x="11307545" y="5778093"/>
            <a:ext cx="2489635" cy="918856"/>
          </a:xfrm>
          <a:prstGeom prst="roundRect">
            <a:avLst>
              <a:gd name="adj" fmla="val 0"/>
            </a:avLst>
          </a:prstGeom>
          <a:solidFill>
            <a:srgbClr val="FFFFFF"/>
          </a:solid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rIns="0" rtlCol="0" anchor="ctr" anchorCtr="0"/>
          <a:lstStyle/>
          <a:p>
            <a:pPr algn="ctr"/>
            <a:r>
              <a:rPr lang="en-US" sz="2400" dirty="0">
                <a:solidFill>
                  <a:schemeClr val="accent1"/>
                </a:solidFill>
                <a:latin typeface="Arial"/>
                <a:cs typeface="Arial"/>
              </a:rPr>
              <a:t>Hosts</a:t>
            </a:r>
          </a:p>
        </p:txBody>
      </p:sp>
      <p:sp>
        <p:nvSpPr>
          <p:cNvPr id="62" name="Rounded Rectangle 61"/>
          <p:cNvSpPr>
            <a:spLocks noChangeAspect="1"/>
          </p:cNvSpPr>
          <p:nvPr/>
        </p:nvSpPr>
        <p:spPr>
          <a:xfrm>
            <a:off x="12551328" y="4912475"/>
            <a:ext cx="1245852" cy="865618"/>
          </a:xfrm>
          <a:prstGeom prst="roundRect">
            <a:avLst>
              <a:gd name="adj" fmla="val 0"/>
            </a:avLst>
          </a:prstGeom>
          <a:solidFill>
            <a:schemeClr val="accent1"/>
          </a:solid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rIns="0" rtlCol="0" anchor="ctr" anchorCtr="0"/>
          <a:lstStyle/>
          <a:p>
            <a:pPr algn="ctr"/>
            <a:r>
              <a:rPr lang="en-US" sz="1680" dirty="0">
                <a:solidFill>
                  <a:schemeClr val="tx2"/>
                </a:solidFill>
                <a:latin typeface="Arial"/>
                <a:cs typeface="Arial"/>
              </a:rPr>
              <a:t>Sink(s)</a:t>
            </a:r>
          </a:p>
        </p:txBody>
      </p:sp>
      <p:cxnSp>
        <p:nvCxnSpPr>
          <p:cNvPr id="63" name="Elbow Connector 62"/>
          <p:cNvCxnSpPr>
            <a:stCxn id="60" idx="0"/>
          </p:cNvCxnSpPr>
          <p:nvPr/>
        </p:nvCxnSpPr>
        <p:spPr>
          <a:xfrm rot="5400000" flipH="1" flipV="1">
            <a:off x="11188700" y="4172773"/>
            <a:ext cx="1479407" cy="1"/>
          </a:xfrm>
          <a:prstGeom prst="bentConnector3">
            <a:avLst>
              <a:gd name="adj1" fmla="val 50000"/>
            </a:avLst>
          </a:prstGeom>
          <a:ln w="12700">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6" name="Elbow Connector 65"/>
          <p:cNvCxnSpPr/>
          <p:nvPr/>
        </p:nvCxnSpPr>
        <p:spPr>
          <a:xfrm rot="5400000" flipH="1" flipV="1">
            <a:off x="12382937" y="4172772"/>
            <a:ext cx="1479407" cy="1"/>
          </a:xfrm>
          <a:prstGeom prst="bentConnector3">
            <a:avLst>
              <a:gd name="adj1" fmla="val 50000"/>
            </a:avLst>
          </a:prstGeom>
          <a:ln w="12700">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
        <p:nvSpPr>
          <p:cNvPr id="67" name="Oval 66"/>
          <p:cNvSpPr/>
          <p:nvPr/>
        </p:nvSpPr>
        <p:spPr>
          <a:xfrm>
            <a:off x="11651382" y="3757111"/>
            <a:ext cx="533400" cy="533400"/>
          </a:xfrm>
          <a:prstGeom prst="ellipse">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2640" dirty="0">
                <a:solidFill>
                  <a:schemeClr val="tx2"/>
                </a:solidFill>
              </a:rPr>
              <a:t>1</a:t>
            </a:r>
          </a:p>
        </p:txBody>
      </p:sp>
      <p:sp>
        <p:nvSpPr>
          <p:cNvPr id="68" name="Oval 67"/>
          <p:cNvSpPr/>
          <p:nvPr/>
        </p:nvSpPr>
        <p:spPr>
          <a:xfrm>
            <a:off x="12855940" y="3757111"/>
            <a:ext cx="533400" cy="533400"/>
          </a:xfrm>
          <a:prstGeom prst="ellipse">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2640" dirty="0">
                <a:solidFill>
                  <a:schemeClr val="tx2"/>
                </a:solidFill>
              </a:rPr>
              <a:t>2</a:t>
            </a:r>
          </a:p>
        </p:txBody>
      </p:sp>
      <p:cxnSp>
        <p:nvCxnSpPr>
          <p:cNvPr id="73" name="Straight Arrow Connector 72"/>
          <p:cNvCxnSpPr/>
          <p:nvPr/>
        </p:nvCxnSpPr>
        <p:spPr>
          <a:xfrm flipH="1">
            <a:off x="7782573" y="2666687"/>
            <a:ext cx="521058" cy="4104"/>
          </a:xfrm>
          <a:prstGeom prst="straightConnector1">
            <a:avLst/>
          </a:prstGeom>
          <a:ln w="12700">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
        <p:nvSpPr>
          <p:cNvPr id="79" name="Oval 78"/>
          <p:cNvSpPr/>
          <p:nvPr/>
        </p:nvSpPr>
        <p:spPr>
          <a:xfrm>
            <a:off x="7270718" y="2400144"/>
            <a:ext cx="533400" cy="533400"/>
          </a:xfrm>
          <a:prstGeom prst="ellipse">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2640" dirty="0">
                <a:solidFill>
                  <a:schemeClr val="tx2"/>
                </a:solidFill>
              </a:rPr>
              <a:t>4</a:t>
            </a:r>
          </a:p>
        </p:txBody>
      </p:sp>
    </p:spTree>
    <p:extLst>
      <p:ext uri="{BB962C8B-B14F-4D97-AF65-F5344CB8AC3E}">
        <p14:creationId xmlns:p14="http://schemas.microsoft.com/office/powerpoint/2010/main" val="1599237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Agenda</a:t>
            </a:r>
            <a:endParaRPr lang="en-US" dirty="0"/>
          </a:p>
        </p:txBody>
      </p:sp>
      <p:sp>
        <p:nvSpPr>
          <p:cNvPr id="3" name="Content Placeholder 2"/>
          <p:cNvSpPr>
            <a:spLocks noGrp="1"/>
          </p:cNvSpPr>
          <p:nvPr>
            <p:ph sz="quarter" idx="10"/>
          </p:nvPr>
        </p:nvSpPr>
        <p:spPr>
          <a:xfrm>
            <a:off x="841494" y="1752600"/>
            <a:ext cx="13167360" cy="4718215"/>
          </a:xfrm>
        </p:spPr>
        <p:txBody>
          <a:bodyPr/>
          <a:lstStyle/>
          <a:p>
            <a:r>
              <a:rPr lang="en-US" dirty="0" smtClean="0"/>
              <a:t>Background, Release History and Demo</a:t>
            </a:r>
          </a:p>
          <a:p>
            <a:r>
              <a:rPr lang="en-US" dirty="0" smtClean="0"/>
              <a:t>Ambari Alerts and Metrics</a:t>
            </a:r>
          </a:p>
          <a:p>
            <a:r>
              <a:rPr lang="en-US" dirty="0" smtClean="0"/>
              <a:t>Ambari Blueprints</a:t>
            </a:r>
          </a:p>
          <a:p>
            <a:r>
              <a:rPr lang="en-US" dirty="0" smtClean="0"/>
              <a:t>Security Setup (Kerberos, RBAC)</a:t>
            </a:r>
          </a:p>
          <a:p>
            <a:r>
              <a:rPr lang="en-US" dirty="0" smtClean="0"/>
              <a:t>Log </a:t>
            </a:r>
            <a:r>
              <a:rPr lang="en-US" dirty="0" smtClean="0"/>
              <a:t>Search</a:t>
            </a:r>
            <a:endParaRPr lang="en-US" dirty="0" smtClean="0"/>
          </a:p>
          <a:p>
            <a:r>
              <a:rPr lang="en-US" dirty="0"/>
              <a:t>Automated Cluster Upgrade</a:t>
            </a:r>
          </a:p>
          <a:p>
            <a:r>
              <a:rPr lang="en-US" dirty="0" smtClean="0"/>
              <a:t>Extensibility: Stacks and Views</a:t>
            </a:r>
          </a:p>
          <a:p>
            <a:r>
              <a:rPr lang="en-US" dirty="0" smtClean="0"/>
              <a:t>What’s New and Next</a:t>
            </a:r>
          </a:p>
        </p:txBody>
      </p:sp>
    </p:spTree>
    <p:extLst>
      <p:ext uri="{BB962C8B-B14F-4D97-AF65-F5344CB8AC3E}">
        <p14:creationId xmlns:p14="http://schemas.microsoft.com/office/powerpoint/2010/main" val="8330413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Ambari Metrics + Grafana: Introduced with Ambari 2.2</a:t>
            </a:r>
            <a:endParaRPr lang="en-US" dirty="0"/>
          </a:p>
        </p:txBody>
      </p:sp>
      <p:sp>
        <p:nvSpPr>
          <p:cNvPr id="3" name="Content Placeholder 2"/>
          <p:cNvSpPr>
            <a:spLocks noGrp="1"/>
          </p:cNvSpPr>
          <p:nvPr>
            <p:ph sz="quarter" idx="10"/>
          </p:nvPr>
        </p:nvSpPr>
        <p:spPr>
          <a:xfrm>
            <a:off x="841493" y="2305050"/>
            <a:ext cx="6400800" cy="2012859"/>
          </a:xfrm>
        </p:spPr>
        <p:txBody>
          <a:bodyPr/>
          <a:lstStyle/>
          <a:p>
            <a:r>
              <a:rPr lang="en-US" dirty="0"/>
              <a:t>Including Grafana as a “Native UI” for Ambari Metrics</a:t>
            </a:r>
          </a:p>
          <a:p>
            <a:r>
              <a:rPr lang="en-US" dirty="0"/>
              <a:t>Including pre-build </a:t>
            </a:r>
            <a:r>
              <a:rPr lang="en-US" dirty="0" smtClean="0"/>
              <a:t>Dashboards</a:t>
            </a:r>
            <a:endParaRPr lang="en-US" dirty="0"/>
          </a:p>
          <a:p>
            <a:r>
              <a:rPr lang="en-US" dirty="0" smtClean="0"/>
              <a:t>Supports </a:t>
            </a:r>
            <a:r>
              <a:rPr lang="en-US" dirty="0"/>
              <a:t>configuring for </a:t>
            </a:r>
            <a:r>
              <a:rPr lang="en-US" dirty="0" smtClean="0"/>
              <a:t>HTTPS</a:t>
            </a:r>
          </a:p>
        </p:txBody>
      </p:sp>
      <p:sp>
        <p:nvSpPr>
          <p:cNvPr id="8" name="Content Placeholder 7"/>
          <p:cNvSpPr>
            <a:spLocks noGrp="1"/>
          </p:cNvSpPr>
          <p:nvPr>
            <p:ph sz="quarter" idx="11"/>
          </p:nvPr>
        </p:nvSpPr>
        <p:spPr>
          <a:xfrm>
            <a:off x="7608054" y="2305050"/>
            <a:ext cx="6400800" cy="2638671"/>
          </a:xfrm>
        </p:spPr>
        <p:txBody>
          <a:bodyPr/>
          <a:lstStyle/>
          <a:p>
            <a:r>
              <a:rPr lang="en-US" dirty="0"/>
              <a:t>System Home, Servers</a:t>
            </a:r>
          </a:p>
          <a:p>
            <a:r>
              <a:rPr lang="en-US" dirty="0"/>
              <a:t>HDFS Home, </a:t>
            </a:r>
            <a:r>
              <a:rPr lang="en-US" dirty="0" err="1"/>
              <a:t>NameNodes</a:t>
            </a:r>
            <a:r>
              <a:rPr lang="en-US" dirty="0"/>
              <a:t>, </a:t>
            </a:r>
            <a:r>
              <a:rPr lang="en-US" dirty="0" err="1"/>
              <a:t>DataNodes</a:t>
            </a:r>
            <a:endParaRPr lang="en-US" dirty="0"/>
          </a:p>
          <a:p>
            <a:r>
              <a:rPr lang="en-US" dirty="0"/>
              <a:t>YARN Home, Applications, Job History Server</a:t>
            </a:r>
          </a:p>
          <a:p>
            <a:r>
              <a:rPr lang="en-US" dirty="0" err="1"/>
              <a:t>HBase</a:t>
            </a:r>
            <a:r>
              <a:rPr lang="en-US" dirty="0"/>
              <a:t> Home, Performance, </a:t>
            </a:r>
            <a:r>
              <a:rPr lang="en-US" dirty="0" err="1" smtClean="0"/>
              <a:t>Misc</a:t>
            </a:r>
            <a:endParaRPr lang="en-US" dirty="0"/>
          </a:p>
        </p:txBody>
      </p:sp>
      <p:sp>
        <p:nvSpPr>
          <p:cNvPr id="9" name="Content Placeholder 8"/>
          <p:cNvSpPr>
            <a:spLocks noGrp="1"/>
          </p:cNvSpPr>
          <p:nvPr>
            <p:ph sz="quarter" idx="12"/>
          </p:nvPr>
        </p:nvSpPr>
        <p:spPr>
          <a:xfrm>
            <a:off x="841493" y="1794674"/>
            <a:ext cx="6400800" cy="377026"/>
          </a:xfrm>
        </p:spPr>
        <p:txBody>
          <a:bodyPr/>
          <a:lstStyle/>
          <a:p>
            <a:r>
              <a:rPr lang="en-US" dirty="0" smtClean="0"/>
              <a:t>Highlights</a:t>
            </a:r>
            <a:endParaRPr lang="en-US" dirty="0"/>
          </a:p>
        </p:txBody>
      </p:sp>
      <p:sp>
        <p:nvSpPr>
          <p:cNvPr id="10" name="Content Placeholder 9"/>
          <p:cNvSpPr>
            <a:spLocks noGrp="1"/>
          </p:cNvSpPr>
          <p:nvPr>
            <p:ph sz="quarter" idx="13"/>
          </p:nvPr>
        </p:nvSpPr>
        <p:spPr>
          <a:xfrm>
            <a:off x="7608054" y="1794674"/>
            <a:ext cx="6400800" cy="377026"/>
          </a:xfrm>
        </p:spPr>
        <p:txBody>
          <a:bodyPr/>
          <a:lstStyle/>
          <a:p>
            <a:r>
              <a:rPr lang="en-US" dirty="0" smtClean="0"/>
              <a:t>List of Dashboards</a:t>
            </a:r>
            <a:endParaRPr lang="en-US" dirty="0"/>
          </a:p>
        </p:txBody>
      </p:sp>
    </p:spTree>
    <p:extLst>
      <p:ext uri="{BB962C8B-B14F-4D97-AF65-F5344CB8AC3E}">
        <p14:creationId xmlns:p14="http://schemas.microsoft.com/office/powerpoint/2010/main" val="1170039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ystem-hom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 y="0"/>
            <a:ext cx="14630400" cy="8227457"/>
          </a:xfrm>
          <a:prstGeom prst="rect">
            <a:avLst/>
          </a:prstGeom>
        </p:spPr>
      </p:pic>
      <p:sp>
        <p:nvSpPr>
          <p:cNvPr id="14" name="Round Single Corner Rectangle 13"/>
          <p:cNvSpPr/>
          <p:nvPr/>
        </p:nvSpPr>
        <p:spPr>
          <a:xfrm rot="10800000">
            <a:off x="7967513" y="-2540"/>
            <a:ext cx="6662887" cy="1496060"/>
          </a:xfrm>
          <a:prstGeom prst="round1Rect">
            <a:avLst>
              <a:gd name="adj" fmla="val 11913"/>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09746" tIns="109746" rIns="109746" bIns="109746" rtlCol="0" anchor="t" anchorCtr="0"/>
          <a:lstStyle/>
          <a:p>
            <a:pPr algn="l"/>
            <a:endParaRPr lang="en-US" dirty="0" smtClean="0">
              <a:solidFill>
                <a:schemeClr val="bg2"/>
              </a:solidFill>
            </a:endParaRPr>
          </a:p>
        </p:txBody>
      </p:sp>
      <p:sp>
        <p:nvSpPr>
          <p:cNvPr id="18" name="TextBox 17"/>
          <p:cNvSpPr txBox="1"/>
          <p:nvPr/>
        </p:nvSpPr>
        <p:spPr>
          <a:xfrm>
            <a:off x="8333370" y="358138"/>
            <a:ext cx="5203275" cy="929640"/>
          </a:xfrm>
          <a:prstGeom prst="rect">
            <a:avLst/>
          </a:prstGeom>
          <a:noFill/>
        </p:spPr>
        <p:txBody>
          <a:bodyPr vert="horz" wrap="square" lIns="109746" tIns="109746" rIns="109746" bIns="109746" rtlCol="0">
            <a:noAutofit/>
          </a:bodyPr>
          <a:lstStyle/>
          <a:p>
            <a:r>
              <a:rPr lang="en-US" sz="1900" dirty="0">
                <a:solidFill>
                  <a:srgbClr val="FFFFFF"/>
                </a:solidFill>
              </a:rPr>
              <a:t>Grafana includes pre-built dashboards for visualizing the most important cluster metrics.</a:t>
            </a:r>
          </a:p>
        </p:txBody>
      </p:sp>
    </p:spTree>
    <p:extLst>
      <p:ext uri="{BB962C8B-B14F-4D97-AF65-F5344CB8AC3E}">
        <p14:creationId xmlns:p14="http://schemas.microsoft.com/office/powerpoint/2010/main" val="3535664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Ambari Blueprints</a:t>
            </a:r>
            <a:endParaRPr lang="en-US" dirty="0"/>
          </a:p>
        </p:txBody>
      </p:sp>
    </p:spTree>
    <p:extLst>
      <p:ext uri="{BB962C8B-B14F-4D97-AF65-F5344CB8AC3E}">
        <p14:creationId xmlns:p14="http://schemas.microsoft.com/office/powerpoint/2010/main" val="402756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a:xfrm>
            <a:off x="841494" y="674710"/>
            <a:ext cx="13167360" cy="484748"/>
          </a:xfrm>
        </p:spPr>
        <p:txBody>
          <a:bodyPr/>
          <a:lstStyle/>
          <a:p>
            <a:r>
              <a:rPr lang="en-US" dirty="0" smtClean="0"/>
              <a:t>Before </a:t>
            </a:r>
            <a:r>
              <a:rPr lang="en-US" dirty="0" err="1" smtClean="0"/>
              <a:t>Ambari</a:t>
            </a:r>
            <a:endParaRPr lang="en-US" dirty="0"/>
          </a:p>
        </p:txBody>
      </p:sp>
      <p:sp>
        <p:nvSpPr>
          <p:cNvPr id="7" name="Text Placeholder 6"/>
          <p:cNvSpPr>
            <a:spLocks noGrp="1"/>
          </p:cNvSpPr>
          <p:nvPr>
            <p:ph sz="quarter" idx="10"/>
          </p:nvPr>
        </p:nvSpPr>
        <p:spPr>
          <a:xfrm>
            <a:off x="841494" y="1752600"/>
            <a:ext cx="13167360" cy="5221406"/>
          </a:xfrm>
        </p:spPr>
        <p:txBody>
          <a:bodyPr>
            <a:normAutofit/>
          </a:bodyPr>
          <a:lstStyle/>
          <a:p>
            <a:r>
              <a:rPr lang="en-US" dirty="0" smtClean="0"/>
              <a:t>Manual Installation</a:t>
            </a:r>
            <a:endParaRPr lang="en-US" dirty="0"/>
          </a:p>
          <a:p>
            <a:r>
              <a:rPr lang="en-US" dirty="0"/>
              <a:t>Manual </a:t>
            </a:r>
            <a:r>
              <a:rPr lang="en-US" dirty="0" smtClean="0"/>
              <a:t>configuration</a:t>
            </a:r>
          </a:p>
          <a:p>
            <a:r>
              <a:rPr lang="en-US" dirty="0"/>
              <a:t>Manual distribution of </a:t>
            </a:r>
            <a:r>
              <a:rPr lang="en-US" dirty="0" smtClean="0"/>
              <a:t>configuration</a:t>
            </a:r>
          </a:p>
          <a:p>
            <a:r>
              <a:rPr lang="en-US" dirty="0" smtClean="0"/>
              <a:t>XML</a:t>
            </a:r>
          </a:p>
          <a:p>
            <a:r>
              <a:rPr lang="en-US" dirty="0" smtClean="0"/>
              <a:t>XML</a:t>
            </a:r>
          </a:p>
          <a:p>
            <a:r>
              <a:rPr lang="en-US" dirty="0"/>
              <a:t>XML</a:t>
            </a:r>
            <a:endParaRPr lang="en-US" dirty="0"/>
          </a:p>
        </p:txBody>
      </p:sp>
    </p:spTree>
    <p:extLst>
      <p:ext uri="{BB962C8B-B14F-4D97-AF65-F5344CB8AC3E}">
        <p14:creationId xmlns:p14="http://schemas.microsoft.com/office/powerpoint/2010/main" val="17675947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p:txBody>
          <a:bodyPr/>
          <a:lstStyle/>
          <a:p>
            <a:r>
              <a:rPr lang="en-US" dirty="0" smtClean="0"/>
              <a:t>Ambari Blueprints</a:t>
            </a:r>
            <a:endParaRPr lang="en-US" dirty="0"/>
          </a:p>
        </p:txBody>
      </p:sp>
      <p:sp>
        <p:nvSpPr>
          <p:cNvPr id="7" name="Text Placeholder 6"/>
          <p:cNvSpPr>
            <a:spLocks noGrp="1"/>
          </p:cNvSpPr>
          <p:nvPr>
            <p:ph sz="quarter" idx="10"/>
          </p:nvPr>
        </p:nvSpPr>
        <p:spPr>
          <a:xfrm>
            <a:off x="841494" y="1752600"/>
            <a:ext cx="13167360" cy="5221406"/>
          </a:xfrm>
        </p:spPr>
        <p:txBody>
          <a:bodyPr>
            <a:normAutofit/>
          </a:bodyPr>
          <a:lstStyle/>
          <a:p>
            <a:r>
              <a:rPr lang="en-US" dirty="0"/>
              <a:t>Two primary goals of Ambari </a:t>
            </a:r>
            <a:r>
              <a:rPr lang="en-US" dirty="0" smtClean="0"/>
              <a:t>Blueprints:</a:t>
            </a:r>
          </a:p>
          <a:p>
            <a:pPr marL="411480" indent="-411480">
              <a:buFont typeface="Arial"/>
              <a:buChar char="•"/>
            </a:pPr>
            <a:r>
              <a:rPr lang="en-US" dirty="0" smtClean="0"/>
              <a:t>Provide API-driven deployments based </a:t>
            </a:r>
            <a:r>
              <a:rPr lang="en-US" dirty="0"/>
              <a:t>on </a:t>
            </a:r>
            <a:r>
              <a:rPr lang="en-US" dirty="0" smtClean="0"/>
              <a:t>self-contained </a:t>
            </a:r>
            <a:r>
              <a:rPr lang="en-US" dirty="0"/>
              <a:t>cluster description</a:t>
            </a:r>
          </a:p>
          <a:p>
            <a:pPr marL="411480" indent="-411480">
              <a:buFont typeface="Arial"/>
              <a:buChar char="•"/>
            </a:pPr>
            <a:r>
              <a:rPr lang="en-US" dirty="0"/>
              <a:t>Ability to export a complete </a:t>
            </a:r>
            <a:r>
              <a:rPr lang="en-US" dirty="0" smtClean="0"/>
              <a:t>cluster description </a:t>
            </a:r>
            <a:r>
              <a:rPr lang="en-US" dirty="0"/>
              <a:t>of a running cluster</a:t>
            </a:r>
          </a:p>
          <a:p>
            <a:r>
              <a:rPr lang="en-US" dirty="0"/>
              <a:t>Blueprints contain cluster topology and configuration information</a:t>
            </a:r>
          </a:p>
          <a:p>
            <a:r>
              <a:rPr lang="en-US" dirty="0"/>
              <a:t>Enables interesting use cases between physical and virtual </a:t>
            </a:r>
            <a:r>
              <a:rPr lang="en-US" dirty="0" smtClean="0"/>
              <a:t>environments</a:t>
            </a:r>
            <a:endParaRPr lang="en-US" dirty="0"/>
          </a:p>
        </p:txBody>
      </p:sp>
    </p:spTree>
    <p:extLst>
      <p:ext uri="{BB962C8B-B14F-4D97-AF65-F5344CB8AC3E}">
        <p14:creationId xmlns:p14="http://schemas.microsoft.com/office/powerpoint/2010/main" val="73937396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Ambari Stacks + Blueprints Together</a:t>
            </a:r>
            <a:endParaRPr lang="en-US" dirty="0"/>
          </a:p>
        </p:txBody>
      </p:sp>
      <p:sp>
        <p:nvSpPr>
          <p:cNvPr id="3" name="Rounded Rectangle 2"/>
          <p:cNvSpPr>
            <a:spLocks noChangeAspect="1"/>
          </p:cNvSpPr>
          <p:nvPr/>
        </p:nvSpPr>
        <p:spPr>
          <a:xfrm>
            <a:off x="841494" y="1866405"/>
            <a:ext cx="2748742" cy="2009303"/>
          </a:xfrm>
          <a:prstGeom prst="roundRect">
            <a:avLst>
              <a:gd name="adj" fmla="val 3262"/>
            </a:avLst>
          </a:prstGeom>
          <a:noFill/>
          <a:ln w="28575"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548640" fontAlgn="base">
              <a:spcBef>
                <a:spcPct val="0"/>
              </a:spcBef>
              <a:spcAft>
                <a:spcPct val="0"/>
              </a:spcAft>
            </a:pPr>
            <a:r>
              <a:rPr lang="en-US" sz="2880" b="1" dirty="0">
                <a:solidFill>
                  <a:srgbClr val="69BE28"/>
                </a:solidFill>
                <a:latin typeface="Calibri"/>
                <a:cs typeface="Calibri"/>
              </a:rPr>
              <a:t>Stack Definition</a:t>
            </a:r>
          </a:p>
        </p:txBody>
      </p:sp>
      <p:sp>
        <p:nvSpPr>
          <p:cNvPr id="4" name="Rounded Rectangle 3"/>
          <p:cNvSpPr>
            <a:spLocks noChangeAspect="1"/>
          </p:cNvSpPr>
          <p:nvPr/>
        </p:nvSpPr>
        <p:spPr>
          <a:xfrm>
            <a:off x="4633491" y="1871160"/>
            <a:ext cx="2748742" cy="2009303"/>
          </a:xfrm>
          <a:prstGeom prst="roundRect">
            <a:avLst>
              <a:gd name="adj" fmla="val 3262"/>
            </a:avLst>
          </a:prstGeom>
          <a:noFill/>
          <a:ln w="28575"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548640" fontAlgn="base">
              <a:spcBef>
                <a:spcPct val="0"/>
              </a:spcBef>
              <a:spcAft>
                <a:spcPct val="0"/>
              </a:spcAft>
            </a:pPr>
            <a:r>
              <a:rPr lang="en-US" sz="2880" b="1" dirty="0">
                <a:solidFill>
                  <a:srgbClr val="69BE28"/>
                </a:solidFill>
                <a:latin typeface="Calibri"/>
                <a:cs typeface="Calibri"/>
              </a:rPr>
              <a:t>Component Layout &amp; Configuration</a:t>
            </a:r>
          </a:p>
        </p:txBody>
      </p:sp>
      <p:sp>
        <p:nvSpPr>
          <p:cNvPr id="5" name="Plus 4"/>
          <p:cNvSpPr/>
          <p:nvPr/>
        </p:nvSpPr>
        <p:spPr>
          <a:xfrm>
            <a:off x="3727401" y="2504107"/>
            <a:ext cx="778626" cy="737063"/>
          </a:xfrm>
          <a:prstGeom prst="mathPlus">
            <a:avLst/>
          </a:prstGeom>
          <a:solidFill>
            <a:srgbClr val="69BE2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6" name="Equal 5"/>
          <p:cNvSpPr/>
          <p:nvPr/>
        </p:nvSpPr>
        <p:spPr>
          <a:xfrm>
            <a:off x="7560947" y="2504107"/>
            <a:ext cx="778626" cy="737063"/>
          </a:xfrm>
          <a:prstGeom prst="mathEqual">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solidFill>
                <a:schemeClr val="tx1"/>
              </a:solidFill>
            </a:endParaRPr>
          </a:p>
        </p:txBody>
      </p:sp>
      <p:sp>
        <p:nvSpPr>
          <p:cNvPr id="7" name="Rounded Rectangle 6"/>
          <p:cNvSpPr>
            <a:spLocks noChangeAspect="1"/>
          </p:cNvSpPr>
          <p:nvPr/>
        </p:nvSpPr>
        <p:spPr>
          <a:xfrm>
            <a:off x="8550171" y="1871160"/>
            <a:ext cx="2748742" cy="2009303"/>
          </a:xfrm>
          <a:prstGeom prst="roundRect">
            <a:avLst>
              <a:gd name="adj" fmla="val 3262"/>
            </a:avLst>
          </a:prstGeom>
          <a:solidFill>
            <a:schemeClr val="bg1">
              <a:lumMod val="25000"/>
              <a:lumOff val="75000"/>
            </a:schemeClr>
          </a:solidFill>
          <a:ln w="28575"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548640" fontAlgn="base">
              <a:spcBef>
                <a:spcPct val="0"/>
              </a:spcBef>
              <a:spcAft>
                <a:spcPct val="0"/>
              </a:spcAft>
            </a:pPr>
            <a:r>
              <a:rPr lang="en-US" sz="2880" b="1" dirty="0">
                <a:solidFill>
                  <a:schemeClr val="tx1"/>
                </a:solidFill>
                <a:latin typeface="Calibri"/>
                <a:cs typeface="Calibri"/>
              </a:rPr>
              <a:t>BLUEPRINT</a:t>
            </a:r>
          </a:p>
        </p:txBody>
      </p:sp>
      <p:sp>
        <p:nvSpPr>
          <p:cNvPr id="8" name="Rounded Rectangle 7"/>
          <p:cNvSpPr>
            <a:spLocks noChangeAspect="1"/>
          </p:cNvSpPr>
          <p:nvPr/>
        </p:nvSpPr>
        <p:spPr>
          <a:xfrm>
            <a:off x="841494" y="4599090"/>
            <a:ext cx="2748742" cy="2009303"/>
          </a:xfrm>
          <a:prstGeom prst="roundRect">
            <a:avLst>
              <a:gd name="adj" fmla="val 3262"/>
            </a:avLst>
          </a:prstGeom>
          <a:solidFill>
            <a:schemeClr val="bg1">
              <a:lumMod val="25000"/>
              <a:lumOff val="75000"/>
            </a:schemeClr>
          </a:solidFill>
          <a:ln w="28575"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548640" fontAlgn="base">
              <a:spcBef>
                <a:spcPct val="0"/>
              </a:spcBef>
              <a:spcAft>
                <a:spcPct val="0"/>
              </a:spcAft>
            </a:pPr>
            <a:r>
              <a:rPr lang="en-US" sz="2880" b="1" dirty="0">
                <a:solidFill>
                  <a:schemeClr val="tx1"/>
                </a:solidFill>
                <a:latin typeface="Calibri"/>
                <a:cs typeface="Calibri"/>
              </a:rPr>
              <a:t>BLUEPRINT</a:t>
            </a:r>
          </a:p>
        </p:txBody>
      </p:sp>
      <p:sp>
        <p:nvSpPr>
          <p:cNvPr id="9" name="Pentagon 8"/>
          <p:cNvSpPr/>
          <p:nvPr/>
        </p:nvSpPr>
        <p:spPr>
          <a:xfrm>
            <a:off x="7868925" y="5306044"/>
            <a:ext cx="2296308" cy="581558"/>
          </a:xfrm>
          <a:prstGeom prst="homePlat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40" b="1" dirty="0">
                <a:solidFill>
                  <a:srgbClr val="FFFFFF"/>
                </a:solidFill>
              </a:rPr>
              <a:t>INSTANTIATE</a:t>
            </a:r>
          </a:p>
        </p:txBody>
      </p:sp>
      <p:sp>
        <p:nvSpPr>
          <p:cNvPr id="10" name="Rounded Rectangle 9"/>
          <p:cNvSpPr>
            <a:spLocks noChangeAspect="1"/>
          </p:cNvSpPr>
          <p:nvPr/>
        </p:nvSpPr>
        <p:spPr>
          <a:xfrm>
            <a:off x="10651926" y="4599090"/>
            <a:ext cx="2748742" cy="2009303"/>
          </a:xfrm>
          <a:prstGeom prst="roundRect">
            <a:avLst>
              <a:gd name="adj" fmla="val 3262"/>
            </a:avLst>
          </a:prstGeom>
          <a:solidFill>
            <a:srgbClr val="E17000"/>
          </a:solidFill>
          <a:ln w="28575" cmpd="sng">
            <a:solidFill>
              <a:srgbClr val="E1700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548640" fontAlgn="base">
              <a:spcBef>
                <a:spcPct val="0"/>
              </a:spcBef>
              <a:spcAft>
                <a:spcPct val="0"/>
              </a:spcAft>
            </a:pPr>
            <a:r>
              <a:rPr lang="en-US" sz="2880" b="1" dirty="0">
                <a:solidFill>
                  <a:schemeClr val="tx2"/>
                </a:solidFill>
                <a:latin typeface="Calibri"/>
                <a:cs typeface="Calibri"/>
              </a:rPr>
              <a:t>CLUSTER</a:t>
            </a:r>
          </a:p>
        </p:txBody>
      </p:sp>
      <p:sp>
        <p:nvSpPr>
          <p:cNvPr id="11" name="Rounded Rectangle 10"/>
          <p:cNvSpPr>
            <a:spLocks noChangeAspect="1"/>
          </p:cNvSpPr>
          <p:nvPr/>
        </p:nvSpPr>
        <p:spPr>
          <a:xfrm>
            <a:off x="4633491" y="4599090"/>
            <a:ext cx="2748742" cy="2009303"/>
          </a:xfrm>
          <a:prstGeom prst="roundRect">
            <a:avLst>
              <a:gd name="adj" fmla="val 3262"/>
            </a:avLst>
          </a:prstGeom>
          <a:no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548640" fontAlgn="base">
              <a:spcBef>
                <a:spcPct val="0"/>
              </a:spcBef>
              <a:spcAft>
                <a:spcPct val="0"/>
              </a:spcAft>
            </a:pPr>
            <a:r>
              <a:rPr lang="en-US" sz="2880" b="1" dirty="0" smtClean="0">
                <a:solidFill>
                  <a:schemeClr val="accent1"/>
                </a:solidFill>
                <a:latin typeface="Calibri"/>
                <a:cs typeface="Calibri"/>
              </a:rPr>
              <a:t>HOSTS</a:t>
            </a:r>
            <a:endParaRPr lang="en-US" sz="2880" b="1" dirty="0">
              <a:solidFill>
                <a:schemeClr val="accent1"/>
              </a:solidFill>
              <a:latin typeface="Calibri"/>
              <a:cs typeface="Calibri"/>
            </a:endParaRPr>
          </a:p>
        </p:txBody>
      </p:sp>
      <p:sp>
        <p:nvSpPr>
          <p:cNvPr id="12" name="Plus 11"/>
          <p:cNvSpPr/>
          <p:nvPr/>
        </p:nvSpPr>
        <p:spPr>
          <a:xfrm>
            <a:off x="3727401" y="5228292"/>
            <a:ext cx="778626" cy="737063"/>
          </a:xfrm>
          <a:prstGeom prst="mathPlus">
            <a:avLst/>
          </a:prstGeom>
          <a:solidFill>
            <a:srgbClr val="69BE28"/>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Tree>
    <p:extLst>
      <p:ext uri="{BB962C8B-B14F-4D97-AF65-F5344CB8AC3E}">
        <p14:creationId xmlns:p14="http://schemas.microsoft.com/office/powerpoint/2010/main" val="75654878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Blueprints API</a:t>
            </a:r>
            <a:endParaRPr lang="en-US" dirty="0"/>
          </a:p>
        </p:txBody>
      </p:sp>
      <p:sp>
        <p:nvSpPr>
          <p:cNvPr id="3" name="Rectangle 2"/>
          <p:cNvSpPr/>
          <p:nvPr/>
        </p:nvSpPr>
        <p:spPr>
          <a:xfrm>
            <a:off x="1754505" y="1660558"/>
            <a:ext cx="2197330" cy="2316480"/>
          </a:xfrm>
          <a:prstGeom prst="rect">
            <a:avLst/>
          </a:prstGeom>
          <a:solidFill>
            <a:schemeClr val="tx1">
              <a:lumMod val="50000"/>
              <a:lumOff val="50000"/>
            </a:schemeClr>
          </a:solidFill>
          <a:ln>
            <a:solidFill>
              <a:schemeClr val="bg1">
                <a:lumMod val="50000"/>
                <a:lumOff val="50000"/>
              </a:schemeClr>
            </a:solidFill>
          </a:ln>
        </p:spPr>
        <p:txBody>
          <a:bodyPr wrap="square" anchor="ctr">
            <a:noAutofit/>
          </a:bodyPr>
          <a:lstStyle/>
          <a:p>
            <a:pPr algn="ctr"/>
            <a:r>
              <a:rPr lang="en-US" sz="2640" dirty="0">
                <a:solidFill>
                  <a:schemeClr val="tx2"/>
                </a:solidFill>
                <a:latin typeface="Courier"/>
                <a:cs typeface="Courier"/>
              </a:rPr>
              <a:t>BLUEPRINT</a:t>
            </a:r>
          </a:p>
        </p:txBody>
      </p:sp>
      <p:sp>
        <p:nvSpPr>
          <p:cNvPr id="4" name="Rectangle 3"/>
          <p:cNvSpPr/>
          <p:nvPr/>
        </p:nvSpPr>
        <p:spPr>
          <a:xfrm>
            <a:off x="4893945" y="2596596"/>
            <a:ext cx="6088526" cy="498598"/>
          </a:xfrm>
          <a:prstGeom prst="rect">
            <a:avLst/>
          </a:prstGeom>
        </p:spPr>
        <p:txBody>
          <a:bodyPr wrap="none">
            <a:spAutoFit/>
          </a:bodyPr>
          <a:lstStyle/>
          <a:p>
            <a:r>
              <a:rPr lang="en-US" sz="2640" dirty="0">
                <a:latin typeface="Courier"/>
                <a:cs typeface="Courier"/>
              </a:rPr>
              <a:t>POST /blueprints/my-blueprint</a:t>
            </a:r>
          </a:p>
        </p:txBody>
      </p:sp>
      <p:sp>
        <p:nvSpPr>
          <p:cNvPr id="6" name="Rectangle 5"/>
          <p:cNvSpPr/>
          <p:nvPr/>
        </p:nvSpPr>
        <p:spPr>
          <a:xfrm>
            <a:off x="4893945" y="5113142"/>
            <a:ext cx="5070619" cy="498598"/>
          </a:xfrm>
          <a:prstGeom prst="rect">
            <a:avLst/>
          </a:prstGeom>
        </p:spPr>
        <p:txBody>
          <a:bodyPr wrap="none">
            <a:spAutoFit/>
          </a:bodyPr>
          <a:lstStyle/>
          <a:p>
            <a:r>
              <a:rPr lang="en-US" sz="2640" dirty="0">
                <a:latin typeface="Courier"/>
                <a:cs typeface="Courier"/>
              </a:rPr>
              <a:t>POST /clusters/</a:t>
            </a:r>
            <a:r>
              <a:rPr lang="en-US" sz="2640" dirty="0" err="1">
                <a:latin typeface="Courier"/>
                <a:cs typeface="Courier"/>
              </a:rPr>
              <a:t>MyCluster</a:t>
            </a:r>
            <a:endParaRPr lang="en-US" sz="2640" dirty="0">
              <a:latin typeface="Courier"/>
              <a:cs typeface="Courier"/>
            </a:endParaRPr>
          </a:p>
        </p:txBody>
      </p:sp>
      <p:sp>
        <p:nvSpPr>
          <p:cNvPr id="7" name="Oval 6"/>
          <p:cNvSpPr/>
          <p:nvPr/>
        </p:nvSpPr>
        <p:spPr>
          <a:xfrm>
            <a:off x="4222741" y="2596597"/>
            <a:ext cx="459971" cy="459971"/>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40" b="1" dirty="0">
                <a:solidFill>
                  <a:schemeClr val="tx2"/>
                </a:solidFill>
              </a:rPr>
              <a:t>1</a:t>
            </a:r>
          </a:p>
        </p:txBody>
      </p:sp>
      <p:sp>
        <p:nvSpPr>
          <p:cNvPr id="8" name="Oval 7"/>
          <p:cNvSpPr/>
          <p:nvPr/>
        </p:nvSpPr>
        <p:spPr>
          <a:xfrm>
            <a:off x="4222741" y="5113143"/>
            <a:ext cx="459971" cy="459971"/>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40" b="1" dirty="0">
                <a:solidFill>
                  <a:schemeClr val="tx2"/>
                </a:solidFill>
              </a:rPr>
              <a:t>2</a:t>
            </a:r>
          </a:p>
        </p:txBody>
      </p:sp>
      <p:sp>
        <p:nvSpPr>
          <p:cNvPr id="9" name="Rectangle 8"/>
          <p:cNvSpPr/>
          <p:nvPr/>
        </p:nvSpPr>
        <p:spPr>
          <a:xfrm>
            <a:off x="1754505" y="4184888"/>
            <a:ext cx="2197330" cy="2316480"/>
          </a:xfrm>
          <a:prstGeom prst="rect">
            <a:avLst/>
          </a:prstGeom>
          <a:solidFill>
            <a:schemeClr val="tx1">
              <a:lumMod val="50000"/>
              <a:lumOff val="50000"/>
            </a:schemeClr>
          </a:solidFill>
          <a:ln>
            <a:solidFill>
              <a:schemeClr val="bg1">
                <a:lumMod val="50000"/>
                <a:lumOff val="50000"/>
              </a:schemeClr>
            </a:solidFill>
          </a:ln>
        </p:spPr>
        <p:txBody>
          <a:bodyPr wrap="square" anchor="ctr">
            <a:noAutofit/>
          </a:bodyPr>
          <a:lstStyle/>
          <a:p>
            <a:pPr algn="ctr"/>
            <a:r>
              <a:rPr lang="en-US" sz="2640" dirty="0">
                <a:solidFill>
                  <a:schemeClr val="tx2"/>
                </a:solidFill>
                <a:latin typeface="Courier"/>
                <a:cs typeface="Courier"/>
              </a:rPr>
              <a:t>CLUSTER</a:t>
            </a:r>
          </a:p>
          <a:p>
            <a:pPr algn="ctr"/>
            <a:r>
              <a:rPr lang="en-US" sz="2640" dirty="0">
                <a:solidFill>
                  <a:schemeClr val="tx2"/>
                </a:solidFill>
                <a:latin typeface="Courier"/>
                <a:cs typeface="Courier"/>
              </a:rPr>
              <a:t>CREATION</a:t>
            </a:r>
          </a:p>
          <a:p>
            <a:pPr algn="ctr"/>
            <a:r>
              <a:rPr lang="en-US" sz="2640" dirty="0">
                <a:solidFill>
                  <a:schemeClr val="tx2"/>
                </a:solidFill>
                <a:latin typeface="Courier"/>
                <a:cs typeface="Courier"/>
              </a:rPr>
              <a:t>TEMPLATE</a:t>
            </a:r>
          </a:p>
        </p:txBody>
      </p:sp>
    </p:spTree>
    <p:extLst>
      <p:ext uri="{BB962C8B-B14F-4D97-AF65-F5344CB8AC3E}">
        <p14:creationId xmlns:p14="http://schemas.microsoft.com/office/powerpoint/2010/main" val="7031956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Single-</a:t>
            </a:r>
            <a:r>
              <a:rPr lang="en-US" dirty="0" smtClean="0"/>
              <a:t>Node Cluster</a:t>
            </a:r>
            <a:endParaRPr lang="en-US" dirty="0"/>
          </a:p>
        </p:txBody>
      </p:sp>
      <p:sp>
        <p:nvSpPr>
          <p:cNvPr id="4" name="Rectangle 3"/>
          <p:cNvSpPr/>
          <p:nvPr/>
        </p:nvSpPr>
        <p:spPr>
          <a:xfrm>
            <a:off x="910526" y="1726782"/>
            <a:ext cx="6382513" cy="5816977"/>
          </a:xfrm>
          <a:prstGeom prst="rect">
            <a:avLst/>
          </a:prstGeom>
          <a:ln>
            <a:solidFill>
              <a:schemeClr val="bg1">
                <a:lumMod val="50000"/>
                <a:lumOff val="50000"/>
              </a:schemeClr>
            </a:solidFill>
          </a:ln>
        </p:spPr>
        <p:txBody>
          <a:bodyPr wrap="square">
            <a:spAutoFit/>
          </a:bodyPr>
          <a:lstStyle/>
          <a:p>
            <a:r>
              <a:rPr lang="en-US" sz="1200" dirty="0">
                <a:latin typeface="Courier"/>
                <a:cs typeface="Courier"/>
              </a:rPr>
              <a:t>{</a:t>
            </a:r>
          </a:p>
          <a:p>
            <a:r>
              <a:rPr lang="nl-NL" sz="1200" dirty="0">
                <a:latin typeface="Courier"/>
                <a:cs typeface="Courier"/>
              </a:rPr>
              <a:t> "</a:t>
            </a:r>
            <a:r>
              <a:rPr lang="nl-NL" sz="1200" dirty="0" err="1">
                <a:latin typeface="Courier"/>
                <a:cs typeface="Courier"/>
              </a:rPr>
              <a:t>configurations</a:t>
            </a:r>
            <a:r>
              <a:rPr lang="nl-NL" sz="1200" dirty="0">
                <a:latin typeface="Courier"/>
                <a:cs typeface="Courier"/>
              </a:rPr>
              <a:t>" : [</a:t>
            </a:r>
          </a:p>
          <a:p>
            <a:r>
              <a:rPr lang="nl-NL" sz="1200" dirty="0">
                <a:latin typeface="Courier"/>
                <a:cs typeface="Courier"/>
              </a:rPr>
              <a:t>    {</a:t>
            </a:r>
          </a:p>
          <a:p>
            <a:r>
              <a:rPr lang="nl-NL" sz="1200" dirty="0">
                <a:latin typeface="Courier"/>
                <a:cs typeface="Courier"/>
              </a:rPr>
              <a:t>      ”</a:t>
            </a:r>
            <a:r>
              <a:rPr lang="nl-NL" sz="1200" dirty="0" err="1">
                <a:latin typeface="Courier"/>
                <a:cs typeface="Courier"/>
              </a:rPr>
              <a:t>hdfs</a:t>
            </a:r>
            <a:r>
              <a:rPr lang="nl-NL" sz="1200" dirty="0">
                <a:latin typeface="Courier"/>
                <a:cs typeface="Courier"/>
              </a:rPr>
              <a:t>-site" : {</a:t>
            </a:r>
          </a:p>
          <a:p>
            <a:r>
              <a:rPr lang="nl-NL" sz="1200" dirty="0">
                <a:latin typeface="Courier"/>
                <a:cs typeface="Courier"/>
              </a:rPr>
              <a:t>	  "</a:t>
            </a:r>
            <a:r>
              <a:rPr lang="nl-NL" sz="1200" dirty="0" err="1">
                <a:latin typeface="Courier"/>
                <a:cs typeface="Courier"/>
              </a:rPr>
              <a:t>dfs.namenode.name.dir</a:t>
            </a:r>
            <a:r>
              <a:rPr lang="nl-NL" sz="1200" dirty="0">
                <a:latin typeface="Courier"/>
                <a:cs typeface="Courier"/>
              </a:rPr>
              <a:t>" : ”/</a:t>
            </a:r>
            <a:r>
              <a:rPr lang="nl-NL" sz="1200" dirty="0" err="1">
                <a:latin typeface="Courier"/>
                <a:cs typeface="Courier"/>
              </a:rPr>
              <a:t>hadoop</a:t>
            </a:r>
            <a:r>
              <a:rPr lang="nl-NL" sz="1200" dirty="0">
                <a:latin typeface="Courier"/>
                <a:cs typeface="Courier"/>
              </a:rPr>
              <a:t>/</a:t>
            </a:r>
            <a:r>
              <a:rPr lang="nl-NL" sz="1200" dirty="0" err="1">
                <a:latin typeface="Courier"/>
                <a:cs typeface="Courier"/>
              </a:rPr>
              <a:t>nn</a:t>
            </a:r>
            <a:r>
              <a:rPr lang="nl-NL" sz="1200" dirty="0">
                <a:latin typeface="Courier"/>
                <a:cs typeface="Courier"/>
              </a:rPr>
              <a:t>"</a:t>
            </a:r>
          </a:p>
          <a:p>
            <a:r>
              <a:rPr lang="nl-NL" sz="1200" dirty="0">
                <a:latin typeface="Courier"/>
                <a:cs typeface="Courier"/>
              </a:rPr>
              <a:t>      }</a:t>
            </a:r>
          </a:p>
          <a:p>
            <a:r>
              <a:rPr lang="nl-NL" sz="1200" dirty="0">
                <a:latin typeface="Courier"/>
                <a:cs typeface="Courier"/>
              </a:rPr>
              <a:t>    }</a:t>
            </a:r>
          </a:p>
          <a:p>
            <a:r>
              <a:rPr lang="nl-NL" sz="1200" dirty="0">
                <a:latin typeface="Courier"/>
                <a:cs typeface="Courier"/>
              </a:rPr>
              <a:t>  ],</a:t>
            </a:r>
          </a:p>
          <a:p>
            <a:r>
              <a:rPr lang="nl-NL" sz="1200" dirty="0">
                <a:latin typeface="Courier"/>
                <a:cs typeface="Courier"/>
              </a:rPr>
              <a:t> </a:t>
            </a:r>
            <a:r>
              <a:rPr lang="en-US" sz="1200" dirty="0">
                <a:latin typeface="Courier"/>
                <a:cs typeface="Courier"/>
              </a:rPr>
              <a:t> "</a:t>
            </a:r>
            <a:r>
              <a:rPr lang="en-US" sz="1200" dirty="0" err="1">
                <a:latin typeface="Courier"/>
                <a:cs typeface="Courier"/>
              </a:rPr>
              <a:t>host_groups</a:t>
            </a:r>
            <a:r>
              <a:rPr lang="en-US" sz="1200" dirty="0">
                <a:latin typeface="Courier"/>
                <a:cs typeface="Courier"/>
              </a:rPr>
              <a:t>" : [</a:t>
            </a:r>
          </a:p>
          <a:p>
            <a:r>
              <a:rPr lang="en-US" sz="1200" dirty="0">
                <a:latin typeface="Courier"/>
                <a:cs typeface="Courier"/>
              </a:rPr>
              <a:t>    {</a:t>
            </a:r>
          </a:p>
          <a:p>
            <a:r>
              <a:rPr lang="en-US" sz="1200" dirty="0">
                <a:latin typeface="Courier"/>
                <a:cs typeface="Courier"/>
              </a:rPr>
              <a:t>      "name" : ”</a:t>
            </a:r>
            <a:r>
              <a:rPr lang="en-US" sz="1200" dirty="0" err="1">
                <a:latin typeface="Courier"/>
                <a:cs typeface="Courier"/>
              </a:rPr>
              <a:t>uber</a:t>
            </a:r>
            <a:r>
              <a:rPr lang="en-US" sz="1200" dirty="0">
                <a:latin typeface="Courier"/>
                <a:cs typeface="Courier"/>
              </a:rPr>
              <a:t>-host",</a:t>
            </a:r>
          </a:p>
          <a:p>
            <a:r>
              <a:rPr lang="en-US" sz="1200" dirty="0">
                <a:latin typeface="Courier"/>
                <a:cs typeface="Courier"/>
              </a:rPr>
              <a:t>      "components" : [</a:t>
            </a:r>
          </a:p>
          <a:p>
            <a:r>
              <a:rPr lang="en-US" sz="1200" dirty="0">
                <a:latin typeface="Courier"/>
                <a:cs typeface="Courier"/>
              </a:rPr>
              <a:t>      { "name" : "NAMENODE” },</a:t>
            </a:r>
          </a:p>
          <a:p>
            <a:r>
              <a:rPr lang="en-US" sz="1200" dirty="0">
                <a:latin typeface="Courier"/>
                <a:cs typeface="Courier"/>
              </a:rPr>
              <a:t>      { "name" : "SECONDARY_NAMENODE” },        </a:t>
            </a:r>
          </a:p>
          <a:p>
            <a:r>
              <a:rPr lang="en-US" sz="1200" dirty="0">
                <a:latin typeface="Courier"/>
                <a:cs typeface="Courier"/>
              </a:rPr>
              <a:t>      { "name" : "DATANODE” },</a:t>
            </a:r>
          </a:p>
          <a:p>
            <a:r>
              <a:rPr lang="en-US" sz="1200" dirty="0">
                <a:latin typeface="Courier"/>
                <a:cs typeface="Courier"/>
              </a:rPr>
              <a:t>      { "name" : "HDFS_CLIENT” },</a:t>
            </a:r>
          </a:p>
          <a:p>
            <a:r>
              <a:rPr lang="en-US" sz="1200" dirty="0">
                <a:latin typeface="Courier"/>
                <a:cs typeface="Courier"/>
              </a:rPr>
              <a:t>      { "name" : "RESOURCEMANAGER” },</a:t>
            </a:r>
          </a:p>
          <a:p>
            <a:r>
              <a:rPr lang="en-US" sz="1200" dirty="0">
                <a:latin typeface="Courier"/>
                <a:cs typeface="Courier"/>
              </a:rPr>
              <a:t>      { "name" : "NODEMANAGER” },</a:t>
            </a:r>
          </a:p>
          <a:p>
            <a:r>
              <a:rPr lang="en-US" sz="1200" dirty="0">
                <a:latin typeface="Courier"/>
                <a:cs typeface="Courier"/>
              </a:rPr>
              <a:t>      { "name" : "YARN_CLIENT” },</a:t>
            </a:r>
          </a:p>
          <a:p>
            <a:r>
              <a:rPr lang="en-US" sz="1200" dirty="0">
                <a:latin typeface="Courier"/>
                <a:cs typeface="Courier"/>
              </a:rPr>
              <a:t>      { "name" : "HISTORYSERVER” },</a:t>
            </a:r>
          </a:p>
          <a:p>
            <a:r>
              <a:rPr lang="en-US" sz="1200" dirty="0">
                <a:latin typeface="Courier"/>
                <a:cs typeface="Courier"/>
              </a:rPr>
              <a:t>      { "name" : "MAPREDUCE2_CLIENT” }</a:t>
            </a:r>
          </a:p>
          <a:p>
            <a:r>
              <a:rPr lang="en-US" sz="1200" dirty="0">
                <a:latin typeface="Courier"/>
                <a:cs typeface="Courier"/>
              </a:rPr>
              <a:t>      ],</a:t>
            </a:r>
          </a:p>
          <a:p>
            <a:r>
              <a:rPr lang="en-US" sz="1200" dirty="0">
                <a:latin typeface="Courier"/>
                <a:cs typeface="Courier"/>
              </a:rPr>
              <a:t>      "cardinality" : "1"</a:t>
            </a:r>
          </a:p>
          <a:p>
            <a:r>
              <a:rPr lang="en-US" sz="1200" dirty="0">
                <a:latin typeface="Courier"/>
                <a:cs typeface="Courier"/>
              </a:rPr>
              <a:t>    }</a:t>
            </a:r>
          </a:p>
          <a:p>
            <a:r>
              <a:rPr lang="en-US" sz="1200" dirty="0">
                <a:latin typeface="Courier"/>
                <a:cs typeface="Courier"/>
              </a:rPr>
              <a:t>  ],</a:t>
            </a:r>
          </a:p>
          <a:p>
            <a:r>
              <a:rPr lang="en-US" sz="1200" dirty="0">
                <a:latin typeface="Courier"/>
                <a:cs typeface="Courier"/>
              </a:rPr>
              <a:t>  "Blueprints" : {</a:t>
            </a:r>
          </a:p>
          <a:p>
            <a:r>
              <a:rPr lang="en-US" sz="1200" dirty="0">
                <a:latin typeface="Courier"/>
                <a:cs typeface="Courier"/>
              </a:rPr>
              <a:t>    "</a:t>
            </a:r>
            <a:r>
              <a:rPr lang="en-US" sz="1200" dirty="0" err="1">
                <a:latin typeface="Courier"/>
                <a:cs typeface="Courier"/>
              </a:rPr>
              <a:t>blueprint_name</a:t>
            </a:r>
            <a:r>
              <a:rPr lang="en-US" sz="1200" dirty="0">
                <a:latin typeface="Courier"/>
                <a:cs typeface="Courier"/>
              </a:rPr>
              <a:t>" : "single-node-</a:t>
            </a:r>
            <a:r>
              <a:rPr lang="en-US" sz="1200" dirty="0" err="1">
                <a:latin typeface="Courier"/>
                <a:cs typeface="Courier"/>
              </a:rPr>
              <a:t>hdfs</a:t>
            </a:r>
            <a:r>
              <a:rPr lang="en-US" sz="1200" dirty="0">
                <a:latin typeface="Courier"/>
                <a:cs typeface="Courier"/>
              </a:rPr>
              <a:t>-yarn",</a:t>
            </a:r>
          </a:p>
          <a:p>
            <a:r>
              <a:rPr lang="en-US" sz="1200" dirty="0">
                <a:latin typeface="Courier"/>
                <a:cs typeface="Courier"/>
              </a:rPr>
              <a:t>    "</a:t>
            </a:r>
            <a:r>
              <a:rPr lang="en-US" sz="1200" dirty="0" err="1">
                <a:latin typeface="Courier"/>
                <a:cs typeface="Courier"/>
              </a:rPr>
              <a:t>stack_name</a:t>
            </a:r>
            <a:r>
              <a:rPr lang="en-US" sz="1200" dirty="0">
                <a:latin typeface="Courier"/>
                <a:cs typeface="Courier"/>
              </a:rPr>
              <a:t>" : "HDP",</a:t>
            </a:r>
          </a:p>
          <a:p>
            <a:r>
              <a:rPr lang="en-US" sz="1200" dirty="0">
                <a:latin typeface="Courier"/>
                <a:cs typeface="Courier"/>
              </a:rPr>
              <a:t>    "</a:t>
            </a:r>
            <a:r>
              <a:rPr lang="en-US" sz="1200" dirty="0" err="1">
                <a:latin typeface="Courier"/>
                <a:cs typeface="Courier"/>
              </a:rPr>
              <a:t>stack_version</a:t>
            </a:r>
            <a:r>
              <a:rPr lang="en-US" sz="1200" dirty="0">
                <a:latin typeface="Courier"/>
                <a:cs typeface="Courier"/>
              </a:rPr>
              <a:t>" : "</a:t>
            </a:r>
            <a:r>
              <a:rPr lang="en-US" sz="1200" dirty="0" smtClean="0">
                <a:latin typeface="Courier"/>
                <a:cs typeface="Courier"/>
              </a:rPr>
              <a:t>2.2"</a:t>
            </a:r>
            <a:endParaRPr lang="en-US" sz="1200" dirty="0">
              <a:latin typeface="Courier"/>
              <a:cs typeface="Courier"/>
            </a:endParaRPr>
          </a:p>
          <a:p>
            <a:r>
              <a:rPr lang="en-US" sz="1200" dirty="0">
                <a:latin typeface="Courier"/>
                <a:cs typeface="Courier"/>
              </a:rPr>
              <a:t>  }</a:t>
            </a:r>
          </a:p>
          <a:p>
            <a:r>
              <a:rPr lang="en-US" sz="1200" dirty="0">
                <a:latin typeface="Courier"/>
                <a:cs typeface="Courier"/>
              </a:rPr>
              <a:t>}</a:t>
            </a:r>
          </a:p>
        </p:txBody>
      </p:sp>
      <p:sp>
        <p:nvSpPr>
          <p:cNvPr id="5" name="Rectangle 4"/>
          <p:cNvSpPr/>
          <p:nvPr/>
        </p:nvSpPr>
        <p:spPr>
          <a:xfrm>
            <a:off x="7691944" y="4516982"/>
            <a:ext cx="6382513" cy="2492990"/>
          </a:xfrm>
          <a:prstGeom prst="rect">
            <a:avLst/>
          </a:prstGeom>
          <a:ln>
            <a:solidFill>
              <a:srgbClr val="8E8E8E"/>
            </a:solidFill>
          </a:ln>
        </p:spPr>
        <p:txBody>
          <a:bodyPr wrap="square">
            <a:spAutoFit/>
          </a:bodyPr>
          <a:lstStyle/>
          <a:p>
            <a:r>
              <a:rPr lang="en-US" sz="1200" dirty="0">
                <a:latin typeface="Courier"/>
                <a:cs typeface="Courier"/>
              </a:rPr>
              <a:t>{</a:t>
            </a:r>
          </a:p>
          <a:p>
            <a:r>
              <a:rPr lang="en-US" sz="1200" dirty="0">
                <a:latin typeface="Courier"/>
                <a:cs typeface="Courier"/>
              </a:rPr>
              <a:t>  "blueprint" : "single-node-</a:t>
            </a:r>
            <a:r>
              <a:rPr lang="en-US" sz="1200" dirty="0" err="1">
                <a:latin typeface="Courier"/>
                <a:cs typeface="Courier"/>
              </a:rPr>
              <a:t>hdfs</a:t>
            </a:r>
            <a:r>
              <a:rPr lang="en-US" sz="1200" dirty="0">
                <a:latin typeface="Courier"/>
                <a:cs typeface="Courier"/>
              </a:rPr>
              <a:t>-yarn",</a:t>
            </a:r>
          </a:p>
          <a:p>
            <a:r>
              <a:rPr lang="en-US" sz="1200" dirty="0">
                <a:latin typeface="Courier"/>
                <a:cs typeface="Courier"/>
              </a:rPr>
              <a:t>  "</a:t>
            </a:r>
            <a:r>
              <a:rPr lang="en-US" sz="1200" dirty="0" err="1">
                <a:latin typeface="Courier"/>
                <a:cs typeface="Courier"/>
              </a:rPr>
              <a:t>host_groups</a:t>
            </a:r>
            <a:r>
              <a:rPr lang="en-US" sz="1200" dirty="0">
                <a:latin typeface="Courier"/>
                <a:cs typeface="Courier"/>
              </a:rPr>
              <a:t>" :[</a:t>
            </a:r>
          </a:p>
          <a:p>
            <a:r>
              <a:rPr lang="en-US" sz="1200" dirty="0">
                <a:latin typeface="Courier"/>
                <a:cs typeface="Courier"/>
              </a:rPr>
              <a:t>    { </a:t>
            </a:r>
          </a:p>
          <a:p>
            <a:r>
              <a:rPr lang="en-US" sz="1200" dirty="0">
                <a:latin typeface="Courier"/>
                <a:cs typeface="Courier"/>
              </a:rPr>
              <a:t>      "name" : ”</a:t>
            </a:r>
            <a:r>
              <a:rPr lang="en-US" sz="1200" dirty="0" err="1">
                <a:latin typeface="Courier"/>
                <a:cs typeface="Courier"/>
              </a:rPr>
              <a:t>uber</a:t>
            </a:r>
            <a:r>
              <a:rPr lang="en-US" sz="1200" dirty="0">
                <a:latin typeface="Courier"/>
                <a:cs typeface="Courier"/>
              </a:rPr>
              <a:t>-host",  </a:t>
            </a:r>
          </a:p>
          <a:p>
            <a:r>
              <a:rPr lang="en-US" sz="1200" dirty="0">
                <a:latin typeface="Courier"/>
                <a:cs typeface="Courier"/>
              </a:rPr>
              <a:t>      "hosts" : [          </a:t>
            </a:r>
          </a:p>
          <a:p>
            <a:r>
              <a:rPr lang="en-US" sz="1200" dirty="0">
                <a:latin typeface="Courier"/>
                <a:cs typeface="Courier"/>
              </a:rPr>
              <a:t>        { </a:t>
            </a:r>
          </a:p>
          <a:p>
            <a:r>
              <a:rPr lang="en-US" sz="1200" dirty="0">
                <a:latin typeface="Courier"/>
                <a:cs typeface="Courier"/>
              </a:rPr>
              <a:t>          "</a:t>
            </a:r>
            <a:r>
              <a:rPr lang="en-US" sz="1200" dirty="0" err="1">
                <a:latin typeface="Courier"/>
                <a:cs typeface="Courier"/>
              </a:rPr>
              <a:t>fqdn</a:t>
            </a:r>
            <a:r>
              <a:rPr lang="en-US" sz="1200" dirty="0">
                <a:latin typeface="Courier"/>
                <a:cs typeface="Courier"/>
              </a:rPr>
              <a:t>" : "c6401.ambari.apache.org”</a:t>
            </a:r>
          </a:p>
          <a:p>
            <a:r>
              <a:rPr lang="en-US" sz="1200" dirty="0">
                <a:latin typeface="Courier"/>
                <a:cs typeface="Courier"/>
              </a:rPr>
              <a:t>	  }</a:t>
            </a:r>
          </a:p>
          <a:p>
            <a:r>
              <a:rPr lang="en-US" sz="1200" dirty="0">
                <a:latin typeface="Courier"/>
                <a:cs typeface="Courier"/>
              </a:rPr>
              <a:t>      ]</a:t>
            </a:r>
          </a:p>
          <a:p>
            <a:r>
              <a:rPr lang="en-US" sz="1200" dirty="0">
                <a:latin typeface="Courier"/>
                <a:cs typeface="Courier"/>
              </a:rPr>
              <a:t>    }</a:t>
            </a:r>
          </a:p>
          <a:p>
            <a:r>
              <a:rPr lang="en-US" sz="1200" dirty="0">
                <a:latin typeface="Courier"/>
                <a:cs typeface="Courier"/>
              </a:rPr>
              <a:t>  ]</a:t>
            </a:r>
          </a:p>
          <a:p>
            <a:r>
              <a:rPr lang="en-US" sz="1200" dirty="0">
                <a:latin typeface="Courier"/>
                <a:cs typeface="Courier"/>
              </a:rPr>
              <a:t>}</a:t>
            </a:r>
          </a:p>
        </p:txBody>
      </p:sp>
      <p:sp>
        <p:nvSpPr>
          <p:cNvPr id="6" name="Rectangle 5"/>
          <p:cNvSpPr/>
          <p:nvPr/>
        </p:nvSpPr>
        <p:spPr>
          <a:xfrm>
            <a:off x="910526" y="1299957"/>
            <a:ext cx="6382513" cy="498598"/>
          </a:xfrm>
          <a:prstGeom prst="rect">
            <a:avLst/>
          </a:prstGeom>
          <a:solidFill>
            <a:schemeClr val="tx1">
              <a:lumMod val="50000"/>
              <a:lumOff val="50000"/>
            </a:schemeClr>
          </a:solidFill>
          <a:ln>
            <a:solidFill>
              <a:schemeClr val="bg1">
                <a:lumMod val="50000"/>
                <a:lumOff val="50000"/>
              </a:schemeClr>
            </a:solidFill>
          </a:ln>
        </p:spPr>
        <p:txBody>
          <a:bodyPr wrap="square">
            <a:spAutoFit/>
          </a:bodyPr>
          <a:lstStyle/>
          <a:p>
            <a:r>
              <a:rPr lang="en-US" sz="2640" dirty="0">
                <a:solidFill>
                  <a:schemeClr val="tx2"/>
                </a:solidFill>
                <a:latin typeface="Courier"/>
                <a:cs typeface="Courier"/>
              </a:rPr>
              <a:t>BLUEPRINT</a:t>
            </a:r>
          </a:p>
        </p:txBody>
      </p:sp>
      <p:sp>
        <p:nvSpPr>
          <p:cNvPr id="7" name="Rectangle 6"/>
          <p:cNvSpPr/>
          <p:nvPr/>
        </p:nvSpPr>
        <p:spPr>
          <a:xfrm>
            <a:off x="7691944" y="4057411"/>
            <a:ext cx="6382513" cy="498598"/>
          </a:xfrm>
          <a:prstGeom prst="rect">
            <a:avLst/>
          </a:prstGeom>
          <a:solidFill>
            <a:schemeClr val="tx1">
              <a:lumMod val="50000"/>
              <a:lumOff val="50000"/>
            </a:schemeClr>
          </a:solidFill>
          <a:ln>
            <a:solidFill>
              <a:schemeClr val="bg1">
                <a:lumMod val="50000"/>
                <a:lumOff val="50000"/>
              </a:schemeClr>
            </a:solidFill>
          </a:ln>
        </p:spPr>
        <p:txBody>
          <a:bodyPr wrap="square">
            <a:spAutoFit/>
          </a:bodyPr>
          <a:lstStyle/>
          <a:p>
            <a:r>
              <a:rPr lang="en-US" sz="2640" dirty="0">
                <a:solidFill>
                  <a:schemeClr val="tx2"/>
                </a:solidFill>
                <a:latin typeface="Courier"/>
                <a:cs typeface="Courier"/>
              </a:rPr>
              <a:t>CLUSTER CREATION TEMPLATE</a:t>
            </a:r>
          </a:p>
        </p:txBody>
      </p:sp>
      <p:sp>
        <p:nvSpPr>
          <p:cNvPr id="8" name="Left Arrow 7"/>
          <p:cNvSpPr/>
          <p:nvPr/>
        </p:nvSpPr>
        <p:spPr>
          <a:xfrm>
            <a:off x="6303158" y="2019208"/>
            <a:ext cx="683314" cy="639680"/>
          </a:xfrm>
          <a:prstGeom prst="leftArrow">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9" name="Left Arrow 8"/>
          <p:cNvSpPr/>
          <p:nvPr/>
        </p:nvSpPr>
        <p:spPr>
          <a:xfrm>
            <a:off x="6303158" y="4516982"/>
            <a:ext cx="683314" cy="639680"/>
          </a:xfrm>
          <a:prstGeom prst="leftArrow">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10" name="Left Arrow 9"/>
          <p:cNvSpPr/>
          <p:nvPr/>
        </p:nvSpPr>
        <p:spPr>
          <a:xfrm>
            <a:off x="6303158" y="6855631"/>
            <a:ext cx="683314" cy="639680"/>
          </a:xfrm>
          <a:prstGeom prst="leftArrow">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11" name="Left Arrow 10"/>
          <p:cNvSpPr/>
          <p:nvPr/>
        </p:nvSpPr>
        <p:spPr>
          <a:xfrm>
            <a:off x="13217544" y="4558544"/>
            <a:ext cx="683314" cy="639680"/>
          </a:xfrm>
          <a:prstGeom prst="leftArrow">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12" name="Left Arrow 11"/>
          <p:cNvSpPr/>
          <p:nvPr/>
        </p:nvSpPr>
        <p:spPr>
          <a:xfrm>
            <a:off x="13217544" y="5651871"/>
            <a:ext cx="683314" cy="639680"/>
          </a:xfrm>
          <a:prstGeom prst="leftArrow">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13" name="TextBox 12"/>
          <p:cNvSpPr txBox="1"/>
          <p:nvPr/>
        </p:nvSpPr>
        <p:spPr>
          <a:xfrm>
            <a:off x="8364178" y="1491401"/>
            <a:ext cx="5710280" cy="1916818"/>
          </a:xfrm>
          <a:prstGeom prst="rect">
            <a:avLst/>
          </a:prstGeom>
        </p:spPr>
        <p:txBody>
          <a:bodyPr vert="horz" wrap="none" lIns="109728" tIns="54864" rIns="109728" bIns="54864" rtlCol="0">
            <a:normAutofit/>
          </a:bodyPr>
          <a:lstStyle/>
          <a:p>
            <a:pPr defTabSz="548640">
              <a:spcBef>
                <a:spcPct val="20000"/>
              </a:spcBef>
            </a:pPr>
            <a:r>
              <a:rPr lang="en-US" sz="2160" b="1" dirty="0" smtClean="0"/>
              <a:t>Description</a:t>
            </a:r>
          </a:p>
          <a:p>
            <a:pPr marL="342900" indent="-342900" defTabSz="548640">
              <a:spcBef>
                <a:spcPct val="20000"/>
              </a:spcBef>
              <a:buFont typeface="Arial"/>
              <a:buChar char="•"/>
            </a:pPr>
            <a:r>
              <a:rPr lang="en-US" sz="2000" dirty="0" smtClean="0"/>
              <a:t>Single-node cluster</a:t>
            </a:r>
          </a:p>
          <a:p>
            <a:pPr marL="342900" indent="-342900" defTabSz="548640">
              <a:spcBef>
                <a:spcPct val="20000"/>
              </a:spcBef>
              <a:buFont typeface="Arial"/>
              <a:buChar char="•"/>
            </a:pPr>
            <a:r>
              <a:rPr lang="en-US" sz="2000" dirty="0" smtClean="0"/>
              <a:t>Use HDP 2.2 Stack</a:t>
            </a:r>
          </a:p>
          <a:p>
            <a:pPr marL="342900" indent="-342900" defTabSz="548640">
              <a:spcBef>
                <a:spcPct val="20000"/>
              </a:spcBef>
              <a:buFont typeface="Arial"/>
              <a:buChar char="•"/>
            </a:pPr>
            <a:r>
              <a:rPr lang="en-US" sz="2000" dirty="0" smtClean="0"/>
              <a:t>HDFS + YARN + MR2</a:t>
            </a:r>
          </a:p>
          <a:p>
            <a:pPr marL="342900" indent="-342900" defTabSz="548640">
              <a:spcBef>
                <a:spcPct val="20000"/>
              </a:spcBef>
              <a:buFont typeface="Arial"/>
              <a:buChar char="•"/>
            </a:pPr>
            <a:r>
              <a:rPr lang="en-US" sz="2000" dirty="0" smtClean="0"/>
              <a:t>Everything on c6401</a:t>
            </a:r>
            <a:endParaRPr lang="en-US" sz="2000" dirty="0"/>
          </a:p>
        </p:txBody>
      </p:sp>
    </p:spTree>
    <p:extLst>
      <p:ext uri="{BB962C8B-B14F-4D97-AF65-F5344CB8AC3E}">
        <p14:creationId xmlns:p14="http://schemas.microsoft.com/office/powerpoint/2010/main" val="189274011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Blueprints Add Host</a:t>
            </a:r>
            <a:endParaRPr lang="en-US" dirty="0"/>
          </a:p>
        </p:txBody>
      </p:sp>
      <p:sp>
        <p:nvSpPr>
          <p:cNvPr id="3" name="Text Placeholder 2"/>
          <p:cNvSpPr>
            <a:spLocks noGrp="1"/>
          </p:cNvSpPr>
          <p:nvPr>
            <p:ph sz="quarter" idx="10"/>
          </p:nvPr>
        </p:nvSpPr>
        <p:spPr>
          <a:xfrm>
            <a:off x="841494" y="1752600"/>
            <a:ext cx="5586602" cy="797141"/>
          </a:xfrm>
        </p:spPr>
        <p:txBody>
          <a:bodyPr/>
          <a:lstStyle/>
          <a:p>
            <a:pPr marL="411480" indent="-411480">
              <a:buFont typeface="Arial"/>
              <a:buChar char="•"/>
            </a:pPr>
            <a:r>
              <a:rPr lang="en-US" dirty="0" smtClean="0"/>
              <a:t>Add hosts to a cluster based on a host group from a Blueprint</a:t>
            </a:r>
          </a:p>
          <a:p>
            <a:pPr marL="411480" indent="-411480">
              <a:buFont typeface="Arial"/>
              <a:buChar char="•"/>
            </a:pPr>
            <a:r>
              <a:rPr lang="en-US" dirty="0" smtClean="0"/>
              <a:t>Add one or more hosts with a single call</a:t>
            </a:r>
            <a:endParaRPr lang="en-US" dirty="0"/>
          </a:p>
        </p:txBody>
      </p:sp>
      <p:sp>
        <p:nvSpPr>
          <p:cNvPr id="5" name="Rectangle 4"/>
          <p:cNvSpPr/>
          <p:nvPr/>
        </p:nvSpPr>
        <p:spPr>
          <a:xfrm>
            <a:off x="7637972" y="1327722"/>
            <a:ext cx="6259194" cy="1421928"/>
          </a:xfrm>
          <a:prstGeom prst="rect">
            <a:avLst/>
          </a:prstGeom>
        </p:spPr>
        <p:txBody>
          <a:bodyPr wrap="square">
            <a:spAutoFit/>
          </a:bodyPr>
          <a:lstStyle/>
          <a:p>
            <a:r>
              <a:rPr lang="en-US" sz="1440" dirty="0">
                <a:latin typeface="Courier"/>
                <a:cs typeface="Courier"/>
              </a:rPr>
              <a:t>POST /</a:t>
            </a:r>
            <a:r>
              <a:rPr lang="en-US" sz="1440" dirty="0" err="1">
                <a:latin typeface="Courier"/>
                <a:cs typeface="Courier"/>
              </a:rPr>
              <a:t>api</a:t>
            </a:r>
            <a:r>
              <a:rPr lang="en-US" sz="1440" dirty="0">
                <a:latin typeface="Courier"/>
                <a:cs typeface="Courier"/>
              </a:rPr>
              <a:t>/v1/clusters/</a:t>
            </a:r>
            <a:r>
              <a:rPr lang="en-US" sz="1440" dirty="0" err="1">
                <a:latin typeface="Courier"/>
                <a:cs typeface="Courier"/>
              </a:rPr>
              <a:t>MyCluster</a:t>
            </a:r>
            <a:r>
              <a:rPr lang="en-US" sz="1440" dirty="0">
                <a:latin typeface="Courier"/>
                <a:cs typeface="Courier"/>
              </a:rPr>
              <a:t>/hosts</a:t>
            </a:r>
          </a:p>
          <a:p>
            <a:r>
              <a:rPr lang="en-US" sz="1440" dirty="0">
                <a:latin typeface="Courier"/>
                <a:cs typeface="Courier"/>
              </a:rPr>
              <a:t>{</a:t>
            </a:r>
          </a:p>
          <a:p>
            <a:r>
              <a:rPr lang="en-US" sz="1440" dirty="0">
                <a:latin typeface="Courier"/>
                <a:cs typeface="Courier"/>
              </a:rPr>
              <a:t>    "blueprint" : "</a:t>
            </a:r>
            <a:r>
              <a:rPr lang="en-US" sz="1440" dirty="0" err="1">
                <a:latin typeface="Courier"/>
                <a:cs typeface="Courier"/>
              </a:rPr>
              <a:t>myblueprint</a:t>
            </a:r>
            <a:r>
              <a:rPr lang="en-US" sz="1440" dirty="0">
                <a:latin typeface="Courier"/>
                <a:cs typeface="Courier"/>
              </a:rPr>
              <a:t>",</a:t>
            </a:r>
          </a:p>
          <a:p>
            <a:r>
              <a:rPr lang="en-US" sz="1440" dirty="0">
                <a:latin typeface="Courier"/>
                <a:cs typeface="Courier"/>
              </a:rPr>
              <a:t>    "</a:t>
            </a:r>
            <a:r>
              <a:rPr lang="en-US" sz="1440" dirty="0" err="1">
                <a:latin typeface="Courier"/>
                <a:cs typeface="Courier"/>
              </a:rPr>
              <a:t>host_group</a:t>
            </a:r>
            <a:r>
              <a:rPr lang="en-US" sz="1440" dirty="0">
                <a:latin typeface="Courier"/>
                <a:cs typeface="Courier"/>
              </a:rPr>
              <a:t>" : "workers",</a:t>
            </a:r>
          </a:p>
          <a:p>
            <a:r>
              <a:rPr lang="en-US" sz="1440" dirty="0">
                <a:latin typeface="Courier"/>
                <a:cs typeface="Courier"/>
              </a:rPr>
              <a:t>    "</a:t>
            </a:r>
            <a:r>
              <a:rPr lang="en-US" sz="1440" dirty="0" err="1">
                <a:latin typeface="Courier"/>
                <a:cs typeface="Courier"/>
              </a:rPr>
              <a:t>host_name</a:t>
            </a:r>
            <a:r>
              <a:rPr lang="en-US" sz="1440" dirty="0">
                <a:latin typeface="Courier"/>
                <a:cs typeface="Courier"/>
              </a:rPr>
              <a:t>" : "c6403.ambari.apache.org"</a:t>
            </a:r>
          </a:p>
          <a:p>
            <a:r>
              <a:rPr lang="en-US" sz="1440" dirty="0">
                <a:latin typeface="Courier"/>
                <a:cs typeface="Courier"/>
              </a:rPr>
              <a:t>}</a:t>
            </a:r>
          </a:p>
        </p:txBody>
      </p:sp>
      <p:sp>
        <p:nvSpPr>
          <p:cNvPr id="6" name="Rectangle 5"/>
          <p:cNvSpPr/>
          <p:nvPr/>
        </p:nvSpPr>
        <p:spPr>
          <a:xfrm>
            <a:off x="7637973" y="3785761"/>
            <a:ext cx="6259194" cy="2973122"/>
          </a:xfrm>
          <a:prstGeom prst="rect">
            <a:avLst/>
          </a:prstGeom>
        </p:spPr>
        <p:txBody>
          <a:bodyPr wrap="square">
            <a:spAutoFit/>
          </a:bodyPr>
          <a:lstStyle/>
          <a:p>
            <a:r>
              <a:rPr lang="en-US" sz="1440" dirty="0">
                <a:latin typeface="Courier"/>
                <a:cs typeface="Courier"/>
              </a:rPr>
              <a:t>POST /</a:t>
            </a:r>
            <a:r>
              <a:rPr lang="en-US" sz="1440" dirty="0" err="1">
                <a:latin typeface="Courier"/>
                <a:cs typeface="Courier"/>
              </a:rPr>
              <a:t>api</a:t>
            </a:r>
            <a:r>
              <a:rPr lang="en-US" sz="1440" dirty="0">
                <a:latin typeface="Courier"/>
                <a:cs typeface="Courier"/>
              </a:rPr>
              <a:t>/v1/clusters/</a:t>
            </a:r>
            <a:r>
              <a:rPr lang="en-US" sz="1440" dirty="0" err="1">
                <a:latin typeface="Courier"/>
                <a:cs typeface="Courier"/>
              </a:rPr>
              <a:t>MyCluster</a:t>
            </a:r>
            <a:r>
              <a:rPr lang="en-US" sz="1440" dirty="0">
                <a:latin typeface="Courier"/>
                <a:cs typeface="Courier"/>
              </a:rPr>
              <a:t>/hosts</a:t>
            </a:r>
          </a:p>
          <a:p>
            <a:r>
              <a:rPr lang="en-US" sz="1440" dirty="0">
                <a:latin typeface="Courier"/>
                <a:cs typeface="Courier"/>
              </a:rPr>
              <a:t>[</a:t>
            </a:r>
          </a:p>
          <a:p>
            <a:r>
              <a:rPr lang="en-US" sz="1440" dirty="0">
                <a:latin typeface="Courier"/>
                <a:cs typeface="Courier"/>
              </a:rPr>
              <a:t>  {</a:t>
            </a:r>
          </a:p>
          <a:p>
            <a:r>
              <a:rPr lang="en-US" sz="1440" dirty="0">
                <a:latin typeface="Courier"/>
                <a:cs typeface="Courier"/>
              </a:rPr>
              <a:t>    "blueprint" : "</a:t>
            </a:r>
            <a:r>
              <a:rPr lang="en-US" sz="1440" dirty="0" err="1">
                <a:latin typeface="Courier"/>
                <a:cs typeface="Courier"/>
              </a:rPr>
              <a:t>myblueprint</a:t>
            </a:r>
            <a:r>
              <a:rPr lang="en-US" sz="1440" dirty="0">
                <a:latin typeface="Courier"/>
                <a:cs typeface="Courier"/>
              </a:rPr>
              <a:t>",</a:t>
            </a:r>
          </a:p>
          <a:p>
            <a:r>
              <a:rPr lang="en-US" sz="1440" dirty="0">
                <a:latin typeface="Courier"/>
                <a:cs typeface="Courier"/>
              </a:rPr>
              <a:t>    "</a:t>
            </a:r>
            <a:r>
              <a:rPr lang="en-US" sz="1440" dirty="0" err="1">
                <a:latin typeface="Courier"/>
                <a:cs typeface="Courier"/>
              </a:rPr>
              <a:t>host_group</a:t>
            </a:r>
            <a:r>
              <a:rPr lang="en-US" sz="1440" dirty="0">
                <a:latin typeface="Courier"/>
                <a:cs typeface="Courier"/>
              </a:rPr>
              <a:t>" : "workers",</a:t>
            </a:r>
          </a:p>
          <a:p>
            <a:r>
              <a:rPr lang="en-US" sz="1440" dirty="0">
                <a:latin typeface="Courier"/>
                <a:cs typeface="Courier"/>
              </a:rPr>
              <a:t>    "</a:t>
            </a:r>
            <a:r>
              <a:rPr lang="en-US" sz="1440" dirty="0" err="1">
                <a:latin typeface="Courier"/>
                <a:cs typeface="Courier"/>
              </a:rPr>
              <a:t>host_name</a:t>
            </a:r>
            <a:r>
              <a:rPr lang="en-US" sz="1440" dirty="0">
                <a:latin typeface="Courier"/>
                <a:cs typeface="Courier"/>
              </a:rPr>
              <a:t>" : "c6403.ambari.apache.org"</a:t>
            </a:r>
          </a:p>
          <a:p>
            <a:r>
              <a:rPr lang="en-US" sz="1440" dirty="0">
                <a:latin typeface="Courier"/>
                <a:cs typeface="Courier"/>
              </a:rPr>
              <a:t>  },</a:t>
            </a:r>
          </a:p>
          <a:p>
            <a:r>
              <a:rPr lang="en-US" sz="1440" dirty="0">
                <a:latin typeface="Courier"/>
                <a:cs typeface="Courier"/>
              </a:rPr>
              <a:t>  {</a:t>
            </a:r>
          </a:p>
          <a:p>
            <a:r>
              <a:rPr lang="en-US" sz="1440" dirty="0">
                <a:latin typeface="Courier"/>
                <a:cs typeface="Courier"/>
              </a:rPr>
              <a:t>    "blueprint" : "</a:t>
            </a:r>
            <a:r>
              <a:rPr lang="en-US" sz="1440" dirty="0" err="1">
                <a:latin typeface="Courier"/>
                <a:cs typeface="Courier"/>
              </a:rPr>
              <a:t>myblueprint</a:t>
            </a:r>
            <a:r>
              <a:rPr lang="en-US" sz="1440" dirty="0">
                <a:latin typeface="Courier"/>
                <a:cs typeface="Courier"/>
              </a:rPr>
              <a:t>",</a:t>
            </a:r>
          </a:p>
          <a:p>
            <a:r>
              <a:rPr lang="en-US" sz="1440" dirty="0">
                <a:latin typeface="Courier"/>
                <a:cs typeface="Courier"/>
              </a:rPr>
              <a:t>    "</a:t>
            </a:r>
            <a:r>
              <a:rPr lang="en-US" sz="1440" dirty="0" err="1">
                <a:latin typeface="Courier"/>
                <a:cs typeface="Courier"/>
              </a:rPr>
              <a:t>host_group</a:t>
            </a:r>
            <a:r>
              <a:rPr lang="en-US" sz="1440" dirty="0">
                <a:latin typeface="Courier"/>
                <a:cs typeface="Courier"/>
              </a:rPr>
              <a:t>" : ”edge",</a:t>
            </a:r>
          </a:p>
          <a:p>
            <a:r>
              <a:rPr lang="en-US" sz="1440" dirty="0">
                <a:latin typeface="Courier"/>
                <a:cs typeface="Courier"/>
              </a:rPr>
              <a:t>    "</a:t>
            </a:r>
            <a:r>
              <a:rPr lang="en-US" sz="1440" dirty="0" err="1">
                <a:latin typeface="Courier"/>
                <a:cs typeface="Courier"/>
              </a:rPr>
              <a:t>host_name</a:t>
            </a:r>
            <a:r>
              <a:rPr lang="en-US" sz="1440" dirty="0">
                <a:latin typeface="Courier"/>
                <a:cs typeface="Courier"/>
              </a:rPr>
              <a:t>" : "c6404.ambari.apache.org"</a:t>
            </a:r>
          </a:p>
          <a:p>
            <a:r>
              <a:rPr lang="en-US" sz="1440" dirty="0">
                <a:latin typeface="Courier"/>
                <a:cs typeface="Courier"/>
              </a:rPr>
              <a:t>  }</a:t>
            </a:r>
          </a:p>
          <a:p>
            <a:r>
              <a:rPr lang="en-US" sz="1440" dirty="0">
                <a:latin typeface="Courier"/>
                <a:cs typeface="Courier"/>
              </a:rPr>
              <a:t>]</a:t>
            </a:r>
          </a:p>
        </p:txBody>
      </p:sp>
      <p:sp>
        <p:nvSpPr>
          <p:cNvPr id="7" name="Rectangle 6"/>
          <p:cNvSpPr/>
          <p:nvPr/>
        </p:nvSpPr>
        <p:spPr>
          <a:xfrm>
            <a:off x="733235" y="6830029"/>
            <a:ext cx="5457456" cy="387798"/>
          </a:xfrm>
          <a:prstGeom prst="rect">
            <a:avLst/>
          </a:prstGeom>
        </p:spPr>
        <p:txBody>
          <a:bodyPr wrap="none">
            <a:spAutoFit/>
          </a:bodyPr>
          <a:lstStyle/>
          <a:p>
            <a:r>
              <a:rPr lang="en-US" sz="1920" u="sng" dirty="0">
                <a:hlinkClick r:id="rId2"/>
              </a:rPr>
              <a:t>https://issues.apache.org/jira/browse/AMBARI-8458</a:t>
            </a:r>
            <a:endParaRPr lang="en-US" sz="1920" dirty="0"/>
          </a:p>
        </p:txBody>
      </p:sp>
    </p:spTree>
    <p:extLst>
      <p:ext uri="{BB962C8B-B14F-4D97-AF65-F5344CB8AC3E}">
        <p14:creationId xmlns:p14="http://schemas.microsoft.com/office/powerpoint/2010/main" val="551778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Blueprints Host Discovery (</a:t>
            </a:r>
            <a:r>
              <a:rPr lang="en-US" dirty="0"/>
              <a:t>AMBARI-10750</a:t>
            </a:r>
            <a:r>
              <a:rPr lang="en-US" dirty="0" smtClean="0"/>
              <a:t>)</a:t>
            </a:r>
            <a:endParaRPr lang="en-US" dirty="0"/>
          </a:p>
        </p:txBody>
      </p:sp>
      <p:sp>
        <p:nvSpPr>
          <p:cNvPr id="8" name="Cloud 7"/>
          <p:cNvSpPr/>
          <p:nvPr/>
        </p:nvSpPr>
        <p:spPr>
          <a:xfrm>
            <a:off x="1736615" y="2487248"/>
            <a:ext cx="4559162" cy="2885814"/>
          </a:xfrm>
          <a:prstGeom prst="cloud">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t" anchorCtr="0"/>
          <a:lstStyle/>
          <a:p>
            <a:pPr algn="l"/>
            <a:endParaRPr lang="en-US" sz="2640" dirty="0">
              <a:solidFill>
                <a:schemeClr val="bg2"/>
              </a:solidFill>
            </a:endParaRPr>
          </a:p>
        </p:txBody>
      </p:sp>
      <p:sp>
        <p:nvSpPr>
          <p:cNvPr id="9" name="Rectangle 8"/>
          <p:cNvSpPr/>
          <p:nvPr/>
        </p:nvSpPr>
        <p:spPr>
          <a:xfrm>
            <a:off x="1104379" y="3154408"/>
            <a:ext cx="1735717" cy="1411264"/>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2640" dirty="0">
                <a:solidFill>
                  <a:schemeClr val="bg2"/>
                </a:solidFill>
              </a:rPr>
              <a:t>Ambari</a:t>
            </a:r>
          </a:p>
        </p:txBody>
      </p:sp>
      <p:pic>
        <p:nvPicPr>
          <p:cNvPr id="12" name="Picture 11" descr="Server_Data_Rac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34685" y="4007827"/>
            <a:ext cx="900546" cy="900546"/>
          </a:xfrm>
          <a:prstGeom prst="rect">
            <a:avLst/>
          </a:prstGeom>
        </p:spPr>
      </p:pic>
      <p:pic>
        <p:nvPicPr>
          <p:cNvPr id="15" name="Picture 14" descr="Server_Data_Rac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34685" y="2934127"/>
            <a:ext cx="900546" cy="900546"/>
          </a:xfrm>
          <a:prstGeom prst="rect">
            <a:avLst/>
          </a:prstGeom>
        </p:spPr>
      </p:pic>
      <p:sp>
        <p:nvSpPr>
          <p:cNvPr id="3" name="Rectangle 2"/>
          <p:cNvSpPr/>
          <p:nvPr/>
        </p:nvSpPr>
        <p:spPr>
          <a:xfrm>
            <a:off x="7088739" y="2142700"/>
            <a:ext cx="6278299" cy="3711785"/>
          </a:xfrm>
          <a:prstGeom prst="rect">
            <a:avLst/>
          </a:prstGeom>
        </p:spPr>
        <p:txBody>
          <a:bodyPr wrap="square">
            <a:spAutoFit/>
          </a:bodyPr>
          <a:lstStyle/>
          <a:p>
            <a:r>
              <a:rPr lang="en-US" sz="1680" dirty="0">
                <a:latin typeface="Courier"/>
                <a:cs typeface="Courier"/>
              </a:rPr>
              <a:t>POST /</a:t>
            </a:r>
            <a:r>
              <a:rPr lang="en-US" sz="1680" dirty="0" err="1">
                <a:latin typeface="Courier"/>
                <a:cs typeface="Courier"/>
              </a:rPr>
              <a:t>api</a:t>
            </a:r>
            <a:r>
              <a:rPr lang="en-US" sz="1680" dirty="0">
                <a:latin typeface="Courier"/>
                <a:cs typeface="Courier"/>
              </a:rPr>
              <a:t>/v1/clusters/</a:t>
            </a:r>
            <a:r>
              <a:rPr lang="en-US" sz="1680" dirty="0" err="1">
                <a:latin typeface="Courier"/>
                <a:cs typeface="Courier"/>
              </a:rPr>
              <a:t>MyCluster</a:t>
            </a:r>
            <a:r>
              <a:rPr lang="en-US" sz="1680" dirty="0">
                <a:latin typeface="Courier"/>
                <a:cs typeface="Courier"/>
              </a:rPr>
              <a:t>/hosts</a:t>
            </a:r>
          </a:p>
          <a:p>
            <a:endParaRPr lang="en-US" sz="1680" dirty="0">
              <a:latin typeface="Courier"/>
              <a:cs typeface="Courier"/>
            </a:endParaRPr>
          </a:p>
          <a:p>
            <a:r>
              <a:rPr lang="en-US" sz="1680" dirty="0">
                <a:latin typeface="Courier"/>
                <a:cs typeface="Courier"/>
              </a:rPr>
              <a:t>[</a:t>
            </a:r>
          </a:p>
          <a:p>
            <a:r>
              <a:rPr lang="en-US" sz="1680" dirty="0">
                <a:latin typeface="Courier"/>
                <a:cs typeface="Courier"/>
              </a:rPr>
              <a:t>  {</a:t>
            </a:r>
          </a:p>
          <a:p>
            <a:r>
              <a:rPr lang="en-US" sz="1680" dirty="0">
                <a:latin typeface="Courier"/>
                <a:cs typeface="Courier"/>
              </a:rPr>
              <a:t>    "blueprint" : "single-node-hdfs-test2",</a:t>
            </a:r>
          </a:p>
          <a:p>
            <a:r>
              <a:rPr lang="en-US" sz="1680" dirty="0">
                <a:latin typeface="Courier"/>
                <a:cs typeface="Courier"/>
              </a:rPr>
              <a:t>    "</a:t>
            </a:r>
            <a:r>
              <a:rPr lang="en-US" sz="1680" dirty="0" err="1">
                <a:latin typeface="Courier"/>
                <a:cs typeface="Courier"/>
              </a:rPr>
              <a:t>host_groups</a:t>
            </a:r>
            <a:r>
              <a:rPr lang="en-US" sz="1680" dirty="0">
                <a:latin typeface="Courier"/>
                <a:cs typeface="Courier"/>
              </a:rPr>
              <a:t>" :[</a:t>
            </a:r>
          </a:p>
          <a:p>
            <a:r>
              <a:rPr lang="en-US" sz="1680" dirty="0">
                <a:latin typeface="Courier"/>
                <a:cs typeface="Courier"/>
              </a:rPr>
              <a:t>      {</a:t>
            </a:r>
          </a:p>
          <a:p>
            <a:r>
              <a:rPr lang="en-US" sz="1680" dirty="0">
                <a:latin typeface="Courier"/>
                <a:cs typeface="Courier"/>
              </a:rPr>
              <a:t>      "</a:t>
            </a:r>
            <a:r>
              <a:rPr lang="en-US" sz="1680" dirty="0" err="1">
                <a:latin typeface="Courier"/>
                <a:cs typeface="Courier"/>
              </a:rPr>
              <a:t>host_group</a:t>
            </a:r>
            <a:r>
              <a:rPr lang="en-US" sz="1680" dirty="0">
                <a:latin typeface="Courier"/>
                <a:cs typeface="Courier"/>
              </a:rPr>
              <a:t>" : "slave",</a:t>
            </a:r>
          </a:p>
          <a:p>
            <a:r>
              <a:rPr lang="en-US" sz="1680" dirty="0">
                <a:latin typeface="Courier"/>
                <a:cs typeface="Courier"/>
              </a:rPr>
              <a:t>      "</a:t>
            </a:r>
            <a:r>
              <a:rPr lang="en-US" sz="1680" dirty="0" err="1">
                <a:latin typeface="Courier"/>
                <a:cs typeface="Courier"/>
              </a:rPr>
              <a:t>host_count</a:t>
            </a:r>
            <a:r>
              <a:rPr lang="en-US" sz="1680" dirty="0">
                <a:latin typeface="Courier"/>
                <a:cs typeface="Courier"/>
              </a:rPr>
              <a:t>" : 3,</a:t>
            </a:r>
          </a:p>
          <a:p>
            <a:r>
              <a:rPr lang="en-US" sz="1680" dirty="0">
                <a:latin typeface="Courier"/>
                <a:cs typeface="Courier"/>
              </a:rPr>
              <a:t>      "</a:t>
            </a:r>
            <a:r>
              <a:rPr lang="en-US" sz="1680" dirty="0" err="1">
                <a:latin typeface="Courier"/>
                <a:cs typeface="Courier"/>
              </a:rPr>
              <a:t>host_predicate</a:t>
            </a:r>
            <a:r>
              <a:rPr lang="en-US" sz="1680" dirty="0">
                <a:latin typeface="Courier"/>
                <a:cs typeface="Courier"/>
              </a:rPr>
              <a:t>" : "Hosts/</a:t>
            </a:r>
            <a:r>
              <a:rPr lang="en-US" sz="1680" dirty="0" err="1">
                <a:latin typeface="Courier"/>
                <a:cs typeface="Courier"/>
              </a:rPr>
              <a:t>cpu_count</a:t>
            </a:r>
            <a:r>
              <a:rPr lang="en-US" sz="1680" dirty="0">
                <a:latin typeface="Courier"/>
                <a:cs typeface="Courier"/>
              </a:rPr>
              <a:t>&gt;1”</a:t>
            </a:r>
          </a:p>
          <a:p>
            <a:r>
              <a:rPr lang="en-US" sz="1680" dirty="0">
                <a:latin typeface="Courier"/>
                <a:cs typeface="Courier"/>
              </a:rPr>
              <a:t>      }</a:t>
            </a:r>
          </a:p>
          <a:p>
            <a:r>
              <a:rPr lang="en-US" sz="1680" dirty="0">
                <a:latin typeface="Courier"/>
                <a:cs typeface="Courier"/>
              </a:rPr>
              <a:t>    ] </a:t>
            </a:r>
          </a:p>
          <a:p>
            <a:r>
              <a:rPr lang="en-US" sz="1680" dirty="0">
                <a:latin typeface="Courier"/>
                <a:cs typeface="Courier"/>
              </a:rPr>
              <a:t>  }</a:t>
            </a:r>
          </a:p>
          <a:p>
            <a:r>
              <a:rPr lang="en-US" sz="1680" dirty="0">
                <a:latin typeface="Courier"/>
                <a:cs typeface="Courier"/>
              </a:rPr>
              <a:t>]</a:t>
            </a:r>
          </a:p>
        </p:txBody>
      </p:sp>
      <p:sp>
        <p:nvSpPr>
          <p:cNvPr id="16" name="Right Arrow 15"/>
          <p:cNvSpPr/>
          <p:nvPr/>
        </p:nvSpPr>
        <p:spPr>
          <a:xfrm flipH="1">
            <a:off x="13003972" y="3733157"/>
            <a:ext cx="1314624" cy="1374713"/>
          </a:xfrm>
          <a:prstGeom prst="rightArrow">
            <a:avLst/>
          </a:prstGeom>
          <a:solidFill>
            <a:srgbClr val="E17000"/>
          </a:solidFill>
          <a:ln>
            <a:solidFill>
              <a:srgbClr val="E17000"/>
            </a:solid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l"/>
            <a:endParaRPr lang="en-US" sz="1680" dirty="0">
              <a:solidFill>
                <a:schemeClr val="bg2"/>
              </a:solidFill>
            </a:endParaRPr>
          </a:p>
        </p:txBody>
      </p:sp>
      <p:sp>
        <p:nvSpPr>
          <p:cNvPr id="4" name="Rectangle 3"/>
          <p:cNvSpPr/>
          <p:nvPr/>
        </p:nvSpPr>
        <p:spPr>
          <a:xfrm>
            <a:off x="4886894" y="4007827"/>
            <a:ext cx="707344" cy="90054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t" anchorCtr="0"/>
          <a:lstStyle/>
          <a:p>
            <a:pPr algn="l"/>
            <a:endParaRPr lang="en-US" sz="2640" dirty="0">
              <a:solidFill>
                <a:schemeClr val="bg2"/>
              </a:solidFill>
            </a:endParaRPr>
          </a:p>
        </p:txBody>
      </p:sp>
      <p:pic>
        <p:nvPicPr>
          <p:cNvPr id="17" name="Picture 16" descr="Server_Data_Rac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034139" y="4007827"/>
            <a:ext cx="900546" cy="900546"/>
          </a:xfrm>
          <a:prstGeom prst="rect">
            <a:avLst/>
          </a:prstGeom>
        </p:spPr>
      </p:pic>
      <p:pic>
        <p:nvPicPr>
          <p:cNvPr id="18" name="Picture 17" descr="Server_Data_Rac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034139" y="2934127"/>
            <a:ext cx="900546" cy="900546"/>
          </a:xfrm>
          <a:prstGeom prst="rect">
            <a:avLst/>
          </a:prstGeom>
        </p:spPr>
      </p:pic>
      <p:sp>
        <p:nvSpPr>
          <p:cNvPr id="19" name="Rectangle 18"/>
          <p:cNvSpPr/>
          <p:nvPr/>
        </p:nvSpPr>
        <p:spPr>
          <a:xfrm>
            <a:off x="4886894" y="2934127"/>
            <a:ext cx="707344" cy="90054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t" anchorCtr="0"/>
          <a:lstStyle/>
          <a:p>
            <a:pPr algn="l"/>
            <a:endParaRPr lang="en-US" sz="2640" dirty="0">
              <a:solidFill>
                <a:schemeClr val="bg2"/>
              </a:solidFill>
            </a:endParaRPr>
          </a:p>
        </p:txBody>
      </p:sp>
      <p:sp>
        <p:nvSpPr>
          <p:cNvPr id="21" name="Rectangle 20"/>
          <p:cNvSpPr/>
          <p:nvPr/>
        </p:nvSpPr>
        <p:spPr>
          <a:xfrm>
            <a:off x="5738370" y="2934127"/>
            <a:ext cx="707344" cy="90054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t" anchorCtr="0"/>
          <a:lstStyle/>
          <a:p>
            <a:pPr algn="l"/>
            <a:endParaRPr lang="en-US" sz="2640" dirty="0">
              <a:solidFill>
                <a:schemeClr val="bg2"/>
              </a:solidFill>
            </a:endParaRPr>
          </a:p>
        </p:txBody>
      </p:sp>
      <p:pic>
        <p:nvPicPr>
          <p:cNvPr id="23" name="Picture 22" descr="Server_Data_Rac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45168" y="5611880"/>
            <a:ext cx="900546" cy="900546"/>
          </a:xfrm>
          <a:prstGeom prst="rect">
            <a:avLst/>
          </a:prstGeom>
        </p:spPr>
      </p:pic>
      <p:pic>
        <p:nvPicPr>
          <p:cNvPr id="11" name="Picture 10" descr="Server_Data_Rack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40551" y="4565672"/>
            <a:ext cx="900546" cy="900546"/>
          </a:xfrm>
          <a:prstGeom prst="rect">
            <a:avLst/>
          </a:prstGeom>
        </p:spPr>
      </p:pic>
    </p:spTree>
    <p:extLst>
      <p:ext uri="{BB962C8B-B14F-4D97-AF65-F5344CB8AC3E}">
        <p14:creationId xmlns:p14="http://schemas.microsoft.com/office/powerpoint/2010/main" val="9149123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4" y="674710"/>
            <a:ext cx="13167360" cy="484748"/>
          </a:xfrm>
        </p:spPr>
        <p:txBody>
          <a:bodyPr/>
          <a:lstStyle/>
          <a:p>
            <a:r>
              <a:rPr lang="en-US" dirty="0" smtClean="0">
                <a:solidFill>
                  <a:schemeClr val="bg1"/>
                </a:solidFill>
              </a:rPr>
              <a:t>What is Apache Ambari?</a:t>
            </a:r>
            <a:endParaRPr lang="en-US" dirty="0">
              <a:solidFill>
                <a:schemeClr val="bg1"/>
              </a:solidFill>
            </a:endParaRPr>
          </a:p>
        </p:txBody>
      </p:sp>
      <p:sp>
        <p:nvSpPr>
          <p:cNvPr id="5" name="Text Placeholder 4"/>
          <p:cNvSpPr>
            <a:spLocks noGrp="1"/>
          </p:cNvSpPr>
          <p:nvPr>
            <p:ph type="body" sz="quarter" idx="4294967295"/>
          </p:nvPr>
        </p:nvSpPr>
        <p:spPr>
          <a:xfrm>
            <a:off x="9705474" y="1779902"/>
            <a:ext cx="4571999" cy="4845001"/>
          </a:xfrm>
          <a:solidFill>
            <a:schemeClr val="accent1"/>
          </a:solidFill>
          <a:ln>
            <a:solidFill>
              <a:schemeClr val="accent1"/>
            </a:solidFill>
          </a:ln>
        </p:spPr>
        <p:txBody>
          <a:bodyPr anchor="ctr">
            <a:normAutofit/>
          </a:bodyPr>
          <a:lstStyle/>
          <a:p>
            <a:pPr marL="111125" indent="0">
              <a:buNone/>
            </a:pPr>
            <a:r>
              <a:rPr lang="en-US" dirty="0">
                <a:solidFill>
                  <a:schemeClr val="tx2"/>
                </a:solidFill>
              </a:rPr>
              <a:t>A completely </a:t>
            </a:r>
            <a:r>
              <a:rPr lang="en-US" b="1" dirty="0">
                <a:solidFill>
                  <a:schemeClr val="tx2"/>
                </a:solidFill>
              </a:rPr>
              <a:t>open source </a:t>
            </a:r>
            <a:r>
              <a:rPr lang="en-US" dirty="0">
                <a:solidFill>
                  <a:schemeClr val="tx2"/>
                </a:solidFill>
              </a:rPr>
              <a:t>management platform for </a:t>
            </a:r>
            <a:r>
              <a:rPr lang="en-US" b="1" dirty="0">
                <a:solidFill>
                  <a:schemeClr val="tx2"/>
                </a:solidFill>
              </a:rPr>
              <a:t>provisioning, managing, monitoring and securing Apache Hadoop </a:t>
            </a:r>
            <a:r>
              <a:rPr lang="en-US" dirty="0">
                <a:solidFill>
                  <a:schemeClr val="tx2"/>
                </a:solidFill>
              </a:rPr>
              <a:t>clusters. Apache Ambari takes the guesswork out of operating Hadoop</a:t>
            </a:r>
            <a:r>
              <a:rPr lang="en-US" dirty="0" smtClean="0">
                <a:solidFill>
                  <a:schemeClr val="tx2"/>
                </a:solidFill>
              </a:rPr>
              <a:t>.</a:t>
            </a:r>
            <a:endParaRPr lang="en-US" dirty="0">
              <a:solidFill>
                <a:schemeClr val="tx2"/>
              </a:solidFill>
            </a:endParaRPr>
          </a:p>
        </p:txBody>
      </p:sp>
      <p:pic>
        <p:nvPicPr>
          <p:cNvPr id="6" name="Picture 5"/>
          <p:cNvPicPr>
            <a:picLocks noChangeAspect="1"/>
          </p:cNvPicPr>
          <p:nvPr/>
        </p:nvPicPr>
        <p:blipFill>
          <a:blip r:embed="rId2"/>
          <a:stretch>
            <a:fillRect/>
          </a:stretch>
        </p:blipFill>
        <p:spPr>
          <a:xfrm>
            <a:off x="1017957" y="1956851"/>
            <a:ext cx="8398759" cy="4491104"/>
          </a:xfrm>
          <a:prstGeom prst="rect">
            <a:avLst/>
          </a:prstGeom>
        </p:spPr>
      </p:pic>
    </p:spTree>
    <p:extLst>
      <p:ext uri="{BB962C8B-B14F-4D97-AF65-F5344CB8AC3E}">
        <p14:creationId xmlns:p14="http://schemas.microsoft.com/office/powerpoint/2010/main" val="129842485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Where Can I Learn More About Blueprints?</a:t>
            </a:r>
            <a:endParaRPr lang="en-US" dirty="0"/>
          </a:p>
        </p:txBody>
      </p:sp>
      <p:sp>
        <p:nvSpPr>
          <p:cNvPr id="3" name="Text Placeholder 2"/>
          <p:cNvSpPr>
            <a:spLocks noGrp="1"/>
          </p:cNvSpPr>
          <p:nvPr>
            <p:ph sz="quarter" idx="10"/>
          </p:nvPr>
        </p:nvSpPr>
        <p:spPr/>
        <p:txBody>
          <a:bodyPr/>
          <a:lstStyle/>
          <a:p>
            <a:r>
              <a:rPr lang="en-US" dirty="0">
                <a:hlinkClick r:id="rId3"/>
              </a:rPr>
              <a:t>https://cwiki.apache.org</a:t>
            </a:r>
            <a:r>
              <a:rPr lang="en-US">
                <a:hlinkClick r:id="rId3"/>
              </a:rPr>
              <a:t>/confluence/display/AMBARI/</a:t>
            </a:r>
            <a:r>
              <a:rPr lang="en-US" smtClean="0">
                <a:hlinkClick r:id="rId3"/>
              </a:rPr>
              <a:t>Blueprints</a:t>
            </a:r>
            <a:endParaRPr lang="en-US" smtClean="0"/>
          </a:p>
          <a:p>
            <a:endParaRPr lang="en-US" dirty="0"/>
          </a:p>
          <a:p>
            <a:endParaRPr lang="en-US" dirty="0" smtClean="0"/>
          </a:p>
        </p:txBody>
      </p:sp>
    </p:spTree>
    <p:extLst>
      <p:ext uri="{BB962C8B-B14F-4D97-AF65-F5344CB8AC3E}">
        <p14:creationId xmlns:p14="http://schemas.microsoft.com/office/powerpoint/2010/main" val="4461214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dirty="0" smtClean="0"/>
              <a:t>Kerberos Setup</a:t>
            </a:r>
            <a:endParaRPr lang="en-US" dirty="0"/>
          </a:p>
        </p:txBody>
      </p:sp>
    </p:spTree>
    <p:extLst>
      <p:ext uri="{BB962C8B-B14F-4D97-AF65-F5344CB8AC3E}">
        <p14:creationId xmlns:p14="http://schemas.microsoft.com/office/powerpoint/2010/main" val="9108157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Background: Hadoop + Kerberos</a:t>
            </a:r>
            <a:endParaRPr lang="en-US" dirty="0"/>
          </a:p>
        </p:txBody>
      </p:sp>
      <p:sp>
        <p:nvSpPr>
          <p:cNvPr id="30" name="Content Placeholder 29"/>
          <p:cNvSpPr>
            <a:spLocks noGrp="1"/>
          </p:cNvSpPr>
          <p:nvPr>
            <p:ph sz="quarter" idx="10"/>
          </p:nvPr>
        </p:nvSpPr>
        <p:spPr>
          <a:xfrm>
            <a:off x="841494" y="1752600"/>
            <a:ext cx="13167360" cy="3564053"/>
          </a:xfrm>
        </p:spPr>
        <p:txBody>
          <a:bodyPr/>
          <a:lstStyle/>
          <a:p>
            <a:r>
              <a:rPr lang="en-US" dirty="0"/>
              <a:t>Strongly authenticating and establishing a user’s identity is the basis for secure access in </a:t>
            </a:r>
            <a:r>
              <a:rPr lang="en-US" dirty="0" smtClean="0"/>
              <a:t>Hadoop. Users </a:t>
            </a:r>
            <a:r>
              <a:rPr lang="en-US" dirty="0"/>
              <a:t>need to be able to reliably “identify” themselves and then have that identity propagated throughout the Hadoop </a:t>
            </a:r>
            <a:r>
              <a:rPr lang="en-US" dirty="0" smtClean="0"/>
              <a:t>cluster.</a:t>
            </a:r>
          </a:p>
          <a:p>
            <a:r>
              <a:rPr lang="en-US" dirty="0" smtClean="0"/>
              <a:t>Once </a:t>
            </a:r>
            <a:r>
              <a:rPr lang="en-US" dirty="0"/>
              <a:t>this is done, those users can access resources (such as files or directories) or interact with the cluster (like running MapReduce jobs</a:t>
            </a:r>
            <a:r>
              <a:rPr lang="en-US" dirty="0" smtClean="0"/>
              <a:t>).</a:t>
            </a:r>
          </a:p>
          <a:p>
            <a:r>
              <a:rPr lang="en-US" dirty="0" smtClean="0"/>
              <a:t>Besides </a:t>
            </a:r>
            <a:r>
              <a:rPr lang="en-US" dirty="0"/>
              <a:t>users, Hadoop cluster resources themselves (such as Hosts and Services) need to authenticate with each other to avoid potential malicious systems or daemon’s “posing as” trusted components of the cluster to gain access to data.</a:t>
            </a:r>
          </a:p>
        </p:txBody>
      </p:sp>
    </p:spTree>
    <p:extLst>
      <p:ext uri="{BB962C8B-B14F-4D97-AF65-F5344CB8AC3E}">
        <p14:creationId xmlns:p14="http://schemas.microsoft.com/office/powerpoint/2010/main" val="200785988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Background: Hadoop + Kerberos</a:t>
            </a:r>
            <a:endParaRPr lang="en-US" dirty="0"/>
          </a:p>
        </p:txBody>
      </p:sp>
      <p:sp>
        <p:nvSpPr>
          <p:cNvPr id="5" name="Rectangle 4"/>
          <p:cNvSpPr/>
          <p:nvPr/>
        </p:nvSpPr>
        <p:spPr>
          <a:xfrm>
            <a:off x="3816700" y="2726267"/>
            <a:ext cx="1282895" cy="1286175"/>
          </a:xfrm>
          <a:prstGeom prst="rect">
            <a:avLst/>
          </a:prstGeom>
          <a:solidFill>
            <a:schemeClr val="accent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1400" dirty="0">
                <a:solidFill>
                  <a:schemeClr val="tx2"/>
                </a:solidFill>
              </a:rPr>
              <a:t>Service </a:t>
            </a:r>
            <a:r>
              <a:rPr lang="en-US" sz="1400" dirty="0" smtClean="0">
                <a:solidFill>
                  <a:schemeClr val="tx2"/>
                </a:solidFill>
              </a:rPr>
              <a:t>Component A</a:t>
            </a:r>
          </a:p>
        </p:txBody>
      </p:sp>
      <p:sp>
        <p:nvSpPr>
          <p:cNvPr id="7" name="Rectangle 6"/>
          <p:cNvSpPr/>
          <p:nvPr/>
        </p:nvSpPr>
        <p:spPr>
          <a:xfrm>
            <a:off x="5565888" y="2726267"/>
            <a:ext cx="1282895" cy="1286175"/>
          </a:xfrm>
          <a:prstGeom prst="rect">
            <a:avLst/>
          </a:prstGeom>
          <a:solidFill>
            <a:schemeClr val="accent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1400" dirty="0">
                <a:solidFill>
                  <a:schemeClr val="tx2"/>
                </a:solidFill>
              </a:rPr>
              <a:t>Service </a:t>
            </a:r>
            <a:r>
              <a:rPr lang="en-US" sz="1400" dirty="0" smtClean="0">
                <a:solidFill>
                  <a:schemeClr val="tx2"/>
                </a:solidFill>
              </a:rPr>
              <a:t>Component B</a:t>
            </a:r>
          </a:p>
        </p:txBody>
      </p:sp>
      <p:sp>
        <p:nvSpPr>
          <p:cNvPr id="12" name="Rectangle 11"/>
          <p:cNvSpPr/>
          <p:nvPr/>
        </p:nvSpPr>
        <p:spPr>
          <a:xfrm>
            <a:off x="3325386" y="2033516"/>
            <a:ext cx="7765575" cy="4217159"/>
          </a:xfrm>
          <a:prstGeom prst="rect">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smtClean="0">
              <a:solidFill>
                <a:schemeClr val="tx2"/>
              </a:solidFill>
            </a:endParaRPr>
          </a:p>
        </p:txBody>
      </p:sp>
      <p:sp>
        <p:nvSpPr>
          <p:cNvPr id="14" name="TextBox 13"/>
          <p:cNvSpPr txBox="1"/>
          <p:nvPr/>
        </p:nvSpPr>
        <p:spPr>
          <a:xfrm>
            <a:off x="3325387" y="2109172"/>
            <a:ext cx="7765574" cy="366254"/>
          </a:xfrm>
          <a:prstGeom prst="rect">
            <a:avLst/>
          </a:prstGeom>
        </p:spPr>
        <p:txBody>
          <a:bodyPr vert="horz" wrap="square" lIns="0" tIns="0" rIns="0" bIns="0" rtlCol="0" anchor="ctr" anchorCtr="0">
            <a:spAutoFit/>
          </a:bodyPr>
          <a:lstStyle/>
          <a:p>
            <a:pPr algn="ctr">
              <a:lnSpc>
                <a:spcPct val="85000"/>
              </a:lnSpc>
              <a:spcBef>
                <a:spcPts val="600"/>
              </a:spcBef>
            </a:pPr>
            <a:r>
              <a:rPr lang="en-US" sz="2800" dirty="0" smtClean="0"/>
              <a:t>Hadoop Cluster</a:t>
            </a:r>
          </a:p>
        </p:txBody>
      </p:sp>
      <p:sp>
        <p:nvSpPr>
          <p:cNvPr id="15" name="Can 14"/>
          <p:cNvSpPr/>
          <p:nvPr/>
        </p:nvSpPr>
        <p:spPr>
          <a:xfrm>
            <a:off x="11293475" y="4323467"/>
            <a:ext cx="1175849" cy="1400499"/>
          </a:xfrm>
          <a:prstGeom prst="can">
            <a:avLst/>
          </a:prstGeom>
          <a:solidFill>
            <a:schemeClr val="accent1">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40" dirty="0"/>
              <a:t>KDC</a:t>
            </a:r>
          </a:p>
        </p:txBody>
      </p:sp>
      <p:sp>
        <p:nvSpPr>
          <p:cNvPr id="16" name="Rectangle 15"/>
          <p:cNvSpPr/>
          <p:nvPr/>
        </p:nvSpPr>
        <p:spPr>
          <a:xfrm>
            <a:off x="6182314" y="3816787"/>
            <a:ext cx="964453" cy="336715"/>
          </a:xfrm>
          <a:prstGeom prst="rect">
            <a:avLst/>
          </a:prstGeom>
          <a:solidFill>
            <a:schemeClr val="tx1">
              <a:lumMod val="50000"/>
              <a:lumOff val="50000"/>
            </a:schemeClr>
          </a:solidFill>
          <a:ln w="12700">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1400" smtClean="0">
                <a:solidFill>
                  <a:schemeClr val="tx2"/>
                </a:solidFill>
              </a:rPr>
              <a:t>keytab</a:t>
            </a:r>
            <a:endParaRPr lang="en-US" sz="1400" dirty="0" smtClean="0">
              <a:solidFill>
                <a:schemeClr val="tx2"/>
              </a:solidFill>
            </a:endParaRPr>
          </a:p>
        </p:txBody>
      </p:sp>
      <p:sp>
        <p:nvSpPr>
          <p:cNvPr id="17" name="Rectangle 16"/>
          <p:cNvSpPr/>
          <p:nvPr/>
        </p:nvSpPr>
        <p:spPr>
          <a:xfrm>
            <a:off x="4427422" y="3869385"/>
            <a:ext cx="964453" cy="336715"/>
          </a:xfrm>
          <a:prstGeom prst="rect">
            <a:avLst/>
          </a:prstGeom>
          <a:solidFill>
            <a:schemeClr val="tx1">
              <a:lumMod val="50000"/>
              <a:lumOff val="50000"/>
            </a:schemeClr>
          </a:solidFill>
          <a:ln w="12700">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1400" dirty="0" err="1" smtClean="0">
                <a:solidFill>
                  <a:schemeClr val="tx2"/>
                </a:solidFill>
              </a:rPr>
              <a:t>keytab</a:t>
            </a:r>
            <a:endParaRPr lang="en-US" sz="1400" dirty="0" smtClean="0">
              <a:solidFill>
                <a:schemeClr val="tx2"/>
              </a:solidFill>
            </a:endParaRPr>
          </a:p>
        </p:txBody>
      </p:sp>
      <p:sp>
        <p:nvSpPr>
          <p:cNvPr id="18" name="Rectangle 17"/>
          <p:cNvSpPr/>
          <p:nvPr/>
        </p:nvSpPr>
        <p:spPr>
          <a:xfrm>
            <a:off x="7388992" y="2726267"/>
            <a:ext cx="1282895" cy="1286175"/>
          </a:xfrm>
          <a:prstGeom prst="rect">
            <a:avLst/>
          </a:prstGeom>
          <a:solidFill>
            <a:schemeClr val="accent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1400" dirty="0">
                <a:solidFill>
                  <a:schemeClr val="tx2"/>
                </a:solidFill>
              </a:rPr>
              <a:t>Service </a:t>
            </a:r>
            <a:r>
              <a:rPr lang="en-US" sz="1400" dirty="0" smtClean="0">
                <a:solidFill>
                  <a:schemeClr val="tx2"/>
                </a:solidFill>
              </a:rPr>
              <a:t>Component C</a:t>
            </a:r>
          </a:p>
        </p:txBody>
      </p:sp>
      <p:sp>
        <p:nvSpPr>
          <p:cNvPr id="19" name="Rectangle 18"/>
          <p:cNvSpPr/>
          <p:nvPr/>
        </p:nvSpPr>
        <p:spPr>
          <a:xfrm>
            <a:off x="8005418" y="3816787"/>
            <a:ext cx="964453" cy="336715"/>
          </a:xfrm>
          <a:prstGeom prst="rect">
            <a:avLst/>
          </a:prstGeom>
          <a:solidFill>
            <a:schemeClr val="tx1">
              <a:lumMod val="50000"/>
              <a:lumOff val="50000"/>
            </a:schemeClr>
          </a:solidFill>
          <a:ln w="12700">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1400" smtClean="0">
                <a:solidFill>
                  <a:schemeClr val="tx2"/>
                </a:solidFill>
              </a:rPr>
              <a:t>keytab</a:t>
            </a:r>
            <a:endParaRPr lang="en-US" sz="1400" dirty="0" smtClean="0">
              <a:solidFill>
                <a:schemeClr val="tx2"/>
              </a:solidFill>
            </a:endParaRPr>
          </a:p>
        </p:txBody>
      </p:sp>
      <p:sp>
        <p:nvSpPr>
          <p:cNvPr id="20" name="Rectangle 19"/>
          <p:cNvSpPr/>
          <p:nvPr/>
        </p:nvSpPr>
        <p:spPr>
          <a:xfrm>
            <a:off x="9239976" y="2726267"/>
            <a:ext cx="1282895" cy="1286175"/>
          </a:xfrm>
          <a:prstGeom prst="rect">
            <a:avLst/>
          </a:prstGeom>
          <a:solidFill>
            <a:schemeClr val="accent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1400" dirty="0">
                <a:solidFill>
                  <a:schemeClr val="tx2"/>
                </a:solidFill>
              </a:rPr>
              <a:t>Service </a:t>
            </a:r>
            <a:r>
              <a:rPr lang="en-US" sz="1400" dirty="0" smtClean="0">
                <a:solidFill>
                  <a:schemeClr val="tx2"/>
                </a:solidFill>
              </a:rPr>
              <a:t>Component D</a:t>
            </a:r>
          </a:p>
        </p:txBody>
      </p:sp>
      <p:sp>
        <p:nvSpPr>
          <p:cNvPr id="21" name="Rectangle 20"/>
          <p:cNvSpPr/>
          <p:nvPr/>
        </p:nvSpPr>
        <p:spPr>
          <a:xfrm>
            <a:off x="9856402" y="3816787"/>
            <a:ext cx="964453" cy="336715"/>
          </a:xfrm>
          <a:prstGeom prst="rect">
            <a:avLst/>
          </a:prstGeom>
          <a:solidFill>
            <a:schemeClr val="tx1">
              <a:lumMod val="50000"/>
              <a:lumOff val="50000"/>
            </a:schemeClr>
          </a:solidFill>
          <a:ln w="12700">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1400" smtClean="0">
                <a:solidFill>
                  <a:schemeClr val="tx2"/>
                </a:solidFill>
              </a:rPr>
              <a:t>keytab</a:t>
            </a:r>
            <a:endParaRPr lang="en-US" sz="1400" dirty="0" smtClean="0">
              <a:solidFill>
                <a:schemeClr val="tx2"/>
              </a:solidFill>
            </a:endParaRPr>
          </a:p>
        </p:txBody>
      </p:sp>
      <p:sp>
        <p:nvSpPr>
          <p:cNvPr id="22" name="Rectangle 21"/>
          <p:cNvSpPr/>
          <p:nvPr/>
        </p:nvSpPr>
        <p:spPr>
          <a:xfrm>
            <a:off x="3816700" y="4459874"/>
            <a:ext cx="1282895" cy="1286175"/>
          </a:xfrm>
          <a:prstGeom prst="rect">
            <a:avLst/>
          </a:prstGeom>
          <a:solidFill>
            <a:schemeClr val="accent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1400" dirty="0">
                <a:solidFill>
                  <a:schemeClr val="tx2"/>
                </a:solidFill>
              </a:rPr>
              <a:t>Service </a:t>
            </a:r>
            <a:r>
              <a:rPr lang="en-US" sz="1400" dirty="0" smtClean="0">
                <a:solidFill>
                  <a:schemeClr val="tx2"/>
                </a:solidFill>
              </a:rPr>
              <a:t>Component X</a:t>
            </a:r>
          </a:p>
        </p:txBody>
      </p:sp>
      <p:sp>
        <p:nvSpPr>
          <p:cNvPr id="23" name="Rectangle 22"/>
          <p:cNvSpPr/>
          <p:nvPr/>
        </p:nvSpPr>
        <p:spPr>
          <a:xfrm>
            <a:off x="5565888" y="4459874"/>
            <a:ext cx="1282895" cy="1286175"/>
          </a:xfrm>
          <a:prstGeom prst="rect">
            <a:avLst/>
          </a:prstGeom>
          <a:solidFill>
            <a:schemeClr val="accent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1400" dirty="0">
                <a:solidFill>
                  <a:schemeClr val="tx2"/>
                </a:solidFill>
              </a:rPr>
              <a:t>Service </a:t>
            </a:r>
            <a:r>
              <a:rPr lang="en-US" sz="1400" dirty="0" smtClean="0">
                <a:solidFill>
                  <a:schemeClr val="tx2"/>
                </a:solidFill>
              </a:rPr>
              <a:t>Component X</a:t>
            </a:r>
          </a:p>
        </p:txBody>
      </p:sp>
      <p:sp>
        <p:nvSpPr>
          <p:cNvPr id="24" name="Rectangle 23"/>
          <p:cNvSpPr/>
          <p:nvPr/>
        </p:nvSpPr>
        <p:spPr>
          <a:xfrm>
            <a:off x="6182314" y="5550394"/>
            <a:ext cx="964453" cy="336715"/>
          </a:xfrm>
          <a:prstGeom prst="rect">
            <a:avLst/>
          </a:prstGeom>
          <a:solidFill>
            <a:schemeClr val="tx1">
              <a:lumMod val="50000"/>
              <a:lumOff val="50000"/>
            </a:schemeClr>
          </a:solidFill>
          <a:ln w="12700">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1400" smtClean="0">
                <a:solidFill>
                  <a:schemeClr val="tx2"/>
                </a:solidFill>
              </a:rPr>
              <a:t>keytab</a:t>
            </a:r>
            <a:endParaRPr lang="en-US" sz="1400" dirty="0" smtClean="0">
              <a:solidFill>
                <a:schemeClr val="tx2"/>
              </a:solidFill>
            </a:endParaRPr>
          </a:p>
        </p:txBody>
      </p:sp>
      <p:sp>
        <p:nvSpPr>
          <p:cNvPr id="25" name="Rectangle 24"/>
          <p:cNvSpPr/>
          <p:nvPr/>
        </p:nvSpPr>
        <p:spPr>
          <a:xfrm>
            <a:off x="4427422" y="5602992"/>
            <a:ext cx="964453" cy="336715"/>
          </a:xfrm>
          <a:prstGeom prst="rect">
            <a:avLst/>
          </a:prstGeom>
          <a:solidFill>
            <a:schemeClr val="tx1">
              <a:lumMod val="50000"/>
              <a:lumOff val="50000"/>
            </a:schemeClr>
          </a:solidFill>
          <a:ln w="12700">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1400" smtClean="0">
                <a:solidFill>
                  <a:schemeClr val="tx2"/>
                </a:solidFill>
              </a:rPr>
              <a:t>keytab</a:t>
            </a:r>
            <a:endParaRPr lang="en-US" sz="1400" dirty="0" smtClean="0">
              <a:solidFill>
                <a:schemeClr val="tx2"/>
              </a:solidFill>
            </a:endParaRPr>
          </a:p>
        </p:txBody>
      </p:sp>
      <p:sp>
        <p:nvSpPr>
          <p:cNvPr id="26" name="Rectangle 25"/>
          <p:cNvSpPr/>
          <p:nvPr/>
        </p:nvSpPr>
        <p:spPr>
          <a:xfrm>
            <a:off x="7388992" y="4459874"/>
            <a:ext cx="1282895" cy="1286175"/>
          </a:xfrm>
          <a:prstGeom prst="rect">
            <a:avLst/>
          </a:prstGeom>
          <a:solidFill>
            <a:schemeClr val="accent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1400" dirty="0">
                <a:solidFill>
                  <a:schemeClr val="tx2"/>
                </a:solidFill>
              </a:rPr>
              <a:t>Service </a:t>
            </a:r>
            <a:r>
              <a:rPr lang="en-US" sz="1400" dirty="0" smtClean="0">
                <a:solidFill>
                  <a:schemeClr val="tx2"/>
                </a:solidFill>
              </a:rPr>
              <a:t>Component X</a:t>
            </a:r>
          </a:p>
        </p:txBody>
      </p:sp>
      <p:sp>
        <p:nvSpPr>
          <p:cNvPr id="27" name="Rectangle 26"/>
          <p:cNvSpPr/>
          <p:nvPr/>
        </p:nvSpPr>
        <p:spPr>
          <a:xfrm>
            <a:off x="8005418" y="5550394"/>
            <a:ext cx="964453" cy="336715"/>
          </a:xfrm>
          <a:prstGeom prst="rect">
            <a:avLst/>
          </a:prstGeom>
          <a:solidFill>
            <a:schemeClr val="tx1">
              <a:lumMod val="50000"/>
              <a:lumOff val="50000"/>
            </a:schemeClr>
          </a:solidFill>
          <a:ln w="12700">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1400" smtClean="0">
                <a:solidFill>
                  <a:schemeClr val="tx2"/>
                </a:solidFill>
              </a:rPr>
              <a:t>keytab</a:t>
            </a:r>
            <a:endParaRPr lang="en-US" sz="1400" dirty="0" smtClean="0">
              <a:solidFill>
                <a:schemeClr val="tx2"/>
              </a:solidFill>
            </a:endParaRPr>
          </a:p>
        </p:txBody>
      </p:sp>
      <p:sp>
        <p:nvSpPr>
          <p:cNvPr id="28" name="Rectangle 27"/>
          <p:cNvSpPr/>
          <p:nvPr/>
        </p:nvSpPr>
        <p:spPr>
          <a:xfrm>
            <a:off x="9239976" y="4459874"/>
            <a:ext cx="1282895" cy="1286175"/>
          </a:xfrm>
          <a:prstGeom prst="rect">
            <a:avLst/>
          </a:prstGeom>
          <a:solidFill>
            <a:schemeClr val="accent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1400" dirty="0" smtClean="0">
                <a:solidFill>
                  <a:schemeClr val="tx2"/>
                </a:solidFill>
              </a:rPr>
              <a:t>Service Component X</a:t>
            </a:r>
          </a:p>
        </p:txBody>
      </p:sp>
      <p:sp>
        <p:nvSpPr>
          <p:cNvPr id="29" name="Rectangle 28"/>
          <p:cNvSpPr/>
          <p:nvPr/>
        </p:nvSpPr>
        <p:spPr>
          <a:xfrm>
            <a:off x="9856402" y="5550394"/>
            <a:ext cx="964453" cy="336715"/>
          </a:xfrm>
          <a:prstGeom prst="rect">
            <a:avLst/>
          </a:prstGeom>
          <a:solidFill>
            <a:schemeClr val="tx1">
              <a:lumMod val="50000"/>
              <a:lumOff val="50000"/>
            </a:schemeClr>
          </a:solidFill>
          <a:ln w="12700">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1400" smtClean="0">
                <a:solidFill>
                  <a:schemeClr val="tx2"/>
                </a:solidFill>
              </a:rPr>
              <a:t>keytab</a:t>
            </a:r>
            <a:endParaRPr lang="en-US" sz="1400" dirty="0" smtClean="0">
              <a:solidFill>
                <a:schemeClr val="tx2"/>
              </a:solidFill>
            </a:endParaRPr>
          </a:p>
        </p:txBody>
      </p:sp>
      <p:sp>
        <p:nvSpPr>
          <p:cNvPr id="31" name="Right Arrow 30"/>
          <p:cNvSpPr/>
          <p:nvPr/>
        </p:nvSpPr>
        <p:spPr>
          <a:xfrm>
            <a:off x="841494" y="2606536"/>
            <a:ext cx="2666994" cy="3333171"/>
          </a:xfrm>
          <a:prstGeom prst="rightArrow">
            <a:avLst>
              <a:gd name="adj1" fmla="val 76495"/>
              <a:gd name="adj2" fmla="val 19193"/>
            </a:avLst>
          </a:prstGeom>
          <a:solidFill>
            <a:schemeClr val="accent6"/>
          </a:solidFill>
          <a:ln w="12700">
            <a:solidFill>
              <a:schemeClr val="accent6"/>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1800" dirty="0" smtClean="0">
                <a:solidFill>
                  <a:schemeClr val="tx2"/>
                </a:solidFill>
              </a:rPr>
              <a:t>Kerberos is used to secure the Components in the cluster. Kerberos identities are managed via “</a:t>
            </a:r>
            <a:r>
              <a:rPr lang="en-US" sz="1800" dirty="0" err="1" smtClean="0">
                <a:solidFill>
                  <a:schemeClr val="tx2"/>
                </a:solidFill>
              </a:rPr>
              <a:t>keytabs</a:t>
            </a:r>
            <a:r>
              <a:rPr lang="en-US" sz="1800" dirty="0" smtClean="0">
                <a:solidFill>
                  <a:schemeClr val="tx2"/>
                </a:solidFill>
              </a:rPr>
              <a:t>” on the Component hosts.</a:t>
            </a:r>
          </a:p>
        </p:txBody>
      </p:sp>
      <p:sp>
        <p:nvSpPr>
          <p:cNvPr id="32" name="Right Arrow 31"/>
          <p:cNvSpPr/>
          <p:nvPr/>
        </p:nvSpPr>
        <p:spPr>
          <a:xfrm flipH="1">
            <a:off x="12401023" y="4110883"/>
            <a:ext cx="1705944" cy="1828824"/>
          </a:xfrm>
          <a:prstGeom prst="rightArrow">
            <a:avLst>
              <a:gd name="adj1" fmla="val 76495"/>
              <a:gd name="adj2" fmla="val 19193"/>
            </a:avLst>
          </a:prstGeom>
          <a:solidFill>
            <a:schemeClr val="accent6"/>
          </a:solidFill>
          <a:ln w="12700">
            <a:solidFill>
              <a:schemeClr val="accent6"/>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1800" dirty="0" smtClean="0">
                <a:solidFill>
                  <a:schemeClr val="tx2"/>
                </a:solidFill>
              </a:rPr>
              <a:t>Principals for the cluster are managed in the KDC.</a:t>
            </a:r>
          </a:p>
        </p:txBody>
      </p:sp>
    </p:spTree>
    <p:extLst>
      <p:ext uri="{BB962C8B-B14F-4D97-AF65-F5344CB8AC3E}">
        <p14:creationId xmlns:p14="http://schemas.microsoft.com/office/powerpoint/2010/main" val="5430414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rmAutofit/>
          </a:bodyPr>
          <a:lstStyle/>
          <a:p>
            <a:r>
              <a:rPr lang="en-US" dirty="0" smtClean="0"/>
              <a:t>Automated Kerberos Security Setup</a:t>
            </a:r>
            <a:endParaRPr lang="en-US" dirty="0">
              <a:solidFill>
                <a:schemeClr val="bg2"/>
              </a:solidFill>
            </a:endParaRPr>
          </a:p>
        </p:txBody>
      </p:sp>
      <p:sp>
        <p:nvSpPr>
          <p:cNvPr id="22" name="Content Placeholder 1"/>
          <p:cNvSpPr txBox="1">
            <a:spLocks/>
          </p:cNvSpPr>
          <p:nvPr/>
        </p:nvSpPr>
        <p:spPr>
          <a:xfrm>
            <a:off x="733236" y="1456364"/>
            <a:ext cx="6486718" cy="4766868"/>
          </a:xfrm>
          <a:prstGeom prst="rect">
            <a:avLst/>
          </a:prstGeom>
        </p:spPr>
        <p:txBody>
          <a:bodyPr/>
          <a:lstStyle>
            <a:lvl1pPr marL="342871" indent="-342871" algn="l" defTabSz="457161" rtl="0" eaLnBrk="1" fontAlgn="base" hangingPunct="1">
              <a:spcBef>
                <a:spcPct val="20000"/>
              </a:spcBef>
              <a:spcAft>
                <a:spcPct val="0"/>
              </a:spcAft>
              <a:buFont typeface="Arial" charset="0"/>
              <a:buChar char="•"/>
              <a:defRPr sz="3200" kern="1200">
                <a:solidFill>
                  <a:schemeClr val="tx1"/>
                </a:solidFill>
                <a:latin typeface="+mn-lt"/>
                <a:ea typeface="ヒラギノ角ゴ Pro W3" charset="-128"/>
                <a:cs typeface="ヒラギノ角ゴ Pro W3" charset="-128"/>
              </a:defRPr>
            </a:lvl1pPr>
            <a:lvl2pPr marL="742889" indent="-285726" algn="l" defTabSz="457161"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2pPr>
            <a:lvl3pPr marL="1142904" indent="-228581" algn="l" defTabSz="457161" rtl="0" eaLnBrk="1" fontAlgn="base" hangingPunct="1">
              <a:spcBef>
                <a:spcPct val="20000"/>
              </a:spcBef>
              <a:spcAft>
                <a:spcPct val="0"/>
              </a:spcAft>
              <a:buFont typeface="Arial" charset="0"/>
              <a:buChar char="•"/>
              <a:defRPr sz="2400" kern="1200">
                <a:solidFill>
                  <a:schemeClr val="tx1"/>
                </a:solidFill>
                <a:latin typeface="+mn-lt"/>
                <a:ea typeface="ヒラギノ角ゴ Pro W3" charset="-128"/>
                <a:cs typeface="ヒラギノ角ゴ Pro W3" charset="-128"/>
              </a:defRPr>
            </a:lvl3pPr>
            <a:lvl4pPr marL="1600067" indent="-228581" algn="l" defTabSz="457161" rtl="0" eaLnBrk="1" fontAlgn="base" hangingPunct="1">
              <a:spcBef>
                <a:spcPct val="20000"/>
              </a:spcBef>
              <a:spcAft>
                <a:spcPct val="0"/>
              </a:spcAft>
              <a:buFont typeface="Arial" charset="0"/>
              <a:buChar char="–"/>
              <a:defRPr sz="2000" kern="1200">
                <a:solidFill>
                  <a:schemeClr val="tx1"/>
                </a:solidFill>
                <a:latin typeface="+mn-lt"/>
                <a:ea typeface="ヒラギノ角ゴ Pro W3" charset="-128"/>
                <a:cs typeface="ヒラギノ角ゴ Pro W3" charset="-128"/>
              </a:defRPr>
            </a:lvl4pPr>
            <a:lvl5pPr marL="2057229" indent="-228581" algn="l" defTabSz="457161" rtl="0" eaLnBrk="1" fontAlgn="base" hangingPunct="1">
              <a:spcBef>
                <a:spcPct val="20000"/>
              </a:spcBef>
              <a:spcAft>
                <a:spcPct val="0"/>
              </a:spcAft>
              <a:buFont typeface="Arial" charset="0"/>
              <a:buChar char="»"/>
              <a:defRPr sz="2000" kern="1200">
                <a:solidFill>
                  <a:schemeClr val="tx1"/>
                </a:solidFill>
                <a:latin typeface="+mn-lt"/>
                <a:ea typeface="ヒラギノ角ゴ Pro W3" charset="-128"/>
                <a:cs typeface="ヒラギノ角ゴ Pro W3" charset="-128"/>
              </a:defRPr>
            </a:lvl5pPr>
            <a:lvl6pPr marL="2514391" indent="-228581" algn="l" defTabSz="457161" rtl="0" eaLnBrk="1" latinLnBrk="0" hangingPunct="1">
              <a:spcBef>
                <a:spcPct val="20000"/>
              </a:spcBef>
              <a:buFont typeface="Arial"/>
              <a:buChar char="•"/>
              <a:defRPr sz="2000" kern="1200">
                <a:solidFill>
                  <a:schemeClr val="tx1"/>
                </a:solidFill>
                <a:latin typeface="+mn-lt"/>
                <a:ea typeface="+mn-ea"/>
                <a:cs typeface="+mn-cs"/>
              </a:defRPr>
            </a:lvl6pPr>
            <a:lvl7pPr marL="2971552" indent="-228581" algn="l" defTabSz="457161" rtl="0" eaLnBrk="1" latinLnBrk="0" hangingPunct="1">
              <a:spcBef>
                <a:spcPct val="20000"/>
              </a:spcBef>
              <a:buFont typeface="Arial"/>
              <a:buChar char="•"/>
              <a:defRPr sz="2000" kern="1200">
                <a:solidFill>
                  <a:schemeClr val="tx1"/>
                </a:solidFill>
                <a:latin typeface="+mn-lt"/>
                <a:ea typeface="+mn-ea"/>
                <a:cs typeface="+mn-cs"/>
              </a:defRPr>
            </a:lvl7pPr>
            <a:lvl8pPr marL="3428715" indent="-228581" algn="l" defTabSz="457161" rtl="0" eaLnBrk="1" latinLnBrk="0" hangingPunct="1">
              <a:spcBef>
                <a:spcPct val="20000"/>
              </a:spcBef>
              <a:buFont typeface="Arial"/>
              <a:buChar char="•"/>
              <a:defRPr sz="2000" kern="1200">
                <a:solidFill>
                  <a:schemeClr val="tx1"/>
                </a:solidFill>
                <a:latin typeface="+mn-lt"/>
                <a:ea typeface="+mn-ea"/>
                <a:cs typeface="+mn-cs"/>
              </a:defRPr>
            </a:lvl8pPr>
            <a:lvl9pPr marL="3885876" indent="-228581" algn="l" defTabSz="457161"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b="1" dirty="0">
                <a:solidFill>
                  <a:schemeClr val="accent1"/>
                </a:solidFill>
              </a:rPr>
              <a:t>Wizard Driven</a:t>
            </a:r>
            <a:r>
              <a:rPr lang="en-US" sz="2400" dirty="0">
                <a:solidFill>
                  <a:schemeClr val="bg1">
                    <a:lumMod val="75000"/>
                    <a:lumOff val="25000"/>
                  </a:schemeClr>
                </a:solidFill>
              </a:rPr>
              <a:t/>
            </a:r>
            <a:br>
              <a:rPr lang="en-US" sz="2400" dirty="0">
                <a:solidFill>
                  <a:schemeClr val="bg1">
                    <a:lumMod val="75000"/>
                    <a:lumOff val="25000"/>
                  </a:schemeClr>
                </a:solidFill>
              </a:rPr>
            </a:br>
            <a:r>
              <a:rPr lang="en-US" sz="2400" dirty="0"/>
              <a:t>Simplify the experience of enabling and managing Kerberos </a:t>
            </a:r>
            <a:r>
              <a:rPr lang="en-US" sz="2400" dirty="0" smtClean="0"/>
              <a:t>security</a:t>
            </a:r>
            <a:endParaRPr lang="en-US" sz="2400" dirty="0"/>
          </a:p>
          <a:p>
            <a:pPr marL="0" indent="0">
              <a:spcBef>
                <a:spcPts val="2016"/>
              </a:spcBef>
              <a:buNone/>
            </a:pPr>
            <a:r>
              <a:rPr lang="en-US" sz="2400" b="1" dirty="0">
                <a:solidFill>
                  <a:schemeClr val="accent1"/>
                </a:solidFill>
              </a:rPr>
              <a:t>Automated and Manual Options</a:t>
            </a:r>
            <a:r>
              <a:rPr lang="en-US" sz="2400" dirty="0">
                <a:solidFill>
                  <a:schemeClr val="bg1">
                    <a:lumMod val="75000"/>
                    <a:lumOff val="25000"/>
                  </a:schemeClr>
                </a:solidFill>
              </a:rPr>
              <a:t/>
            </a:r>
            <a:br>
              <a:rPr lang="en-US" sz="2400" dirty="0">
                <a:solidFill>
                  <a:schemeClr val="bg1">
                    <a:lumMod val="75000"/>
                    <a:lumOff val="25000"/>
                  </a:schemeClr>
                </a:solidFill>
              </a:rPr>
            </a:br>
            <a:r>
              <a:rPr lang="en-US" sz="2400" dirty="0"/>
              <a:t>Critical for today’s </a:t>
            </a:r>
            <a:r>
              <a:rPr lang="en-US" sz="2400" dirty="0" smtClean="0"/>
              <a:t>enterprise</a:t>
            </a:r>
          </a:p>
          <a:p>
            <a:pPr marL="0" indent="0">
              <a:spcBef>
                <a:spcPts val="2016"/>
              </a:spcBef>
              <a:buNone/>
            </a:pPr>
            <a:r>
              <a:rPr lang="en-US" sz="2400" b="1" dirty="0" smtClean="0">
                <a:solidFill>
                  <a:schemeClr val="accent1"/>
                </a:solidFill>
              </a:rPr>
              <a:t>Works </a:t>
            </a:r>
            <a:r>
              <a:rPr lang="en-US" sz="2400" b="1" dirty="0">
                <a:solidFill>
                  <a:schemeClr val="accent1"/>
                </a:solidFill>
              </a:rPr>
              <a:t>with Existing Kerberos Infrastructure</a:t>
            </a:r>
            <a:r>
              <a:rPr lang="en-US" sz="2400" dirty="0">
                <a:solidFill>
                  <a:schemeClr val="accent1">
                    <a:lumMod val="50000"/>
                  </a:schemeClr>
                </a:solidFill>
              </a:rPr>
              <a:t/>
            </a:r>
            <a:br>
              <a:rPr lang="en-US" sz="2400" dirty="0">
                <a:solidFill>
                  <a:schemeClr val="accent1">
                    <a:lumMod val="50000"/>
                  </a:schemeClr>
                </a:solidFill>
              </a:rPr>
            </a:br>
            <a:r>
              <a:rPr lang="en-US" sz="2400" dirty="0"/>
              <a:t>Such as Active Directory and MIT </a:t>
            </a:r>
            <a:r>
              <a:rPr lang="en-US" sz="2400" dirty="0" smtClean="0"/>
              <a:t>KDC</a:t>
            </a:r>
            <a:endParaRPr lang="en-US" sz="2400" dirty="0"/>
          </a:p>
        </p:txBody>
      </p:sp>
      <p:pic>
        <p:nvPicPr>
          <p:cNvPr id="25" name="Picture 2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645970" y="1456365"/>
            <a:ext cx="5849424" cy="4707085"/>
          </a:xfrm>
          <a:prstGeom prst="rect">
            <a:avLst/>
          </a:prstGeom>
          <a:ln>
            <a:solidFill>
              <a:schemeClr val="bg1">
                <a:lumMod val="10000"/>
                <a:lumOff val="90000"/>
              </a:schemeClr>
            </a:solidFill>
          </a:ln>
        </p:spPr>
      </p:pic>
    </p:spTree>
    <p:extLst>
      <p:ext uri="{BB962C8B-B14F-4D97-AF65-F5344CB8AC3E}">
        <p14:creationId xmlns:p14="http://schemas.microsoft.com/office/powerpoint/2010/main" val="2222098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Automated vs. Manual Kerberos Options</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924112770"/>
              </p:ext>
            </p:extLst>
          </p:nvPr>
        </p:nvGraphicFramePr>
        <p:xfrm>
          <a:off x="733233" y="1940047"/>
          <a:ext cx="13163934" cy="4005072"/>
        </p:xfrm>
        <a:graphic>
          <a:graphicData uri="http://schemas.openxmlformats.org/drawingml/2006/table">
            <a:tbl>
              <a:tblPr firstRow="1" bandRow="1">
                <a:tableStyleId>{3B4B98B0-60AC-42C2-AFA5-B58CD77FA1E5}</a:tableStyleId>
              </a:tblPr>
              <a:tblGrid>
                <a:gridCol w="5716552"/>
                <a:gridCol w="3723691"/>
                <a:gridCol w="3723691"/>
              </a:tblGrid>
              <a:tr h="445008">
                <a:tc>
                  <a:txBody>
                    <a:bodyPr/>
                    <a:lstStyle/>
                    <a:p>
                      <a:endParaRPr lang="en-US" sz="1900" dirty="0"/>
                    </a:p>
                  </a:txBody>
                  <a:tcPr marL="109728" marR="109728" marT="54864" marB="54864"/>
                </a:tc>
                <a:tc>
                  <a:txBody>
                    <a:bodyPr/>
                    <a:lstStyle/>
                    <a:p>
                      <a:pPr algn="ctr"/>
                      <a:r>
                        <a:rPr lang="en-US" sz="1900" dirty="0" smtClean="0"/>
                        <a:t>Automated</a:t>
                      </a:r>
                      <a:endParaRPr lang="en-US" sz="1900" dirty="0"/>
                    </a:p>
                  </a:txBody>
                  <a:tcPr marL="109728" marR="109728" marT="54864" marB="54864"/>
                </a:tc>
                <a:tc>
                  <a:txBody>
                    <a:bodyPr/>
                    <a:lstStyle/>
                    <a:p>
                      <a:pPr algn="ctr"/>
                      <a:r>
                        <a:rPr lang="en-US" sz="1900" dirty="0" smtClean="0"/>
                        <a:t>Manual</a:t>
                      </a:r>
                      <a:endParaRPr lang="en-US" sz="1900" dirty="0"/>
                    </a:p>
                  </a:txBody>
                  <a:tcPr marL="109728" marR="109728" marT="54864" marB="54864"/>
                </a:tc>
              </a:tr>
              <a:tr h="445008">
                <a:tc>
                  <a:txBody>
                    <a:bodyPr/>
                    <a:lstStyle/>
                    <a:p>
                      <a:r>
                        <a:rPr lang="en-US" sz="1900" dirty="0" smtClean="0"/>
                        <a:t>KDC Infrastructure</a:t>
                      </a:r>
                      <a:endParaRPr lang="en-US" sz="1900" dirty="0"/>
                    </a:p>
                  </a:txBody>
                  <a:tcPr marL="109728" marR="109728" marT="54864" marB="54864"/>
                </a:tc>
                <a:tc>
                  <a:txBody>
                    <a:bodyPr/>
                    <a:lstStyle/>
                    <a:p>
                      <a:pPr algn="ctr"/>
                      <a:r>
                        <a:rPr lang="en-US" sz="1900" dirty="0" smtClean="0"/>
                        <a:t>MIT, Active Directory</a:t>
                      </a:r>
                      <a:endParaRPr lang="en-US" sz="1900" dirty="0"/>
                    </a:p>
                  </a:txBody>
                  <a:tcPr marL="109728" marR="109728" marT="54864" marB="54864"/>
                </a:tc>
                <a:tc>
                  <a:txBody>
                    <a:bodyPr/>
                    <a:lstStyle/>
                    <a:p>
                      <a:pPr algn="ctr"/>
                      <a:r>
                        <a:rPr lang="en-US" sz="1900" dirty="0" smtClean="0"/>
                        <a:t>MIT, Active Directory, </a:t>
                      </a:r>
                      <a:r>
                        <a:rPr lang="en-US" sz="1900" dirty="0" err="1" smtClean="0"/>
                        <a:t>FreeIPA</a:t>
                      </a:r>
                      <a:endParaRPr lang="en-US" sz="1900" dirty="0"/>
                    </a:p>
                  </a:txBody>
                  <a:tcPr marL="109728" marR="109728" marT="54864" marB="54864"/>
                </a:tc>
              </a:tr>
              <a:tr h="445008">
                <a:tc>
                  <a:txBody>
                    <a:bodyPr/>
                    <a:lstStyle/>
                    <a:p>
                      <a:r>
                        <a:rPr lang="en-US" sz="1900" dirty="0" smtClean="0"/>
                        <a:t>Requires KDC administrative</a:t>
                      </a:r>
                      <a:r>
                        <a:rPr lang="en-US" sz="1900" baseline="0" dirty="0" smtClean="0"/>
                        <a:t> credentials</a:t>
                      </a:r>
                      <a:endParaRPr lang="en-US" sz="1900" dirty="0"/>
                    </a:p>
                  </a:txBody>
                  <a:tcPr marL="109728" marR="109728" marT="54864" marB="54864"/>
                </a:tc>
                <a:tc>
                  <a:txBody>
                    <a:bodyPr/>
                    <a:lstStyle/>
                    <a:p>
                      <a:pPr algn="ctr"/>
                      <a:r>
                        <a:rPr lang="en-US" sz="1900" dirty="0" smtClean="0"/>
                        <a:t>Yes</a:t>
                      </a:r>
                      <a:endParaRPr lang="en-US" sz="1900" dirty="0"/>
                    </a:p>
                  </a:txBody>
                  <a:tcPr marL="109728" marR="109728" marT="54864" marB="54864"/>
                </a:tc>
                <a:tc>
                  <a:txBody>
                    <a:bodyPr/>
                    <a:lstStyle/>
                    <a:p>
                      <a:pPr algn="ctr"/>
                      <a:r>
                        <a:rPr lang="en-US" sz="1900" dirty="0" smtClean="0"/>
                        <a:t>No</a:t>
                      </a:r>
                      <a:endParaRPr lang="en-US" sz="1900" dirty="0"/>
                    </a:p>
                  </a:txBody>
                  <a:tcPr marL="109728" marR="109728" marT="54864" marB="54864"/>
                </a:tc>
              </a:tr>
              <a:tr h="445008">
                <a:tc>
                  <a:txBody>
                    <a:bodyPr/>
                    <a:lstStyle/>
                    <a:p>
                      <a:r>
                        <a:rPr lang="en-US" sz="1900" dirty="0" smtClean="0"/>
                        <a:t>Installation of Kerberos clients</a:t>
                      </a:r>
                      <a:endParaRPr lang="en-US" sz="1900" dirty="0"/>
                    </a:p>
                  </a:txBody>
                  <a:tcPr marL="109728" marR="109728" marT="54864" marB="54864"/>
                </a:tc>
                <a:tc>
                  <a:txBody>
                    <a:bodyPr/>
                    <a:lstStyle/>
                    <a:p>
                      <a:pPr algn="ctr"/>
                      <a:r>
                        <a:rPr lang="en-US" sz="1900" dirty="0" smtClean="0"/>
                        <a:t>Yes, optional</a:t>
                      </a:r>
                      <a:endParaRPr lang="en-US" sz="1900" dirty="0"/>
                    </a:p>
                  </a:txBody>
                  <a:tcPr marL="109728" marR="109728" marT="54864" marB="54864"/>
                </a:tc>
                <a:tc>
                  <a:txBody>
                    <a:bodyPr/>
                    <a:lstStyle/>
                    <a:p>
                      <a:pPr algn="ctr"/>
                      <a:r>
                        <a:rPr lang="en-US" sz="1900" dirty="0" smtClean="0"/>
                        <a:t>No</a:t>
                      </a:r>
                      <a:endParaRPr lang="en-US" sz="1900" dirty="0"/>
                    </a:p>
                  </a:txBody>
                  <a:tcPr marL="109728" marR="109728" marT="54864" marB="54864"/>
                </a:tc>
              </a:tr>
              <a:tr h="445008">
                <a:tc>
                  <a:txBody>
                    <a:bodyPr/>
                    <a:lstStyle/>
                    <a:p>
                      <a:r>
                        <a:rPr lang="en-US" sz="1900" dirty="0" smtClean="0"/>
                        <a:t>Management of Kerberos client krb5.conf</a:t>
                      </a:r>
                      <a:endParaRPr lang="en-US" sz="1900" dirty="0"/>
                    </a:p>
                  </a:txBody>
                  <a:tcPr marL="109728" marR="109728" marT="54864" marB="54864"/>
                </a:tc>
                <a:tc>
                  <a:txBody>
                    <a:bodyPr/>
                    <a:lstStyle/>
                    <a:p>
                      <a:pPr algn="ctr"/>
                      <a:r>
                        <a:rPr lang="en-US" sz="1900" dirty="0" smtClean="0"/>
                        <a:t>Yes, optional</a:t>
                      </a:r>
                      <a:endParaRPr lang="en-US" sz="1900" dirty="0"/>
                    </a:p>
                  </a:txBody>
                  <a:tcPr marL="109728" marR="109728" marT="54864" marB="54864"/>
                </a:tc>
                <a:tc>
                  <a:txBody>
                    <a:bodyPr/>
                    <a:lstStyle/>
                    <a:p>
                      <a:pPr algn="ctr"/>
                      <a:r>
                        <a:rPr lang="en-US" sz="1900" dirty="0" smtClean="0"/>
                        <a:t>No</a:t>
                      </a:r>
                      <a:endParaRPr lang="en-US" sz="1900" dirty="0"/>
                    </a:p>
                  </a:txBody>
                  <a:tcPr marL="109728" marR="109728" marT="54864" marB="54864"/>
                </a:tc>
              </a:tr>
              <a:tr h="445008">
                <a:tc>
                  <a:txBody>
                    <a:bodyPr/>
                    <a:lstStyle/>
                    <a:p>
                      <a:r>
                        <a:rPr lang="en-US" sz="1900" dirty="0" smtClean="0"/>
                        <a:t>Creation of principals</a:t>
                      </a:r>
                      <a:endParaRPr lang="en-US" sz="1900" dirty="0"/>
                    </a:p>
                  </a:txBody>
                  <a:tcPr marL="109728" marR="109728" marT="54864" marB="54864"/>
                </a:tc>
                <a:tc>
                  <a:txBody>
                    <a:bodyPr/>
                    <a:lstStyle/>
                    <a:p>
                      <a:pPr algn="ctr"/>
                      <a:r>
                        <a:rPr lang="en-US" sz="1900" dirty="0" smtClean="0"/>
                        <a:t>Yes</a:t>
                      </a:r>
                      <a:endParaRPr lang="en-US" sz="1900" dirty="0"/>
                    </a:p>
                  </a:txBody>
                  <a:tcPr marL="109728" marR="109728" marT="54864" marB="54864"/>
                </a:tc>
                <a:tc>
                  <a:txBody>
                    <a:bodyPr/>
                    <a:lstStyle/>
                    <a:p>
                      <a:pPr algn="ctr"/>
                      <a:r>
                        <a:rPr lang="en-US" sz="1900" dirty="0" smtClean="0"/>
                        <a:t>No</a:t>
                      </a:r>
                      <a:endParaRPr lang="en-US" sz="1900" dirty="0"/>
                    </a:p>
                  </a:txBody>
                  <a:tcPr marL="109728" marR="109728" marT="54864" marB="54864"/>
                </a:tc>
              </a:tr>
              <a:tr h="445008">
                <a:tc>
                  <a:txBody>
                    <a:bodyPr/>
                    <a:lstStyle/>
                    <a:p>
                      <a:r>
                        <a:rPr lang="en-US" sz="1900" dirty="0" smtClean="0"/>
                        <a:t>Creation of </a:t>
                      </a:r>
                      <a:r>
                        <a:rPr lang="en-US" sz="1900" dirty="0" err="1" smtClean="0"/>
                        <a:t>keytabs</a:t>
                      </a:r>
                      <a:endParaRPr lang="en-US" sz="1900" dirty="0"/>
                    </a:p>
                  </a:txBody>
                  <a:tcPr marL="109728" marR="109728" marT="54864" marB="54864"/>
                </a:tc>
                <a:tc>
                  <a:txBody>
                    <a:bodyPr/>
                    <a:lstStyle/>
                    <a:p>
                      <a:pPr algn="ctr"/>
                      <a:r>
                        <a:rPr lang="en-US" sz="1900" dirty="0" smtClean="0"/>
                        <a:t>Yes</a:t>
                      </a:r>
                      <a:endParaRPr lang="en-US" sz="1900" dirty="0"/>
                    </a:p>
                  </a:txBody>
                  <a:tcPr marL="109728" marR="109728" marT="54864" marB="54864"/>
                </a:tc>
                <a:tc>
                  <a:txBody>
                    <a:bodyPr/>
                    <a:lstStyle/>
                    <a:p>
                      <a:pPr algn="ctr"/>
                      <a:r>
                        <a:rPr lang="en-US" sz="1900" dirty="0" smtClean="0"/>
                        <a:t>No</a:t>
                      </a:r>
                      <a:endParaRPr lang="en-US" sz="1900" dirty="0"/>
                    </a:p>
                  </a:txBody>
                  <a:tcPr marL="109728" marR="109728" marT="54864" marB="54864"/>
                </a:tc>
              </a:tr>
              <a:tr h="445008">
                <a:tc>
                  <a:txBody>
                    <a:bodyPr/>
                    <a:lstStyle/>
                    <a:p>
                      <a:r>
                        <a:rPr lang="en-US" sz="1900" dirty="0" smtClean="0"/>
                        <a:t>Distribution</a:t>
                      </a:r>
                      <a:r>
                        <a:rPr lang="en-US" sz="1900" baseline="0" dirty="0" smtClean="0"/>
                        <a:t> of </a:t>
                      </a:r>
                      <a:r>
                        <a:rPr lang="en-US" sz="1900" baseline="0" dirty="0" err="1" smtClean="0"/>
                        <a:t>keytabs</a:t>
                      </a:r>
                      <a:endParaRPr lang="en-US" sz="1900" dirty="0"/>
                    </a:p>
                  </a:txBody>
                  <a:tcPr marL="109728" marR="109728" marT="54864" marB="54864"/>
                </a:tc>
                <a:tc>
                  <a:txBody>
                    <a:bodyPr/>
                    <a:lstStyle/>
                    <a:p>
                      <a:pPr algn="ctr"/>
                      <a:r>
                        <a:rPr lang="en-US" sz="1900" dirty="0" smtClean="0"/>
                        <a:t>Yes</a:t>
                      </a:r>
                      <a:endParaRPr lang="en-US" sz="1900" dirty="0"/>
                    </a:p>
                  </a:txBody>
                  <a:tcPr marL="109728" marR="109728" marT="54864" marB="54864"/>
                </a:tc>
                <a:tc>
                  <a:txBody>
                    <a:bodyPr/>
                    <a:lstStyle/>
                    <a:p>
                      <a:pPr algn="ctr"/>
                      <a:r>
                        <a:rPr lang="en-US" sz="1900" dirty="0" smtClean="0"/>
                        <a:t>No</a:t>
                      </a:r>
                      <a:endParaRPr lang="en-US" sz="1900" dirty="0"/>
                    </a:p>
                  </a:txBody>
                  <a:tcPr marL="109728" marR="109728" marT="54864" marB="54864"/>
                </a:tc>
              </a:tr>
              <a:tr h="445008">
                <a:tc>
                  <a:txBody>
                    <a:bodyPr/>
                    <a:lstStyle/>
                    <a:p>
                      <a:r>
                        <a:rPr lang="en-US" sz="1900" dirty="0" smtClean="0"/>
                        <a:t>Cluster configuration</a:t>
                      </a:r>
                      <a:endParaRPr lang="en-US" sz="1900" dirty="0"/>
                    </a:p>
                  </a:txBody>
                  <a:tcPr marL="109728" marR="109728" marT="54864" marB="54864"/>
                </a:tc>
                <a:tc>
                  <a:txBody>
                    <a:bodyPr/>
                    <a:lstStyle/>
                    <a:p>
                      <a:pPr algn="ctr"/>
                      <a:r>
                        <a:rPr lang="en-US" sz="1900" dirty="0" smtClean="0"/>
                        <a:t>Yes</a:t>
                      </a:r>
                      <a:endParaRPr lang="en-US" sz="1900" dirty="0"/>
                    </a:p>
                  </a:txBody>
                  <a:tcPr marL="109728" marR="109728" marT="54864" marB="54864"/>
                </a:tc>
                <a:tc>
                  <a:txBody>
                    <a:bodyPr/>
                    <a:lstStyle/>
                    <a:p>
                      <a:pPr algn="ctr"/>
                      <a:r>
                        <a:rPr lang="en-US" sz="1900" dirty="0" smtClean="0"/>
                        <a:t>Yes</a:t>
                      </a:r>
                      <a:endParaRPr lang="en-US" sz="1900" dirty="0"/>
                    </a:p>
                  </a:txBody>
                  <a:tcPr marL="109728" marR="109728" marT="54864" marB="54864"/>
                </a:tc>
              </a:tr>
            </a:tbl>
          </a:graphicData>
        </a:graphic>
      </p:graphicFrame>
    </p:spTree>
    <p:extLst>
      <p:ext uri="{BB962C8B-B14F-4D97-AF65-F5344CB8AC3E}">
        <p14:creationId xmlns:p14="http://schemas.microsoft.com/office/powerpoint/2010/main" val="74410817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p:cNvSpPr>
            <a:spLocks noGrp="1"/>
          </p:cNvSpPr>
          <p:nvPr>
            <p:ph type="ctrTitle"/>
          </p:nvPr>
        </p:nvSpPr>
        <p:spPr/>
        <p:txBody>
          <a:bodyPr/>
          <a:lstStyle/>
          <a:p>
            <a:r>
              <a:rPr lang="en-US" dirty="0" smtClean="0"/>
              <a:t>Automated: Principals and </a:t>
            </a:r>
            <a:r>
              <a:rPr lang="en-US" dirty="0" err="1" smtClean="0"/>
              <a:t>Keytabs</a:t>
            </a:r>
            <a:endParaRPr lang="en-US" dirty="0"/>
          </a:p>
        </p:txBody>
      </p:sp>
      <p:sp>
        <p:nvSpPr>
          <p:cNvPr id="38" name="Text Placeholder 37"/>
          <p:cNvSpPr>
            <a:spLocks noGrp="1"/>
          </p:cNvSpPr>
          <p:nvPr>
            <p:ph type="body" sz="quarter" idx="4294967295"/>
          </p:nvPr>
        </p:nvSpPr>
        <p:spPr>
          <a:xfrm>
            <a:off x="841494" y="1327150"/>
            <a:ext cx="6262813" cy="5946775"/>
          </a:xfrm>
        </p:spPr>
        <p:txBody>
          <a:bodyPr>
            <a:normAutofit/>
          </a:bodyPr>
          <a:lstStyle/>
          <a:p>
            <a:pPr marL="548640" indent="-548640">
              <a:buFont typeface="+mj-lt"/>
              <a:buAutoNum type="arabicPeriod"/>
            </a:pPr>
            <a:r>
              <a:rPr lang="en-US" b="0" dirty="0" smtClean="0"/>
              <a:t>User provides KDC Admin Account credentials to Ambari</a:t>
            </a:r>
          </a:p>
          <a:p>
            <a:pPr marL="548640" indent="-548640">
              <a:buFont typeface="+mj-lt"/>
              <a:buAutoNum type="arabicPeriod"/>
            </a:pPr>
            <a:r>
              <a:rPr lang="en-US" b="0" dirty="0" smtClean="0"/>
              <a:t>Ambari connects to KDC, creates principals </a:t>
            </a:r>
            <a:r>
              <a:rPr lang="en-US" b="0" dirty="0"/>
              <a:t>(Service and Ambari</a:t>
            </a:r>
            <a:r>
              <a:rPr lang="en-US" b="0" dirty="0" smtClean="0"/>
              <a:t>) needed for cluster</a:t>
            </a:r>
          </a:p>
          <a:p>
            <a:pPr marL="548640" indent="-548640">
              <a:buFont typeface="+mj-lt"/>
              <a:buAutoNum type="arabicPeriod"/>
            </a:pPr>
            <a:r>
              <a:rPr lang="en-US" b="0" dirty="0" smtClean="0"/>
              <a:t>Ambari generates </a:t>
            </a:r>
            <a:r>
              <a:rPr lang="en-US" b="0" dirty="0" err="1"/>
              <a:t>k</a:t>
            </a:r>
            <a:r>
              <a:rPr lang="en-US" b="0" dirty="0" err="1" smtClean="0"/>
              <a:t>eytabs</a:t>
            </a:r>
            <a:r>
              <a:rPr lang="en-US" b="0" dirty="0" smtClean="0"/>
              <a:t> for the principals</a:t>
            </a:r>
          </a:p>
          <a:p>
            <a:pPr marL="548640" indent="-548640">
              <a:buFont typeface="+mj-lt"/>
              <a:buAutoNum type="arabicPeriod"/>
            </a:pPr>
            <a:r>
              <a:rPr lang="en-US" b="0" dirty="0" smtClean="0"/>
              <a:t>Ambari distributes </a:t>
            </a:r>
            <a:r>
              <a:rPr lang="en-US" b="0" dirty="0" err="1" smtClean="0"/>
              <a:t>keytabs</a:t>
            </a:r>
            <a:r>
              <a:rPr lang="en-US" b="0" dirty="0" smtClean="0"/>
              <a:t> to Ambari Server and cluster hosts</a:t>
            </a:r>
          </a:p>
          <a:p>
            <a:pPr marL="548640" indent="-548640">
              <a:buFont typeface="+mj-lt"/>
              <a:buAutoNum type="arabicPeriod"/>
            </a:pPr>
            <a:r>
              <a:rPr lang="en-US" b="0" dirty="0" smtClean="0"/>
              <a:t>Ambari discards the KDC Admin Account credentials</a:t>
            </a:r>
            <a:endParaRPr lang="en-US" b="0" dirty="0"/>
          </a:p>
        </p:txBody>
      </p:sp>
      <p:sp>
        <p:nvSpPr>
          <p:cNvPr id="5" name="Rounded Rectangle 4"/>
          <p:cNvSpPr>
            <a:spLocks noChangeAspect="1"/>
          </p:cNvSpPr>
          <p:nvPr/>
        </p:nvSpPr>
        <p:spPr>
          <a:xfrm>
            <a:off x="8249583" y="2063212"/>
            <a:ext cx="2418395" cy="1812606"/>
          </a:xfrm>
          <a:prstGeom prst="roundRect">
            <a:avLst>
              <a:gd name="adj" fmla="val 0"/>
            </a:avLst>
          </a:prstGeom>
          <a:solidFill>
            <a:schemeClr val="accent1"/>
          </a:solid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rIns="0" rtlCol="0" anchor="ctr" anchorCtr="0"/>
          <a:lstStyle/>
          <a:p>
            <a:pPr algn="ctr"/>
            <a:r>
              <a:rPr lang="en-US" sz="2400" dirty="0">
                <a:solidFill>
                  <a:schemeClr val="tx2"/>
                </a:solidFill>
                <a:latin typeface="Arial"/>
                <a:cs typeface="Arial"/>
              </a:rPr>
              <a:t>Ambari</a:t>
            </a:r>
          </a:p>
          <a:p>
            <a:pPr algn="ctr"/>
            <a:r>
              <a:rPr lang="en-US" sz="2400" dirty="0">
                <a:solidFill>
                  <a:schemeClr val="tx2"/>
                </a:solidFill>
                <a:latin typeface="Arial"/>
                <a:cs typeface="Arial"/>
              </a:rPr>
              <a:t>Server</a:t>
            </a:r>
          </a:p>
        </p:txBody>
      </p:sp>
      <p:sp>
        <p:nvSpPr>
          <p:cNvPr id="6" name="Can 5"/>
          <p:cNvSpPr/>
          <p:nvPr/>
        </p:nvSpPr>
        <p:spPr>
          <a:xfrm>
            <a:off x="12379312" y="1995161"/>
            <a:ext cx="1549502" cy="1882168"/>
          </a:xfrm>
          <a:prstGeom prst="can">
            <a:avLst/>
          </a:prstGeom>
          <a:solidFill>
            <a:schemeClr val="accent1">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40" dirty="0"/>
              <a:t>KDC</a:t>
            </a:r>
          </a:p>
        </p:txBody>
      </p:sp>
      <p:cxnSp>
        <p:nvCxnSpPr>
          <p:cNvPr id="8" name="Straight Arrow Connector 7"/>
          <p:cNvCxnSpPr/>
          <p:nvPr/>
        </p:nvCxnSpPr>
        <p:spPr>
          <a:xfrm>
            <a:off x="10667977" y="2717576"/>
            <a:ext cx="1711334" cy="0"/>
          </a:xfrm>
          <a:prstGeom prst="straightConnector1">
            <a:avLst/>
          </a:prstGeom>
          <a:ln w="12700">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7371006" y="2368038"/>
            <a:ext cx="533400" cy="533400"/>
          </a:xfrm>
          <a:prstGeom prst="ellipse">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2640" dirty="0">
                <a:solidFill>
                  <a:schemeClr val="tx2"/>
                </a:solidFill>
              </a:rPr>
              <a:t>1</a:t>
            </a:r>
          </a:p>
        </p:txBody>
      </p:sp>
      <p:cxnSp>
        <p:nvCxnSpPr>
          <p:cNvPr id="13" name="Straight Arrow Connector 12"/>
          <p:cNvCxnSpPr>
            <a:stCxn id="12" idx="6"/>
          </p:cNvCxnSpPr>
          <p:nvPr/>
        </p:nvCxnSpPr>
        <p:spPr>
          <a:xfrm>
            <a:off x="7904407" y="2634738"/>
            <a:ext cx="345176" cy="6638"/>
          </a:xfrm>
          <a:prstGeom prst="straightConnector1">
            <a:avLst/>
          </a:prstGeom>
          <a:ln w="12700">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10883635" y="2463805"/>
            <a:ext cx="533400" cy="533400"/>
          </a:xfrm>
          <a:prstGeom prst="ellipse">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2640" dirty="0">
                <a:solidFill>
                  <a:schemeClr val="tx2"/>
                </a:solidFill>
              </a:rPr>
              <a:t>2</a:t>
            </a:r>
          </a:p>
        </p:txBody>
      </p:sp>
      <p:cxnSp>
        <p:nvCxnSpPr>
          <p:cNvPr id="16" name="Straight Arrow Connector 15"/>
          <p:cNvCxnSpPr/>
          <p:nvPr/>
        </p:nvCxnSpPr>
        <p:spPr>
          <a:xfrm>
            <a:off x="9818992" y="3875818"/>
            <a:ext cx="0" cy="1207252"/>
          </a:xfrm>
          <a:prstGeom prst="straightConnector1">
            <a:avLst/>
          </a:prstGeom>
          <a:ln w="12700">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9552292" y="4190548"/>
            <a:ext cx="533400" cy="533400"/>
          </a:xfrm>
          <a:prstGeom prst="ellipse">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2640" dirty="0">
                <a:solidFill>
                  <a:schemeClr val="tx2"/>
                </a:solidFill>
              </a:rPr>
              <a:t>4</a:t>
            </a:r>
          </a:p>
        </p:txBody>
      </p:sp>
      <p:cxnSp>
        <p:nvCxnSpPr>
          <p:cNvPr id="19" name="Straight Arrow Connector 18"/>
          <p:cNvCxnSpPr/>
          <p:nvPr/>
        </p:nvCxnSpPr>
        <p:spPr>
          <a:xfrm>
            <a:off x="10667977" y="3202946"/>
            <a:ext cx="1711334" cy="21349"/>
          </a:xfrm>
          <a:prstGeom prst="straightConnector1">
            <a:avLst/>
          </a:prstGeom>
          <a:ln w="12700">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11417035" y="2936245"/>
            <a:ext cx="533400" cy="533400"/>
          </a:xfrm>
          <a:prstGeom prst="ellipse">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2640" dirty="0">
                <a:solidFill>
                  <a:schemeClr val="tx2"/>
                </a:solidFill>
              </a:rPr>
              <a:t>3</a:t>
            </a:r>
          </a:p>
        </p:txBody>
      </p:sp>
      <p:cxnSp>
        <p:nvCxnSpPr>
          <p:cNvPr id="24" name="Elbow Connector 23"/>
          <p:cNvCxnSpPr>
            <a:stCxn id="5" idx="2"/>
            <a:endCxn id="5" idx="1"/>
          </p:cNvCxnSpPr>
          <p:nvPr/>
        </p:nvCxnSpPr>
        <p:spPr>
          <a:xfrm rot="5400000" flipH="1">
            <a:off x="8401031" y="2818069"/>
            <a:ext cx="906302" cy="1209198"/>
          </a:xfrm>
          <a:prstGeom prst="bentConnector4">
            <a:avLst>
              <a:gd name="adj1" fmla="val -30268"/>
              <a:gd name="adj2" fmla="val 122686"/>
            </a:avLst>
          </a:prstGeom>
          <a:ln w="12700">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8333212" y="3944396"/>
            <a:ext cx="533400" cy="533400"/>
          </a:xfrm>
          <a:prstGeom prst="ellipse">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2640" dirty="0">
                <a:solidFill>
                  <a:schemeClr val="tx2"/>
                </a:solidFill>
              </a:rPr>
              <a:t>5</a:t>
            </a:r>
          </a:p>
        </p:txBody>
      </p:sp>
      <p:sp>
        <p:nvSpPr>
          <p:cNvPr id="25" name="Rounded Rectangle 24"/>
          <p:cNvSpPr>
            <a:spLocks noChangeAspect="1"/>
          </p:cNvSpPr>
          <p:nvPr/>
        </p:nvSpPr>
        <p:spPr>
          <a:xfrm>
            <a:off x="8249583" y="5083069"/>
            <a:ext cx="2426327" cy="1813560"/>
          </a:xfrm>
          <a:prstGeom prst="roundRect">
            <a:avLst>
              <a:gd name="adj" fmla="val 0"/>
            </a:avLst>
          </a:prstGeom>
          <a:solidFill>
            <a:schemeClr val="accent1"/>
          </a:solid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rIns="0" rtlCol="0" anchor="ctr" anchorCtr="0"/>
          <a:lstStyle/>
          <a:p>
            <a:pPr algn="ctr"/>
            <a:r>
              <a:rPr lang="en-US" sz="2400" dirty="0" smtClean="0">
                <a:solidFill>
                  <a:schemeClr val="tx2"/>
                </a:solidFill>
                <a:latin typeface="Arial"/>
                <a:cs typeface="Arial"/>
              </a:rPr>
              <a:t>Cluster</a:t>
            </a:r>
            <a:endParaRPr lang="en-US" sz="2400" dirty="0">
              <a:solidFill>
                <a:schemeClr val="tx2"/>
              </a:solidFill>
              <a:latin typeface="Arial"/>
              <a:cs typeface="Arial"/>
            </a:endParaRPr>
          </a:p>
        </p:txBody>
      </p:sp>
    </p:spTree>
    <p:extLst>
      <p:ext uri="{BB962C8B-B14F-4D97-AF65-F5344CB8AC3E}">
        <p14:creationId xmlns:p14="http://schemas.microsoft.com/office/powerpoint/2010/main" val="14288207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Automated: Customizable Principal Attributes</a:t>
            </a:r>
            <a:endParaRPr lang="en-US" dirty="0"/>
          </a:p>
        </p:txBody>
      </p:sp>
      <p:sp>
        <p:nvSpPr>
          <p:cNvPr id="6" name="Text Placeholder 5"/>
          <p:cNvSpPr>
            <a:spLocks noGrp="1"/>
          </p:cNvSpPr>
          <p:nvPr>
            <p:ph sz="quarter" idx="10"/>
          </p:nvPr>
        </p:nvSpPr>
        <p:spPr/>
        <p:txBody>
          <a:bodyPr/>
          <a:lstStyle/>
          <a:p>
            <a:pPr marL="411480" indent="-411480">
              <a:buFont typeface="Arial"/>
              <a:buChar char="•"/>
            </a:pPr>
            <a:r>
              <a:rPr lang="en-US" dirty="0" smtClean="0"/>
              <a:t>Customize the directory principal attributes for your environment</a:t>
            </a:r>
          </a:p>
          <a:p>
            <a:pPr marL="411480" indent="-411480">
              <a:buFont typeface="Arial"/>
              <a:buChar char="•"/>
            </a:pPr>
            <a:r>
              <a:rPr lang="en-US" dirty="0" smtClean="0"/>
              <a:t>Particularly useful when using Active Directory for Kerberos</a:t>
            </a:r>
            <a:endParaRPr lang="en-US" dirty="0"/>
          </a:p>
        </p:txBody>
      </p:sp>
      <p:pic>
        <p:nvPicPr>
          <p:cNvPr id="3" name="Picture 2"/>
          <p:cNvPicPr>
            <a:picLocks noChangeAspect="1"/>
          </p:cNvPicPr>
          <p:nvPr/>
        </p:nvPicPr>
        <p:blipFill>
          <a:blip r:embed="rId3"/>
          <a:stretch>
            <a:fillRect/>
          </a:stretch>
        </p:blipFill>
        <p:spPr>
          <a:xfrm>
            <a:off x="7222046" y="3048355"/>
            <a:ext cx="6675120" cy="293581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13263" y="3048354"/>
            <a:ext cx="5992250" cy="4224874"/>
          </a:xfrm>
          <a:prstGeom prst="rect">
            <a:avLst/>
          </a:prstGeom>
        </p:spPr>
      </p:pic>
      <p:sp>
        <p:nvSpPr>
          <p:cNvPr id="5" name="Left Arrow 4"/>
          <p:cNvSpPr/>
          <p:nvPr/>
        </p:nvSpPr>
        <p:spPr>
          <a:xfrm flipH="1">
            <a:off x="1470453" y="4267203"/>
            <a:ext cx="775837" cy="775854"/>
          </a:xfrm>
          <a:prstGeom prst="leftArrow">
            <a:avLst/>
          </a:prstGeom>
          <a:solidFill>
            <a:schemeClr val="accent5"/>
          </a:solidFill>
          <a:ln>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tIns="109728" bIns="109728" rtlCol="0" anchor="t" anchorCtr="0"/>
          <a:lstStyle/>
          <a:p>
            <a:pPr algn="l"/>
            <a:endParaRPr lang="en-US" sz="2640" dirty="0">
              <a:solidFill>
                <a:schemeClr val="bg2"/>
              </a:solidFill>
            </a:endParaRPr>
          </a:p>
        </p:txBody>
      </p:sp>
    </p:spTree>
    <p:extLst>
      <p:ext uri="{BB962C8B-B14F-4D97-AF65-F5344CB8AC3E}">
        <p14:creationId xmlns:p14="http://schemas.microsoft.com/office/powerpoint/2010/main" val="6846890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Automated: Kerberos Clients</a:t>
            </a:r>
            <a:endParaRPr lang="en-US" dirty="0"/>
          </a:p>
        </p:txBody>
      </p:sp>
      <p:sp>
        <p:nvSpPr>
          <p:cNvPr id="5" name="Text Placeholder 4"/>
          <p:cNvSpPr>
            <a:spLocks noGrp="1"/>
          </p:cNvSpPr>
          <p:nvPr>
            <p:ph sz="quarter" idx="10"/>
          </p:nvPr>
        </p:nvSpPr>
        <p:spPr/>
        <p:txBody>
          <a:bodyPr/>
          <a:lstStyle/>
          <a:p>
            <a:pPr marL="411480" indent="-411480">
              <a:buFont typeface="Arial"/>
              <a:buChar char="•"/>
            </a:pPr>
            <a:r>
              <a:rPr lang="en-US" dirty="0" smtClean="0"/>
              <a:t>Option to manage krb5</a:t>
            </a:r>
            <a:r>
              <a:rPr lang="en-US" dirty="0"/>
              <a:t>.</a:t>
            </a:r>
            <a:r>
              <a:rPr lang="en-US" dirty="0" smtClean="0"/>
              <a:t>conf</a:t>
            </a:r>
          </a:p>
          <a:p>
            <a:pPr marL="411480" indent="-411480">
              <a:buFont typeface="Arial"/>
              <a:buChar char="•"/>
            </a:pPr>
            <a:r>
              <a:rPr lang="en-US" dirty="0" smtClean="0"/>
              <a:t>Option </a:t>
            </a:r>
            <a:r>
              <a:rPr lang="en-US" dirty="0"/>
              <a:t>to install clients</a:t>
            </a:r>
          </a:p>
          <a:p>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08853" y="1428601"/>
            <a:ext cx="6542510" cy="1951909"/>
          </a:xfrm>
          <a:prstGeom prst="rect">
            <a:avLst/>
          </a:prstGeom>
        </p:spPr>
      </p:pic>
      <p:pic>
        <p:nvPicPr>
          <p:cNvPr id="6" name="Picture 5"/>
          <p:cNvPicPr>
            <a:picLocks noChangeAspect="1"/>
          </p:cNvPicPr>
          <p:nvPr/>
        </p:nvPicPr>
        <p:blipFill>
          <a:blip r:embed="rId4"/>
          <a:stretch>
            <a:fillRect/>
          </a:stretch>
        </p:blipFill>
        <p:spPr>
          <a:xfrm>
            <a:off x="1574498" y="3380510"/>
            <a:ext cx="4168366" cy="1720278"/>
          </a:xfrm>
          <a:prstGeom prst="rect">
            <a:avLst/>
          </a:prstGeom>
        </p:spPr>
      </p:pic>
      <p:graphicFrame>
        <p:nvGraphicFramePr>
          <p:cNvPr id="2" name="Table 1"/>
          <p:cNvGraphicFramePr>
            <a:graphicFrameLocks noGrp="1"/>
          </p:cNvGraphicFramePr>
          <p:nvPr>
            <p:extLst/>
          </p:nvPr>
        </p:nvGraphicFramePr>
        <p:xfrm>
          <a:off x="7637971" y="4535881"/>
          <a:ext cx="6256932" cy="2420112"/>
        </p:xfrm>
        <a:graphic>
          <a:graphicData uri="http://schemas.openxmlformats.org/drawingml/2006/table">
            <a:tbl>
              <a:tblPr firstRow="1" bandRow="1">
                <a:tableStyleId>{3B4B98B0-60AC-42C2-AFA5-B58CD77FA1E5}</a:tableStyleId>
              </a:tblPr>
              <a:tblGrid>
                <a:gridCol w="3128466"/>
                <a:gridCol w="3128466"/>
              </a:tblGrid>
              <a:tr h="504749">
                <a:tc>
                  <a:txBody>
                    <a:bodyPr/>
                    <a:lstStyle/>
                    <a:p>
                      <a:r>
                        <a:rPr lang="en-US" sz="2600" dirty="0" smtClean="0"/>
                        <a:t>OS</a:t>
                      </a:r>
                      <a:endParaRPr lang="en-US" sz="2600" dirty="0"/>
                    </a:p>
                  </a:txBody>
                  <a:tcPr marL="109728" marR="109728" marT="54864" marB="54864"/>
                </a:tc>
                <a:tc>
                  <a:txBody>
                    <a:bodyPr/>
                    <a:lstStyle/>
                    <a:p>
                      <a:r>
                        <a:rPr lang="en-US" sz="2600" dirty="0" smtClean="0"/>
                        <a:t>Client</a:t>
                      </a:r>
                      <a:endParaRPr lang="en-US" sz="2600" dirty="0"/>
                    </a:p>
                  </a:txBody>
                  <a:tcPr marL="109728" marR="109728" marT="54864" marB="54864"/>
                </a:tc>
              </a:tr>
              <a:tr h="504749">
                <a:tc>
                  <a:txBody>
                    <a:bodyPr/>
                    <a:lstStyle/>
                    <a:p>
                      <a:r>
                        <a:rPr lang="en-US" sz="2600" dirty="0" smtClean="0"/>
                        <a:t>RHEL/</a:t>
                      </a:r>
                      <a:r>
                        <a:rPr lang="en-US" sz="2600" dirty="0" err="1" smtClean="0"/>
                        <a:t>CentOS</a:t>
                      </a:r>
                      <a:r>
                        <a:rPr lang="en-US" sz="2600" dirty="0" smtClean="0"/>
                        <a:t>/OEL</a:t>
                      </a:r>
                      <a:endParaRPr lang="en-US" sz="2600" dirty="0"/>
                    </a:p>
                  </a:txBody>
                  <a:tcPr marL="109728" marR="109728" marT="54864" marB="54864"/>
                </a:tc>
                <a:tc>
                  <a:txBody>
                    <a:bodyPr/>
                    <a:lstStyle/>
                    <a:p>
                      <a:r>
                        <a:rPr lang="en-US" sz="2600" dirty="0" smtClean="0"/>
                        <a:t>krb5-workstation</a:t>
                      </a:r>
                      <a:endParaRPr lang="en-US" sz="2600" dirty="0"/>
                    </a:p>
                  </a:txBody>
                  <a:tcPr marL="109728" marR="109728" marT="54864" marB="54864"/>
                </a:tc>
              </a:tr>
              <a:tr h="504749">
                <a:tc>
                  <a:txBody>
                    <a:bodyPr/>
                    <a:lstStyle/>
                    <a:p>
                      <a:r>
                        <a:rPr lang="en-US" sz="2600" dirty="0" smtClean="0"/>
                        <a:t>SLES</a:t>
                      </a:r>
                      <a:r>
                        <a:rPr lang="en-US" sz="2600" baseline="0" dirty="0" smtClean="0"/>
                        <a:t> 11</a:t>
                      </a:r>
                      <a:endParaRPr lang="en-US" sz="2600" dirty="0"/>
                    </a:p>
                  </a:txBody>
                  <a:tcPr marL="109728" marR="109728" marT="54864" marB="54864"/>
                </a:tc>
                <a:tc>
                  <a:txBody>
                    <a:bodyPr/>
                    <a:lstStyle/>
                    <a:p>
                      <a:r>
                        <a:rPr lang="en-US" sz="2600" dirty="0" smtClean="0"/>
                        <a:t>krb5-client</a:t>
                      </a:r>
                      <a:endParaRPr lang="en-US" sz="2600" dirty="0"/>
                    </a:p>
                  </a:txBody>
                  <a:tcPr marL="109728" marR="109728" marT="54864" marB="54864"/>
                </a:tc>
              </a:tr>
              <a:tr h="899770">
                <a:tc>
                  <a:txBody>
                    <a:bodyPr/>
                    <a:lstStyle/>
                    <a:p>
                      <a:r>
                        <a:rPr lang="en-US" sz="2600" dirty="0" smtClean="0"/>
                        <a:t>Ubuntu 12</a:t>
                      </a:r>
                      <a:endParaRPr lang="en-US" sz="2600" dirty="0"/>
                    </a:p>
                  </a:txBody>
                  <a:tcPr marL="109728" marR="109728" marT="54864" marB="54864"/>
                </a:tc>
                <a:tc>
                  <a:txBody>
                    <a:bodyPr/>
                    <a:lstStyle/>
                    <a:p>
                      <a:r>
                        <a:rPr lang="en-US" sz="2600" dirty="0" smtClean="0"/>
                        <a:t>krb5-user, krb5-config</a:t>
                      </a:r>
                      <a:endParaRPr lang="en-US" sz="2600" dirty="0"/>
                    </a:p>
                  </a:txBody>
                  <a:tcPr marL="109728" marR="109728" marT="54864" marB="54864"/>
                </a:tc>
              </a:tr>
            </a:tbl>
          </a:graphicData>
        </a:graphic>
      </p:graphicFrame>
      <p:pic>
        <p:nvPicPr>
          <p:cNvPr id="7" name="Picture 6"/>
          <p:cNvPicPr>
            <a:picLocks noChangeAspect="1"/>
          </p:cNvPicPr>
          <p:nvPr/>
        </p:nvPicPr>
        <p:blipFill>
          <a:blip r:embed="rId5"/>
          <a:stretch>
            <a:fillRect/>
          </a:stretch>
        </p:blipFill>
        <p:spPr>
          <a:xfrm>
            <a:off x="1898599" y="5100787"/>
            <a:ext cx="3459480" cy="1173480"/>
          </a:xfrm>
          <a:prstGeom prst="rect">
            <a:avLst/>
          </a:prstGeom>
        </p:spPr>
      </p:pic>
    </p:spTree>
    <p:extLst>
      <p:ext uri="{BB962C8B-B14F-4D97-AF65-F5344CB8AC3E}">
        <p14:creationId xmlns:p14="http://schemas.microsoft.com/office/powerpoint/2010/main" val="15688677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Automated: Kerberos Operations</a:t>
            </a:r>
            <a:endParaRPr lang="en-US" dirty="0"/>
          </a:p>
        </p:txBody>
      </p:sp>
      <p:sp>
        <p:nvSpPr>
          <p:cNvPr id="4" name="Text Placeholder 3"/>
          <p:cNvSpPr>
            <a:spLocks noGrp="1"/>
          </p:cNvSpPr>
          <p:nvPr>
            <p:ph sz="quarter" idx="10"/>
          </p:nvPr>
        </p:nvSpPr>
        <p:spPr/>
        <p:txBody>
          <a:bodyPr/>
          <a:lstStyle/>
          <a:p>
            <a:r>
              <a:rPr lang="en-US" dirty="0" smtClean="0"/>
              <a:t>Once enabled, Ambari works directly with the Kerberos infrastructure to automate these common tasks, removing the burden from the operator:</a:t>
            </a:r>
          </a:p>
          <a:p>
            <a:pPr marL="411480" indent="-411480">
              <a:buFont typeface="Arial"/>
              <a:buChar char="•"/>
            </a:pPr>
            <a:r>
              <a:rPr lang="en-US" dirty="0" smtClean="0"/>
              <a:t>Add/Delete Host</a:t>
            </a:r>
          </a:p>
          <a:p>
            <a:pPr marL="411480" indent="-411480">
              <a:buFont typeface="Arial"/>
              <a:buChar char="•"/>
            </a:pPr>
            <a:r>
              <a:rPr lang="en-US" dirty="0" smtClean="0"/>
              <a:t>Add Service</a:t>
            </a:r>
          </a:p>
          <a:p>
            <a:pPr marL="411480" indent="-411480">
              <a:buFont typeface="Arial"/>
              <a:buChar char="•"/>
            </a:pPr>
            <a:r>
              <a:rPr lang="en-US" dirty="0" smtClean="0"/>
              <a:t>Add/Delete Component</a:t>
            </a:r>
          </a:p>
          <a:p>
            <a:pPr marL="411480" indent="-411480">
              <a:buFont typeface="Arial"/>
              <a:buChar char="•"/>
            </a:pPr>
            <a:r>
              <a:rPr lang="en-US" dirty="0" smtClean="0"/>
              <a:t>Regenerate </a:t>
            </a:r>
            <a:r>
              <a:rPr lang="en-US" dirty="0" err="1" smtClean="0"/>
              <a:t>Keytabs</a:t>
            </a:r>
            <a:endParaRPr lang="en-US" dirty="0"/>
          </a:p>
          <a:p>
            <a:pPr marL="411480" indent="-411480">
              <a:buFont typeface="Arial"/>
              <a:buChar char="•"/>
            </a:pPr>
            <a:r>
              <a:rPr lang="en-US" dirty="0" smtClean="0"/>
              <a:t>Disable Kerberos</a:t>
            </a:r>
            <a:endParaRPr lang="en-US" dirty="0"/>
          </a:p>
        </p:txBody>
      </p:sp>
      <p:pic>
        <p:nvPicPr>
          <p:cNvPr id="2" name="Picture 1"/>
          <p:cNvPicPr>
            <a:picLocks noChangeAspect="1"/>
          </p:cNvPicPr>
          <p:nvPr/>
        </p:nvPicPr>
        <p:blipFill>
          <a:blip r:embed="rId3"/>
          <a:stretch>
            <a:fillRect/>
          </a:stretch>
        </p:blipFill>
        <p:spPr>
          <a:xfrm>
            <a:off x="6146336" y="4732712"/>
            <a:ext cx="7452360" cy="716280"/>
          </a:xfrm>
          <a:prstGeom prst="rect">
            <a:avLst/>
          </a:prstGeom>
        </p:spPr>
      </p:pic>
    </p:spTree>
    <p:extLst>
      <p:ext uri="{BB962C8B-B14F-4D97-AF65-F5344CB8AC3E}">
        <p14:creationId xmlns:p14="http://schemas.microsoft.com/office/powerpoint/2010/main" val="110581809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4" y="674710"/>
            <a:ext cx="13167360" cy="484748"/>
          </a:xfrm>
        </p:spPr>
        <p:txBody>
          <a:bodyPr/>
          <a:lstStyle/>
          <a:p>
            <a:r>
              <a:rPr lang="en-US" dirty="0" smtClean="0"/>
              <a:t>Ambari Recent Releases</a:t>
            </a:r>
            <a:endParaRPr lang="en-US" dirty="0"/>
          </a:p>
        </p:txBody>
      </p:sp>
      <p:sp>
        <p:nvSpPr>
          <p:cNvPr id="3" name="Pentagon 2"/>
          <p:cNvSpPr/>
          <p:nvPr/>
        </p:nvSpPr>
        <p:spPr>
          <a:xfrm>
            <a:off x="1487605" y="3650647"/>
            <a:ext cx="11450473" cy="664691"/>
          </a:xfrm>
          <a:prstGeom prst="homePlate">
            <a:avLst/>
          </a:prstGeom>
          <a:solidFill>
            <a:schemeClr val="bg1">
              <a:lumMod val="10000"/>
              <a:lumOff val="90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109746" tIns="54873" rIns="109746" bIns="54873" rtlCol="0" anchor="ctr"/>
          <a:lstStyle/>
          <a:p>
            <a:pPr algn="ctr"/>
            <a:endParaRPr lang="en-US">
              <a:solidFill>
                <a:srgbClr val="595959"/>
              </a:solidFill>
            </a:endParaRPr>
          </a:p>
        </p:txBody>
      </p:sp>
      <p:sp>
        <p:nvSpPr>
          <p:cNvPr id="5" name="Oval 4"/>
          <p:cNvSpPr/>
          <p:nvPr/>
        </p:nvSpPr>
        <p:spPr>
          <a:xfrm>
            <a:off x="2992351" y="3731329"/>
            <a:ext cx="551931" cy="518783"/>
          </a:xfrm>
          <a:prstGeom prst="ellipse">
            <a:avLst/>
          </a:prstGeom>
          <a:solidFill>
            <a:srgbClr val="69BE28"/>
          </a:solidFill>
          <a:effectLst/>
        </p:spPr>
        <p:style>
          <a:lnRef idx="1">
            <a:schemeClr val="accent1"/>
          </a:lnRef>
          <a:fillRef idx="3">
            <a:schemeClr val="accent1"/>
          </a:fillRef>
          <a:effectRef idx="2">
            <a:schemeClr val="accent1"/>
          </a:effectRef>
          <a:fontRef idx="minor">
            <a:schemeClr val="lt1"/>
          </a:fontRef>
        </p:style>
        <p:txBody>
          <a:bodyPr lIns="109746" tIns="54873" rIns="109746" bIns="54873" rtlCol="0" anchor="ctr"/>
          <a:lstStyle/>
          <a:p>
            <a:pPr algn="ctr"/>
            <a:endParaRPr lang="en-US">
              <a:solidFill>
                <a:srgbClr val="595959"/>
              </a:solidFill>
            </a:endParaRPr>
          </a:p>
        </p:txBody>
      </p:sp>
      <p:sp>
        <p:nvSpPr>
          <p:cNvPr id="7" name="TextBox 6"/>
          <p:cNvSpPr txBox="1"/>
          <p:nvPr/>
        </p:nvSpPr>
        <p:spPr>
          <a:xfrm>
            <a:off x="2148335" y="1802687"/>
            <a:ext cx="2227271" cy="1097280"/>
          </a:xfrm>
          <a:prstGeom prst="rect">
            <a:avLst/>
          </a:prstGeom>
        </p:spPr>
        <p:txBody>
          <a:bodyPr vert="horz" wrap="none" lIns="109746" tIns="54873" rIns="109746" bIns="54873" rtlCol="0">
            <a:normAutofit/>
          </a:bodyPr>
          <a:lstStyle/>
          <a:p>
            <a:pPr algn="ctr" defTabSz="548731">
              <a:spcBef>
                <a:spcPct val="20000"/>
              </a:spcBef>
            </a:pPr>
            <a:r>
              <a:rPr lang="en-US" dirty="0" err="1"/>
              <a:t>Ambari</a:t>
            </a:r>
            <a:r>
              <a:rPr lang="en-US" dirty="0"/>
              <a:t> </a:t>
            </a:r>
            <a:r>
              <a:rPr lang="en-US" noProof="0" dirty="0" smtClean="0"/>
              <a:t>2.2.0</a:t>
            </a:r>
            <a:endParaRPr lang="en-US" dirty="0" smtClean="0"/>
          </a:p>
          <a:p>
            <a:pPr algn="ctr" defTabSz="548731">
              <a:spcBef>
                <a:spcPct val="20000"/>
              </a:spcBef>
            </a:pPr>
            <a:r>
              <a:rPr lang="en-US" b="1" dirty="0" smtClean="0"/>
              <a:t>Dec </a:t>
            </a:r>
            <a:r>
              <a:rPr lang="en-US" b="1" dirty="0" smtClean="0"/>
              <a:t>2015</a:t>
            </a:r>
            <a:endParaRPr lang="en-US" b="1" dirty="0"/>
          </a:p>
        </p:txBody>
      </p:sp>
      <p:cxnSp>
        <p:nvCxnSpPr>
          <p:cNvPr id="8" name="Straight Connector 7"/>
          <p:cNvCxnSpPr/>
          <p:nvPr/>
        </p:nvCxnSpPr>
        <p:spPr>
          <a:xfrm flipV="1">
            <a:off x="3261971" y="2899968"/>
            <a:ext cx="0" cy="83136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31" name="Oval 30"/>
          <p:cNvSpPr/>
          <p:nvPr/>
        </p:nvSpPr>
        <p:spPr>
          <a:xfrm>
            <a:off x="6319663" y="3731329"/>
            <a:ext cx="551931" cy="518783"/>
          </a:xfrm>
          <a:prstGeom prst="ellipse">
            <a:avLst/>
          </a:prstGeom>
          <a:solidFill>
            <a:srgbClr val="69BE28"/>
          </a:solidFill>
          <a:effectLst/>
        </p:spPr>
        <p:style>
          <a:lnRef idx="1">
            <a:schemeClr val="accent1"/>
          </a:lnRef>
          <a:fillRef idx="3">
            <a:schemeClr val="accent1"/>
          </a:fillRef>
          <a:effectRef idx="2">
            <a:schemeClr val="accent1"/>
          </a:effectRef>
          <a:fontRef idx="minor">
            <a:schemeClr val="lt1"/>
          </a:fontRef>
        </p:style>
        <p:txBody>
          <a:bodyPr lIns="109746" tIns="54873" rIns="109746" bIns="54873" rtlCol="0" anchor="ctr"/>
          <a:lstStyle/>
          <a:p>
            <a:pPr algn="ctr"/>
            <a:endParaRPr lang="en-US">
              <a:solidFill>
                <a:srgbClr val="595959"/>
              </a:solidFill>
            </a:endParaRPr>
          </a:p>
        </p:txBody>
      </p:sp>
      <p:sp>
        <p:nvSpPr>
          <p:cNvPr id="32" name="TextBox 31"/>
          <p:cNvSpPr txBox="1"/>
          <p:nvPr/>
        </p:nvSpPr>
        <p:spPr>
          <a:xfrm>
            <a:off x="5384376" y="1843540"/>
            <a:ext cx="2227271" cy="1097280"/>
          </a:xfrm>
          <a:prstGeom prst="rect">
            <a:avLst/>
          </a:prstGeom>
        </p:spPr>
        <p:txBody>
          <a:bodyPr vert="horz" wrap="none" lIns="109746" tIns="54873" rIns="109746" bIns="54873" rtlCol="0">
            <a:normAutofit/>
          </a:bodyPr>
          <a:lstStyle/>
          <a:p>
            <a:pPr algn="ctr" defTabSz="548731">
              <a:spcBef>
                <a:spcPct val="20000"/>
              </a:spcBef>
            </a:pPr>
            <a:r>
              <a:rPr lang="en-US" dirty="0"/>
              <a:t>Ambari </a:t>
            </a:r>
            <a:r>
              <a:rPr lang="en-US" dirty="0" smtClean="0"/>
              <a:t>2.2.2</a:t>
            </a:r>
            <a:endParaRPr lang="en-US" dirty="0"/>
          </a:p>
          <a:p>
            <a:pPr algn="ctr">
              <a:spcBef>
                <a:spcPct val="20000"/>
              </a:spcBef>
            </a:pPr>
            <a:r>
              <a:rPr lang="en-US" b="1" dirty="0" smtClean="0"/>
              <a:t>Apr 2016</a:t>
            </a:r>
          </a:p>
        </p:txBody>
      </p:sp>
      <p:cxnSp>
        <p:nvCxnSpPr>
          <p:cNvPr id="35" name="Straight Connector 34"/>
          <p:cNvCxnSpPr/>
          <p:nvPr/>
        </p:nvCxnSpPr>
        <p:spPr>
          <a:xfrm flipV="1">
            <a:off x="6579076" y="2895289"/>
            <a:ext cx="0" cy="83136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9415296" y="3731329"/>
            <a:ext cx="551931" cy="518783"/>
          </a:xfrm>
          <a:prstGeom prst="ellipse">
            <a:avLst/>
          </a:prstGeom>
          <a:solidFill>
            <a:srgbClr val="69BE28"/>
          </a:solidFill>
          <a:effectLst/>
        </p:spPr>
        <p:style>
          <a:lnRef idx="1">
            <a:schemeClr val="accent1"/>
          </a:lnRef>
          <a:fillRef idx="3">
            <a:schemeClr val="accent1"/>
          </a:fillRef>
          <a:effectRef idx="2">
            <a:schemeClr val="accent1"/>
          </a:effectRef>
          <a:fontRef idx="minor">
            <a:schemeClr val="lt1"/>
          </a:fontRef>
        </p:style>
        <p:txBody>
          <a:bodyPr lIns="109746" tIns="54873" rIns="109746" bIns="54873" rtlCol="0" anchor="ctr"/>
          <a:lstStyle/>
          <a:p>
            <a:pPr algn="ctr"/>
            <a:endParaRPr lang="en-US">
              <a:solidFill>
                <a:srgbClr val="595959"/>
              </a:solidFill>
            </a:endParaRPr>
          </a:p>
        </p:txBody>
      </p:sp>
      <p:sp>
        <p:nvSpPr>
          <p:cNvPr id="24" name="TextBox 23"/>
          <p:cNvSpPr txBox="1"/>
          <p:nvPr/>
        </p:nvSpPr>
        <p:spPr>
          <a:xfrm>
            <a:off x="8528043" y="1798008"/>
            <a:ext cx="2227271" cy="1097281"/>
          </a:xfrm>
          <a:prstGeom prst="rect">
            <a:avLst/>
          </a:prstGeom>
        </p:spPr>
        <p:txBody>
          <a:bodyPr vert="horz" wrap="none" lIns="109746" tIns="54873" rIns="109746" bIns="54873" rtlCol="0">
            <a:normAutofit/>
          </a:bodyPr>
          <a:lstStyle/>
          <a:p>
            <a:pPr algn="ctr" defTabSz="548731">
              <a:spcBef>
                <a:spcPct val="20000"/>
              </a:spcBef>
            </a:pPr>
            <a:r>
              <a:rPr lang="en-US" dirty="0"/>
              <a:t>Ambari </a:t>
            </a:r>
            <a:r>
              <a:rPr lang="en-US" dirty="0" smtClean="0"/>
              <a:t>2.4.0 </a:t>
            </a:r>
            <a:r>
              <a:rPr lang="en-US" b="1" dirty="0" smtClean="0"/>
              <a:t>GA</a:t>
            </a:r>
            <a:endParaRPr lang="en-US" b="1" dirty="0"/>
          </a:p>
          <a:p>
            <a:pPr algn="ctr">
              <a:spcBef>
                <a:spcPct val="20000"/>
              </a:spcBef>
            </a:pPr>
            <a:r>
              <a:rPr lang="en-US" b="1" dirty="0" smtClean="0"/>
              <a:t>Aug 2016</a:t>
            </a:r>
          </a:p>
        </p:txBody>
      </p:sp>
      <p:cxnSp>
        <p:nvCxnSpPr>
          <p:cNvPr id="25" name="Straight Connector 24"/>
          <p:cNvCxnSpPr/>
          <p:nvPr/>
        </p:nvCxnSpPr>
        <p:spPr>
          <a:xfrm flipV="1">
            <a:off x="9691267" y="2926202"/>
            <a:ext cx="0" cy="83136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4" name="Right Arrow 3"/>
          <p:cNvSpPr/>
          <p:nvPr/>
        </p:nvSpPr>
        <p:spPr>
          <a:xfrm rot="18596400">
            <a:off x="1557724" y="4804687"/>
            <a:ext cx="2056677" cy="1306479"/>
          </a:xfrm>
          <a:prstGeom prst="rightArrow">
            <a:avLst>
              <a:gd name="adj1" fmla="val 60446"/>
              <a:gd name="adj2" fmla="val 50000"/>
            </a:avLst>
          </a:prstGeom>
          <a:solidFill>
            <a:schemeClr val="accent6"/>
          </a:solidFill>
          <a:ln w="12700">
            <a:solidFill>
              <a:schemeClr val="accent6"/>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1600" dirty="0" smtClean="0">
                <a:solidFill>
                  <a:schemeClr val="tx2"/>
                </a:solidFill>
              </a:rPr>
              <a:t>Introduced </a:t>
            </a:r>
            <a:r>
              <a:rPr lang="en-US" sz="1600" b="1" dirty="0" smtClean="0">
                <a:solidFill>
                  <a:schemeClr val="tx2"/>
                </a:solidFill>
              </a:rPr>
              <a:t>Express Upgrade</a:t>
            </a:r>
          </a:p>
        </p:txBody>
      </p:sp>
      <p:sp>
        <p:nvSpPr>
          <p:cNvPr id="38" name="Right Arrow 37"/>
          <p:cNvSpPr/>
          <p:nvPr/>
        </p:nvSpPr>
        <p:spPr>
          <a:xfrm rot="18596400">
            <a:off x="4508294" y="4628133"/>
            <a:ext cx="2056677" cy="1306479"/>
          </a:xfrm>
          <a:prstGeom prst="rightArrow">
            <a:avLst>
              <a:gd name="adj1" fmla="val 60446"/>
              <a:gd name="adj2" fmla="val 50000"/>
            </a:avLst>
          </a:prstGeom>
          <a:solidFill>
            <a:schemeClr val="accent6"/>
          </a:solidFill>
          <a:ln w="12700">
            <a:solidFill>
              <a:schemeClr val="accent6"/>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1600" dirty="0" smtClean="0">
                <a:solidFill>
                  <a:schemeClr val="tx2"/>
                </a:solidFill>
              </a:rPr>
              <a:t>Introduced </a:t>
            </a:r>
            <a:r>
              <a:rPr lang="en-US" sz="1600" b="1" dirty="0" smtClean="0">
                <a:solidFill>
                  <a:schemeClr val="tx2"/>
                </a:solidFill>
              </a:rPr>
              <a:t>Grafana</a:t>
            </a:r>
          </a:p>
        </p:txBody>
      </p:sp>
      <p:sp>
        <p:nvSpPr>
          <p:cNvPr id="39" name="Right Arrow 38"/>
          <p:cNvSpPr/>
          <p:nvPr/>
        </p:nvSpPr>
        <p:spPr>
          <a:xfrm rot="18596400">
            <a:off x="7573065" y="4628132"/>
            <a:ext cx="2056677" cy="1306479"/>
          </a:xfrm>
          <a:prstGeom prst="rightArrow">
            <a:avLst>
              <a:gd name="adj1" fmla="val 60446"/>
              <a:gd name="adj2" fmla="val 50000"/>
            </a:avLst>
          </a:prstGeom>
          <a:solidFill>
            <a:schemeClr val="accent6"/>
          </a:solidFill>
          <a:ln w="12700">
            <a:solidFill>
              <a:schemeClr val="accent6"/>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1600" dirty="0" smtClean="0">
                <a:solidFill>
                  <a:schemeClr val="tx2"/>
                </a:solidFill>
              </a:rPr>
              <a:t>Introduced</a:t>
            </a:r>
          </a:p>
          <a:p>
            <a:pPr algn="ctr">
              <a:lnSpc>
                <a:spcPct val="85000"/>
              </a:lnSpc>
              <a:spcBef>
                <a:spcPts val="600"/>
              </a:spcBef>
            </a:pPr>
            <a:r>
              <a:rPr lang="en-US" sz="1600" b="1" dirty="0" smtClean="0">
                <a:solidFill>
                  <a:schemeClr val="tx2"/>
                </a:solidFill>
              </a:rPr>
              <a:t>Log Search TP</a:t>
            </a:r>
          </a:p>
        </p:txBody>
      </p:sp>
      <p:sp>
        <p:nvSpPr>
          <p:cNvPr id="16" name="Oval 15"/>
          <p:cNvSpPr/>
          <p:nvPr/>
        </p:nvSpPr>
        <p:spPr>
          <a:xfrm>
            <a:off x="11642567" y="3726650"/>
            <a:ext cx="551931" cy="518783"/>
          </a:xfrm>
          <a:prstGeom prst="ellipse">
            <a:avLst/>
          </a:prstGeom>
          <a:solidFill>
            <a:srgbClr val="69BE28"/>
          </a:solidFill>
          <a:effectLst/>
        </p:spPr>
        <p:style>
          <a:lnRef idx="1">
            <a:schemeClr val="accent1"/>
          </a:lnRef>
          <a:fillRef idx="3">
            <a:schemeClr val="accent1"/>
          </a:fillRef>
          <a:effectRef idx="2">
            <a:schemeClr val="accent1"/>
          </a:effectRef>
          <a:fontRef idx="minor">
            <a:schemeClr val="lt1"/>
          </a:fontRef>
        </p:style>
        <p:txBody>
          <a:bodyPr lIns="109746" tIns="54873" rIns="109746" bIns="54873" rtlCol="0" anchor="ctr"/>
          <a:lstStyle/>
          <a:p>
            <a:pPr algn="ctr"/>
            <a:endParaRPr lang="en-US">
              <a:solidFill>
                <a:srgbClr val="595959"/>
              </a:solidFill>
            </a:endParaRPr>
          </a:p>
        </p:txBody>
      </p:sp>
      <p:cxnSp>
        <p:nvCxnSpPr>
          <p:cNvPr id="17" name="Straight Connector 16"/>
          <p:cNvCxnSpPr/>
          <p:nvPr/>
        </p:nvCxnSpPr>
        <p:spPr>
          <a:xfrm flipV="1">
            <a:off x="11910805" y="2926202"/>
            <a:ext cx="0" cy="83136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0797169" y="1798008"/>
            <a:ext cx="2227271" cy="1097280"/>
          </a:xfrm>
          <a:prstGeom prst="rect">
            <a:avLst/>
          </a:prstGeom>
        </p:spPr>
        <p:txBody>
          <a:bodyPr vert="horz" wrap="none" lIns="109746" tIns="54873" rIns="109746" bIns="54873" rtlCol="0">
            <a:normAutofit/>
          </a:bodyPr>
          <a:lstStyle/>
          <a:p>
            <a:pPr algn="ctr" defTabSz="548731">
              <a:spcBef>
                <a:spcPct val="20000"/>
              </a:spcBef>
            </a:pPr>
            <a:r>
              <a:rPr lang="en-US" dirty="0" err="1"/>
              <a:t>Ambari</a:t>
            </a:r>
            <a:r>
              <a:rPr lang="en-US" dirty="0"/>
              <a:t> </a:t>
            </a:r>
            <a:r>
              <a:rPr lang="en-US" dirty="0" smtClean="0"/>
              <a:t>2.5.0 </a:t>
            </a:r>
            <a:r>
              <a:rPr lang="en-US" b="1" dirty="0" smtClean="0"/>
              <a:t>GA</a:t>
            </a:r>
            <a:endParaRPr lang="en-US" b="1" dirty="0"/>
          </a:p>
          <a:p>
            <a:pPr algn="ctr">
              <a:spcBef>
                <a:spcPct val="20000"/>
              </a:spcBef>
            </a:pPr>
            <a:r>
              <a:rPr lang="en-US" b="1" dirty="0" smtClean="0"/>
              <a:t>April 2017</a:t>
            </a:r>
            <a:endParaRPr lang="en-US" b="1" dirty="0" smtClean="0"/>
          </a:p>
        </p:txBody>
      </p:sp>
      <p:sp>
        <p:nvSpPr>
          <p:cNvPr id="19" name="Right Arrow 18"/>
          <p:cNvSpPr/>
          <p:nvPr/>
        </p:nvSpPr>
        <p:spPr>
          <a:xfrm rot="18757816">
            <a:off x="10115960" y="4619323"/>
            <a:ext cx="2056677" cy="1306479"/>
          </a:xfrm>
          <a:prstGeom prst="rightArrow">
            <a:avLst>
              <a:gd name="adj1" fmla="val 60446"/>
              <a:gd name="adj2" fmla="val 50000"/>
            </a:avLst>
          </a:prstGeom>
          <a:solidFill>
            <a:schemeClr val="accent6"/>
          </a:solidFill>
          <a:ln w="12700">
            <a:solidFill>
              <a:schemeClr val="accent6"/>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1600" dirty="0" smtClean="0">
                <a:solidFill>
                  <a:schemeClr val="tx2"/>
                </a:solidFill>
              </a:rPr>
              <a:t>Introduced</a:t>
            </a:r>
          </a:p>
          <a:p>
            <a:pPr algn="ctr">
              <a:lnSpc>
                <a:spcPct val="85000"/>
              </a:lnSpc>
              <a:spcBef>
                <a:spcPts val="600"/>
              </a:spcBef>
            </a:pPr>
            <a:r>
              <a:rPr lang="en-US" sz="1600" b="1" dirty="0" smtClean="0">
                <a:solidFill>
                  <a:schemeClr val="tx2"/>
                </a:solidFill>
              </a:rPr>
              <a:t>Hive LLAP GA</a:t>
            </a:r>
            <a:endParaRPr lang="en-US" sz="1600" b="1" dirty="0" smtClean="0">
              <a:solidFill>
                <a:schemeClr val="tx2"/>
              </a:solidFill>
            </a:endParaRPr>
          </a:p>
        </p:txBody>
      </p:sp>
    </p:spTree>
    <p:extLst>
      <p:ext uri="{BB962C8B-B14F-4D97-AF65-F5344CB8AC3E}">
        <p14:creationId xmlns:p14="http://schemas.microsoft.com/office/powerpoint/2010/main" val="10888372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Manual: Specify Realm, Client Utilities Path</a:t>
            </a:r>
            <a:endParaRPr lang="en-US" dirty="0"/>
          </a:p>
        </p:txBody>
      </p:sp>
      <p:pic>
        <p:nvPicPr>
          <p:cNvPr id="3" name="Picture 2"/>
          <p:cNvPicPr>
            <a:picLocks noChangeAspect="1"/>
          </p:cNvPicPr>
          <p:nvPr/>
        </p:nvPicPr>
        <p:blipFill>
          <a:blip r:embed="rId2"/>
          <a:stretch>
            <a:fillRect/>
          </a:stretch>
        </p:blipFill>
        <p:spPr>
          <a:xfrm>
            <a:off x="3176285" y="1630018"/>
            <a:ext cx="7389666" cy="5307494"/>
          </a:xfrm>
          <a:prstGeom prst="rect">
            <a:avLst/>
          </a:prstGeom>
        </p:spPr>
      </p:pic>
      <p:sp>
        <p:nvSpPr>
          <p:cNvPr id="4" name="Right Arrow 3"/>
          <p:cNvSpPr/>
          <p:nvPr/>
        </p:nvSpPr>
        <p:spPr>
          <a:xfrm>
            <a:off x="2042671" y="3737116"/>
            <a:ext cx="1352088" cy="1179444"/>
          </a:xfrm>
          <a:prstGeom prst="rightArrow">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tIns="109728" bIns="109728" rtlCol="0" anchor="t" anchorCtr="0"/>
          <a:lstStyle/>
          <a:p>
            <a:pPr algn="l"/>
            <a:endParaRPr lang="en-US" sz="2640" dirty="0">
              <a:solidFill>
                <a:schemeClr val="bg2"/>
              </a:solidFill>
            </a:endParaRPr>
          </a:p>
        </p:txBody>
      </p:sp>
      <p:sp>
        <p:nvSpPr>
          <p:cNvPr id="5" name="Right Arrow 4"/>
          <p:cNvSpPr/>
          <p:nvPr/>
        </p:nvSpPr>
        <p:spPr>
          <a:xfrm>
            <a:off x="2042671" y="4916560"/>
            <a:ext cx="1352088" cy="1179444"/>
          </a:xfrm>
          <a:prstGeom prst="rightArrow">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tIns="109728" bIns="109728" rtlCol="0" anchor="t" anchorCtr="0"/>
          <a:lstStyle/>
          <a:p>
            <a:pPr algn="l"/>
            <a:endParaRPr lang="en-US" sz="2640" dirty="0">
              <a:solidFill>
                <a:schemeClr val="bg2"/>
              </a:solidFill>
            </a:endParaRPr>
          </a:p>
        </p:txBody>
      </p:sp>
    </p:spTree>
    <p:extLst>
      <p:ext uri="{BB962C8B-B14F-4D97-AF65-F5344CB8AC3E}">
        <p14:creationId xmlns:p14="http://schemas.microsoft.com/office/powerpoint/2010/main" val="178486134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Manual: Principals and </a:t>
            </a:r>
            <a:r>
              <a:rPr lang="en-US" dirty="0" err="1" smtClean="0"/>
              <a:t>Keytabs</a:t>
            </a:r>
            <a:endParaRPr lang="en-US" dirty="0"/>
          </a:p>
        </p:txBody>
      </p:sp>
      <p:sp>
        <p:nvSpPr>
          <p:cNvPr id="6" name="Text Placeholder 5"/>
          <p:cNvSpPr>
            <a:spLocks noGrp="1"/>
          </p:cNvSpPr>
          <p:nvPr>
            <p:ph sz="quarter" idx="10"/>
          </p:nvPr>
        </p:nvSpPr>
        <p:spPr/>
        <p:txBody>
          <a:bodyPr/>
          <a:lstStyle/>
          <a:p>
            <a:r>
              <a:rPr lang="en-US" dirty="0" smtClean="0"/>
              <a:t>Configure Identities</a:t>
            </a:r>
          </a:p>
          <a:p>
            <a:r>
              <a:rPr lang="en-US" dirty="0" smtClean="0"/>
              <a:t>Download CSV</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409578" y="1327723"/>
            <a:ext cx="5487589" cy="4733046"/>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3235" y="3414661"/>
            <a:ext cx="7313395" cy="2642298"/>
          </a:xfrm>
          <a:prstGeom prst="rect">
            <a:avLst/>
          </a:prstGeom>
        </p:spPr>
      </p:pic>
    </p:spTree>
    <p:extLst>
      <p:ext uri="{BB962C8B-B14F-4D97-AF65-F5344CB8AC3E}">
        <p14:creationId xmlns:p14="http://schemas.microsoft.com/office/powerpoint/2010/main" val="21131113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841493" y="3024917"/>
            <a:ext cx="13194792" cy="807913"/>
          </a:xfrm>
        </p:spPr>
        <p:txBody>
          <a:bodyPr/>
          <a:lstStyle/>
          <a:p>
            <a:r>
              <a:rPr lang="en-US" dirty="0" smtClean="0"/>
              <a:t>Role-Based Access </a:t>
            </a:r>
            <a:r>
              <a:rPr lang="en-US" dirty="0" smtClean="0"/>
              <a:t>Control (RBAC)</a:t>
            </a:r>
            <a:endParaRPr lang="en-US" dirty="0"/>
          </a:p>
        </p:txBody>
      </p:sp>
    </p:spTree>
    <p:extLst>
      <p:ext uri="{BB962C8B-B14F-4D97-AF65-F5344CB8AC3E}">
        <p14:creationId xmlns:p14="http://schemas.microsoft.com/office/powerpoint/2010/main" val="640532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Role-Based Access Control</a:t>
            </a:r>
            <a:endParaRPr lang="en-US" dirty="0"/>
          </a:p>
        </p:txBody>
      </p:sp>
      <p:sp>
        <p:nvSpPr>
          <p:cNvPr id="3" name="Content Placeholder 2"/>
          <p:cNvSpPr>
            <a:spLocks noGrp="1"/>
          </p:cNvSpPr>
          <p:nvPr>
            <p:ph sz="quarter" idx="10"/>
          </p:nvPr>
        </p:nvSpPr>
        <p:spPr>
          <a:xfrm>
            <a:off x="841494" y="1752600"/>
            <a:ext cx="13167360" cy="387798"/>
          </a:xfrm>
        </p:spPr>
        <p:txBody>
          <a:bodyPr/>
          <a:lstStyle/>
          <a:p>
            <a:r>
              <a:rPr lang="en-US" dirty="0" smtClean="0"/>
              <a:t>Use “roles” for more granular division of control for cluster operations</a:t>
            </a:r>
            <a:endParaRPr lang="en-US" dirty="0"/>
          </a:p>
        </p:txBody>
      </p:sp>
      <p:graphicFrame>
        <p:nvGraphicFramePr>
          <p:cNvPr id="4" name="Table 3"/>
          <p:cNvGraphicFramePr>
            <a:graphicFrameLocks noGrp="1"/>
          </p:cNvGraphicFramePr>
          <p:nvPr>
            <p:extLst/>
          </p:nvPr>
        </p:nvGraphicFramePr>
        <p:xfrm>
          <a:off x="841494" y="2392150"/>
          <a:ext cx="13167360" cy="4026471"/>
        </p:xfrm>
        <a:graphic>
          <a:graphicData uri="http://schemas.openxmlformats.org/drawingml/2006/table">
            <a:tbl>
              <a:tblPr firstRow="1" bandRow="1">
                <a:tableStyleId>{5C22544A-7EE6-4342-B048-85BDC9FD1C3A}</a:tableStyleId>
              </a:tblPr>
              <a:tblGrid>
                <a:gridCol w="2229252"/>
                <a:gridCol w="3016155"/>
                <a:gridCol w="7921953"/>
              </a:tblGrid>
              <a:tr h="631714">
                <a:tc>
                  <a:txBody>
                    <a:bodyPr/>
                    <a:lstStyle/>
                    <a:p>
                      <a:r>
                        <a:rPr lang="en-US" dirty="0" smtClean="0"/>
                        <a:t>Old Permission</a:t>
                      </a:r>
                      <a:endParaRPr lang="en-US" dirty="0"/>
                    </a:p>
                  </a:txBody>
                  <a:tcPr anchor="ctr"/>
                </a:tc>
                <a:tc>
                  <a:txBody>
                    <a:bodyPr/>
                    <a:lstStyle/>
                    <a:p>
                      <a:r>
                        <a:rPr lang="en-US" dirty="0" smtClean="0"/>
                        <a:t>New Role</a:t>
                      </a:r>
                      <a:endParaRPr lang="en-US" dirty="0"/>
                    </a:p>
                  </a:txBody>
                  <a:tcPr anchor="ctr"/>
                </a:tc>
                <a:tc>
                  <a:txBody>
                    <a:bodyPr/>
                    <a:lstStyle/>
                    <a:p>
                      <a:r>
                        <a:rPr lang="en-US" dirty="0" smtClean="0"/>
                        <a:t>Notable Permissions</a:t>
                      </a:r>
                      <a:endParaRPr lang="en-US" dirty="0"/>
                    </a:p>
                  </a:txBody>
                  <a:tcPr anchor="ctr"/>
                </a:tc>
              </a:tr>
              <a:tr h="631714">
                <a:tc>
                  <a:txBody>
                    <a:bodyPr/>
                    <a:lstStyle/>
                    <a:p>
                      <a:r>
                        <a:rPr lang="en-US" dirty="0" smtClean="0"/>
                        <a:t>Operator</a:t>
                      </a:r>
                      <a:endParaRPr lang="en-US" dirty="0"/>
                    </a:p>
                  </a:txBody>
                  <a:tcPr anchor="ctr"/>
                </a:tc>
                <a:tc>
                  <a:txBody>
                    <a:bodyPr/>
                    <a:lstStyle/>
                    <a:p>
                      <a:r>
                        <a:rPr lang="en-US" dirty="0" smtClean="0"/>
                        <a:t>Cluster Administrator</a:t>
                      </a:r>
                      <a:endParaRPr lang="en-US" dirty="0"/>
                    </a:p>
                  </a:txBody>
                  <a:tcPr anchor="ctr"/>
                </a:tc>
                <a:tc>
                  <a:txBody>
                    <a:bodyPr/>
                    <a:lstStyle/>
                    <a:p>
                      <a:r>
                        <a:rPr lang="en-US" dirty="0" smtClean="0"/>
                        <a:t>Full operational control, including upgrades. Ambari Admins</a:t>
                      </a:r>
                      <a:r>
                        <a:rPr lang="en-US" baseline="0" dirty="0" smtClean="0"/>
                        <a:t> are implicitly granted this Role.</a:t>
                      </a:r>
                      <a:endParaRPr lang="en-US" dirty="0"/>
                    </a:p>
                  </a:txBody>
                  <a:tcPr anchor="ctr"/>
                </a:tc>
              </a:tr>
              <a:tr h="631714">
                <a:tc>
                  <a:txBody>
                    <a:bodyPr/>
                    <a:lstStyle/>
                    <a:p>
                      <a:endParaRPr lang="en-US" dirty="0"/>
                    </a:p>
                  </a:txBody>
                  <a:tcPr anchor="ctr"/>
                </a:tc>
                <a:tc>
                  <a:txBody>
                    <a:bodyPr/>
                    <a:lstStyle/>
                    <a:p>
                      <a:r>
                        <a:rPr lang="en-US" dirty="0" smtClean="0"/>
                        <a:t>Cluster Operator</a:t>
                      </a:r>
                      <a:endParaRPr lang="en-US" dirty="0"/>
                    </a:p>
                  </a:txBody>
                  <a:tcPr anchor="ctr"/>
                </a:tc>
                <a:tc>
                  <a:txBody>
                    <a:bodyPr/>
                    <a:lstStyle/>
                    <a:p>
                      <a:r>
                        <a:rPr lang="en-US" dirty="0" smtClean="0"/>
                        <a:t>Adding and removing hosts.</a:t>
                      </a:r>
                      <a:endParaRPr lang="en-US" dirty="0"/>
                    </a:p>
                  </a:txBody>
                  <a:tcPr anchor="ctr"/>
                </a:tc>
              </a:tr>
              <a:tr h="631714">
                <a:tc>
                  <a:txBody>
                    <a:bodyPr/>
                    <a:lstStyle/>
                    <a:p>
                      <a:endParaRPr lang="en-US" dirty="0"/>
                    </a:p>
                  </a:txBody>
                  <a:tcPr anchor="ctr"/>
                </a:tc>
                <a:tc>
                  <a:txBody>
                    <a:bodyPr/>
                    <a:lstStyle/>
                    <a:p>
                      <a:r>
                        <a:rPr lang="en-US" dirty="0" smtClean="0"/>
                        <a:t>Service Administrator</a:t>
                      </a:r>
                      <a:endParaRPr lang="en-US" dirty="0"/>
                    </a:p>
                  </a:txBody>
                  <a:tcPr anchor="ctr"/>
                </a:tc>
                <a:tc>
                  <a:txBody>
                    <a:bodyPr/>
                    <a:lstStyle/>
                    <a:p>
                      <a:r>
                        <a:rPr lang="en-US" dirty="0" smtClean="0"/>
                        <a:t>Manage</a:t>
                      </a:r>
                      <a:r>
                        <a:rPr lang="en-US" baseline="0" dirty="0" smtClean="0"/>
                        <a:t> configurations, move components.</a:t>
                      </a:r>
                      <a:endParaRPr lang="en-US" dirty="0"/>
                    </a:p>
                  </a:txBody>
                  <a:tcPr anchor="ctr"/>
                </a:tc>
              </a:tr>
              <a:tr h="631714">
                <a:tc>
                  <a:txBody>
                    <a:bodyPr/>
                    <a:lstStyle/>
                    <a:p>
                      <a:endParaRPr lang="en-US" dirty="0"/>
                    </a:p>
                  </a:txBody>
                  <a:tcPr anchor="ctr"/>
                </a:tc>
                <a:tc>
                  <a:txBody>
                    <a:bodyPr/>
                    <a:lstStyle/>
                    <a:p>
                      <a:r>
                        <a:rPr lang="en-US" dirty="0" smtClean="0"/>
                        <a:t>Service Operator</a:t>
                      </a:r>
                      <a:endParaRPr lang="en-US" dirty="0"/>
                    </a:p>
                  </a:txBody>
                  <a:tcPr anchor="ctr"/>
                </a:tc>
                <a:tc>
                  <a:txBody>
                    <a:bodyPr/>
                    <a:lstStyle/>
                    <a:p>
                      <a:r>
                        <a:rPr lang="en-US" dirty="0" smtClean="0"/>
                        <a:t>Service stop and start and service-specific operations such as HDFS</a:t>
                      </a:r>
                      <a:r>
                        <a:rPr lang="en-US" baseline="0" dirty="0" smtClean="0"/>
                        <a:t> </a:t>
                      </a:r>
                      <a:r>
                        <a:rPr lang="en-US" dirty="0" smtClean="0"/>
                        <a:t>Rebalance.</a:t>
                      </a:r>
                      <a:endParaRPr lang="en-US" dirty="0"/>
                    </a:p>
                  </a:txBody>
                  <a:tcPr anchor="ctr"/>
                </a:tc>
              </a:tr>
              <a:tr h="631714">
                <a:tc>
                  <a:txBody>
                    <a:bodyPr/>
                    <a:lstStyle/>
                    <a:p>
                      <a:r>
                        <a:rPr lang="en-US" dirty="0" smtClean="0"/>
                        <a:t>Read-Only</a:t>
                      </a:r>
                      <a:endParaRPr lang="en-US" dirty="0"/>
                    </a:p>
                  </a:txBody>
                  <a:tcPr anchor="ctr"/>
                </a:tc>
                <a:tc>
                  <a:txBody>
                    <a:bodyPr/>
                    <a:lstStyle/>
                    <a:p>
                      <a:r>
                        <a:rPr lang="en-US" dirty="0" smtClean="0"/>
                        <a:t>Cluster User</a:t>
                      </a:r>
                      <a:endParaRPr lang="en-US" dirty="0"/>
                    </a:p>
                  </a:txBody>
                  <a:tcPr anchor="ctr"/>
                </a:tc>
                <a:tc>
                  <a:txBody>
                    <a:bodyPr/>
                    <a:lstStyle/>
                    <a:p>
                      <a:r>
                        <a:rPr lang="en-US" dirty="0" smtClean="0"/>
                        <a:t>View cluster</a:t>
                      </a:r>
                      <a:r>
                        <a:rPr lang="en-US" baseline="0" dirty="0" smtClean="0"/>
                        <a:t> service and host information.</a:t>
                      </a:r>
                      <a:endParaRPr lang="en-US" dirty="0"/>
                    </a:p>
                  </a:txBody>
                  <a:tcPr anchor="ctr"/>
                </a:tc>
              </a:tr>
            </a:tbl>
          </a:graphicData>
        </a:graphic>
      </p:graphicFrame>
      <p:sp>
        <p:nvSpPr>
          <p:cNvPr id="6" name="Rectangle 5"/>
          <p:cNvSpPr/>
          <p:nvPr/>
        </p:nvSpPr>
        <p:spPr>
          <a:xfrm>
            <a:off x="841494" y="6540786"/>
            <a:ext cx="13167360" cy="430887"/>
          </a:xfrm>
          <a:prstGeom prst="rect">
            <a:avLst/>
          </a:prstGeom>
        </p:spPr>
        <p:txBody>
          <a:bodyPr wrap="square">
            <a:spAutoFit/>
          </a:bodyPr>
          <a:lstStyle/>
          <a:p>
            <a:r>
              <a:rPr lang="en-US" b="1" dirty="0" smtClean="0">
                <a:solidFill>
                  <a:schemeClr val="accent6"/>
                </a:solidFill>
              </a:rPr>
              <a:t>Note: Users </a:t>
            </a:r>
            <a:r>
              <a:rPr lang="en-US" b="1" dirty="0">
                <a:solidFill>
                  <a:schemeClr val="accent6"/>
                </a:solidFill>
              </a:rPr>
              <a:t>flagged as “</a:t>
            </a:r>
            <a:r>
              <a:rPr lang="en-US" b="1">
                <a:solidFill>
                  <a:schemeClr val="accent6"/>
                </a:solidFill>
              </a:rPr>
              <a:t>Ambari </a:t>
            </a:r>
            <a:r>
              <a:rPr lang="en-US" b="1" smtClean="0">
                <a:solidFill>
                  <a:schemeClr val="accent6"/>
                </a:solidFill>
              </a:rPr>
              <a:t>Admins</a:t>
            </a:r>
            <a:r>
              <a:rPr lang="en-US" b="1" dirty="0" smtClean="0">
                <a:solidFill>
                  <a:schemeClr val="accent6"/>
                </a:solidFill>
              </a:rPr>
              <a:t>” are implicitly </a:t>
            </a:r>
            <a:r>
              <a:rPr lang="en-US" b="1" dirty="0">
                <a:solidFill>
                  <a:schemeClr val="accent6"/>
                </a:solidFill>
              </a:rPr>
              <a:t>granted </a:t>
            </a:r>
            <a:r>
              <a:rPr lang="en-US" b="1" dirty="0" smtClean="0">
                <a:solidFill>
                  <a:schemeClr val="accent6"/>
                </a:solidFill>
              </a:rPr>
              <a:t>Cluster Administrator permission</a:t>
            </a:r>
            <a:r>
              <a:rPr lang="en-US" b="1" dirty="0">
                <a:solidFill>
                  <a:schemeClr val="accent6"/>
                </a:solidFill>
              </a:rPr>
              <a:t>.</a:t>
            </a:r>
          </a:p>
        </p:txBody>
      </p:sp>
    </p:spTree>
    <p:extLst>
      <p:ext uri="{BB962C8B-B14F-4D97-AF65-F5344CB8AC3E}">
        <p14:creationId xmlns:p14="http://schemas.microsoft.com/office/powerpoint/2010/main" val="14878771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49257" y="1407290"/>
            <a:ext cx="10138444" cy="5942349"/>
          </a:xfrm>
          <a:prstGeom prst="rect">
            <a:avLst/>
          </a:prstGeom>
        </p:spPr>
      </p:pic>
      <p:sp>
        <p:nvSpPr>
          <p:cNvPr id="4" name="Title 3"/>
          <p:cNvSpPr>
            <a:spLocks noGrp="1"/>
          </p:cNvSpPr>
          <p:nvPr>
            <p:ph type="ctrTitle"/>
          </p:nvPr>
        </p:nvSpPr>
        <p:spPr/>
        <p:txBody>
          <a:bodyPr/>
          <a:lstStyle/>
          <a:p>
            <a:r>
              <a:rPr lang="en-US" dirty="0" smtClean="0"/>
              <a:t>Managing Cluster Roles</a:t>
            </a:r>
            <a:endParaRPr lang="en-US" dirty="0"/>
          </a:p>
        </p:txBody>
      </p:sp>
      <p:sp>
        <p:nvSpPr>
          <p:cNvPr id="8" name="TextBox 7"/>
          <p:cNvSpPr txBox="1"/>
          <p:nvPr/>
        </p:nvSpPr>
        <p:spPr>
          <a:xfrm>
            <a:off x="11145554" y="1325482"/>
            <a:ext cx="1997240" cy="523220"/>
          </a:xfrm>
          <a:prstGeom prst="rect">
            <a:avLst/>
          </a:prstGeom>
        </p:spPr>
        <p:txBody>
          <a:bodyPr vert="horz" wrap="square" lIns="0" tIns="0" rIns="0" bIns="0" rtlCol="0" anchor="ctr" anchorCtr="0">
            <a:spAutoFit/>
          </a:bodyPr>
          <a:lstStyle/>
          <a:p>
            <a:pPr algn="ctr">
              <a:lnSpc>
                <a:spcPct val="85000"/>
              </a:lnSpc>
              <a:spcBef>
                <a:spcPts val="600"/>
              </a:spcBef>
            </a:pPr>
            <a:r>
              <a:rPr lang="en-US" sz="2000" dirty="0" smtClean="0">
                <a:solidFill>
                  <a:schemeClr val="accent6"/>
                </a:solidFill>
              </a:rPr>
              <a:t>Assign roles to users or groups</a:t>
            </a:r>
          </a:p>
        </p:txBody>
      </p:sp>
      <p:cxnSp>
        <p:nvCxnSpPr>
          <p:cNvPr id="10" name="Straight Arrow Connector 9"/>
          <p:cNvCxnSpPr/>
          <p:nvPr/>
        </p:nvCxnSpPr>
        <p:spPr>
          <a:xfrm flipH="1">
            <a:off x="7997588" y="1842448"/>
            <a:ext cx="3766782" cy="859809"/>
          </a:xfrm>
          <a:prstGeom prst="straightConnector1">
            <a:avLst/>
          </a:prstGeom>
          <a:ln w="28575">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10059695" y="1842448"/>
            <a:ext cx="1704675" cy="870431"/>
          </a:xfrm>
          <a:prstGeom prst="straightConnector1">
            <a:avLst/>
          </a:prstGeom>
          <a:ln w="28575">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1883514" y="4513357"/>
            <a:ext cx="1997240" cy="784830"/>
          </a:xfrm>
          <a:prstGeom prst="rect">
            <a:avLst/>
          </a:prstGeom>
        </p:spPr>
        <p:txBody>
          <a:bodyPr vert="horz" wrap="square" lIns="0" tIns="0" rIns="0" bIns="0" rtlCol="0" anchor="ctr" anchorCtr="0">
            <a:spAutoFit/>
          </a:bodyPr>
          <a:lstStyle/>
          <a:p>
            <a:pPr algn="ctr">
              <a:lnSpc>
                <a:spcPct val="85000"/>
              </a:lnSpc>
              <a:spcBef>
                <a:spcPts val="600"/>
              </a:spcBef>
            </a:pPr>
            <a:r>
              <a:rPr lang="en-US" sz="2000" dirty="0" smtClean="0">
                <a:solidFill>
                  <a:schemeClr val="accent6"/>
                </a:solidFill>
              </a:rPr>
              <a:t>Manage roles in Block or List View layouts</a:t>
            </a:r>
          </a:p>
        </p:txBody>
      </p:sp>
      <p:cxnSp>
        <p:nvCxnSpPr>
          <p:cNvPr id="14" name="Straight Arrow Connector 13"/>
          <p:cNvCxnSpPr/>
          <p:nvPr/>
        </p:nvCxnSpPr>
        <p:spPr>
          <a:xfrm flipH="1" flipV="1">
            <a:off x="12146507" y="2712879"/>
            <a:ext cx="682390" cy="1804531"/>
          </a:xfrm>
          <a:prstGeom prst="straightConnector1">
            <a:avLst/>
          </a:prstGeom>
          <a:ln w="28575">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0934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Managing Cluster Roles</a:t>
            </a:r>
          </a:p>
        </p:txBody>
      </p:sp>
      <p:pic>
        <p:nvPicPr>
          <p:cNvPr id="5" name="Picture 4"/>
          <p:cNvPicPr>
            <a:picLocks noChangeAspect="1"/>
          </p:cNvPicPr>
          <p:nvPr/>
        </p:nvPicPr>
        <p:blipFill>
          <a:blip r:embed="rId2"/>
          <a:stretch>
            <a:fillRect/>
          </a:stretch>
        </p:blipFill>
        <p:spPr>
          <a:xfrm>
            <a:off x="2407276" y="1378422"/>
            <a:ext cx="10334972" cy="5882185"/>
          </a:xfrm>
          <a:prstGeom prst="rect">
            <a:avLst/>
          </a:prstGeom>
        </p:spPr>
      </p:pic>
      <p:sp>
        <p:nvSpPr>
          <p:cNvPr id="8" name="TextBox 7"/>
          <p:cNvSpPr txBox="1"/>
          <p:nvPr/>
        </p:nvSpPr>
        <p:spPr>
          <a:xfrm>
            <a:off x="8416001" y="571779"/>
            <a:ext cx="1997240" cy="523220"/>
          </a:xfrm>
          <a:prstGeom prst="rect">
            <a:avLst/>
          </a:prstGeom>
        </p:spPr>
        <p:txBody>
          <a:bodyPr vert="horz" wrap="square" lIns="0" tIns="0" rIns="0" bIns="0" rtlCol="0" anchor="ctr" anchorCtr="0">
            <a:spAutoFit/>
          </a:bodyPr>
          <a:lstStyle/>
          <a:p>
            <a:pPr algn="ctr">
              <a:lnSpc>
                <a:spcPct val="85000"/>
              </a:lnSpc>
              <a:spcBef>
                <a:spcPts val="600"/>
              </a:spcBef>
            </a:pPr>
            <a:r>
              <a:rPr lang="en-US" sz="2000" smtClean="0">
                <a:solidFill>
                  <a:schemeClr val="accent6"/>
                </a:solidFill>
              </a:rPr>
              <a:t>View users or groups</a:t>
            </a:r>
            <a:endParaRPr lang="en-US" sz="2000" dirty="0" smtClean="0">
              <a:solidFill>
                <a:schemeClr val="accent6"/>
              </a:solidFill>
            </a:endParaRPr>
          </a:p>
        </p:txBody>
      </p:sp>
      <p:cxnSp>
        <p:nvCxnSpPr>
          <p:cNvPr id="9" name="Straight Arrow Connector 8"/>
          <p:cNvCxnSpPr/>
          <p:nvPr/>
        </p:nvCxnSpPr>
        <p:spPr>
          <a:xfrm flipH="1">
            <a:off x="5268035" y="1088745"/>
            <a:ext cx="3766782" cy="859809"/>
          </a:xfrm>
          <a:prstGeom prst="straightConnector1">
            <a:avLst/>
          </a:prstGeom>
          <a:ln w="28575">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6264322" y="1088745"/>
            <a:ext cx="2770496" cy="1053954"/>
          </a:xfrm>
          <a:prstGeom prst="straightConnector1">
            <a:avLst/>
          </a:prstGeom>
          <a:ln w="28575">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1522884" y="1145680"/>
            <a:ext cx="1997240" cy="523220"/>
          </a:xfrm>
          <a:prstGeom prst="rect">
            <a:avLst/>
          </a:prstGeom>
        </p:spPr>
        <p:txBody>
          <a:bodyPr vert="horz" wrap="square" lIns="0" tIns="0" rIns="0" bIns="0" rtlCol="0" anchor="ctr" anchorCtr="0">
            <a:spAutoFit/>
          </a:bodyPr>
          <a:lstStyle/>
          <a:p>
            <a:pPr algn="ctr">
              <a:lnSpc>
                <a:spcPct val="85000"/>
              </a:lnSpc>
              <a:spcBef>
                <a:spcPts val="600"/>
              </a:spcBef>
            </a:pPr>
            <a:r>
              <a:rPr lang="en-US" sz="2000" dirty="0" smtClean="0">
                <a:solidFill>
                  <a:schemeClr val="accent6"/>
                </a:solidFill>
              </a:rPr>
              <a:t>Change current role assignment</a:t>
            </a:r>
          </a:p>
        </p:txBody>
      </p:sp>
      <p:cxnSp>
        <p:nvCxnSpPr>
          <p:cNvPr id="14" name="Straight Arrow Connector 13"/>
          <p:cNvCxnSpPr/>
          <p:nvPr/>
        </p:nvCxnSpPr>
        <p:spPr>
          <a:xfrm flipH="1">
            <a:off x="9447375" y="1662646"/>
            <a:ext cx="2694326" cy="2117784"/>
          </a:xfrm>
          <a:prstGeom prst="straightConnector1">
            <a:avLst/>
          </a:prstGeom>
          <a:ln w="28575">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5615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841493" y="3041075"/>
            <a:ext cx="13194792" cy="791755"/>
          </a:xfrm>
        </p:spPr>
        <p:txBody>
          <a:bodyPr/>
          <a:lstStyle/>
          <a:p>
            <a:r>
              <a:rPr lang="en-US" dirty="0" smtClean="0"/>
              <a:t>Log Search</a:t>
            </a:r>
            <a:endParaRPr lang="en-US" dirty="0"/>
          </a:p>
        </p:txBody>
      </p:sp>
      <p:sp>
        <p:nvSpPr>
          <p:cNvPr id="9" name="Rectangle 8"/>
          <p:cNvSpPr/>
          <p:nvPr/>
        </p:nvSpPr>
        <p:spPr>
          <a:xfrm>
            <a:off x="11150220" y="224435"/>
            <a:ext cx="3234519" cy="914400"/>
          </a:xfrm>
          <a:prstGeom prst="rect">
            <a:avLst/>
          </a:prstGeom>
          <a:solidFill>
            <a:schemeClr val="accent6"/>
          </a:solidFill>
          <a:ln w="12700">
            <a:solidFill>
              <a:schemeClr val="accent6"/>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2800" smtClean="0">
                <a:solidFill>
                  <a:schemeClr val="tx2"/>
                </a:solidFill>
              </a:rPr>
              <a:t>TECH PREVIEW</a:t>
            </a:r>
            <a:endParaRPr lang="en-US" sz="2800" dirty="0" err="1" smtClean="0">
              <a:solidFill>
                <a:schemeClr val="tx2"/>
              </a:solidFill>
            </a:endParaRPr>
          </a:p>
        </p:txBody>
      </p:sp>
    </p:spTree>
    <p:extLst>
      <p:ext uri="{BB962C8B-B14F-4D97-AF65-F5344CB8AC3E}">
        <p14:creationId xmlns:p14="http://schemas.microsoft.com/office/powerpoint/2010/main" val="1411833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Log Search</a:t>
            </a:r>
            <a:endParaRPr lang="en-US" dirty="0"/>
          </a:p>
        </p:txBody>
      </p:sp>
      <p:grpSp>
        <p:nvGrpSpPr>
          <p:cNvPr id="3" name="Group 2"/>
          <p:cNvGrpSpPr/>
          <p:nvPr/>
        </p:nvGrpSpPr>
        <p:grpSpPr>
          <a:xfrm>
            <a:off x="2294198" y="3347438"/>
            <a:ext cx="1233029" cy="1399802"/>
            <a:chOff x="7450796" y="2121825"/>
            <a:chExt cx="1233029" cy="1399802"/>
          </a:xfrm>
        </p:grpSpPr>
        <p:sp>
          <p:nvSpPr>
            <p:cNvPr id="4" name="Shape 207"/>
            <p:cNvSpPr/>
            <p:nvPr/>
          </p:nvSpPr>
          <p:spPr>
            <a:xfrm>
              <a:off x="7450796" y="2121825"/>
              <a:ext cx="1211591" cy="1399802"/>
            </a:xfrm>
            <a:custGeom>
              <a:avLst/>
              <a:gdLst/>
              <a:ahLst/>
              <a:cxnLst/>
              <a:rect l="0" t="0" r="0" b="0"/>
              <a:pathLst>
                <a:path w="120000" h="120000" extrusionOk="0">
                  <a:moveTo>
                    <a:pt x="0" y="30050"/>
                  </a:moveTo>
                  <a:lnTo>
                    <a:pt x="60116" y="0"/>
                  </a:lnTo>
                  <a:lnTo>
                    <a:pt x="120000" y="30050"/>
                  </a:lnTo>
                  <a:lnTo>
                    <a:pt x="120000" y="89949"/>
                  </a:lnTo>
                  <a:lnTo>
                    <a:pt x="60116" y="120000"/>
                  </a:lnTo>
                  <a:lnTo>
                    <a:pt x="0" y="89949"/>
                  </a:lnTo>
                  <a:lnTo>
                    <a:pt x="0" y="30050"/>
                  </a:lnTo>
                  <a:close/>
                </a:path>
              </a:pathLst>
            </a:custGeom>
            <a:solidFill>
              <a:srgbClr val="44697D"/>
            </a:solidFill>
            <a:ln w="28575" cap="flat" cmpd="sng">
              <a:solidFill>
                <a:schemeClr val="dk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2200">
                <a:solidFill>
                  <a:srgbClr val="000000"/>
                </a:solidFill>
                <a:latin typeface="Arial"/>
                <a:ea typeface="Arial"/>
                <a:cs typeface="Arial"/>
                <a:sym typeface="Arial"/>
              </a:endParaRPr>
            </a:p>
          </p:txBody>
        </p:sp>
        <p:sp>
          <p:nvSpPr>
            <p:cNvPr id="5" name="Shape 208"/>
            <p:cNvSpPr/>
            <p:nvPr/>
          </p:nvSpPr>
          <p:spPr>
            <a:xfrm>
              <a:off x="7450796" y="3037729"/>
              <a:ext cx="1233029" cy="30777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dirty="0" smtClean="0">
                  <a:solidFill>
                    <a:schemeClr val="tx2"/>
                  </a:solidFill>
                  <a:latin typeface="Calibri"/>
                  <a:ea typeface="Calibri"/>
                  <a:cs typeface="Calibri"/>
                  <a:sym typeface="Calibri"/>
                </a:rPr>
                <a:t>Solr</a:t>
              </a:r>
              <a:endParaRPr lang="en-US" sz="1400" dirty="0">
                <a:solidFill>
                  <a:schemeClr val="tx2"/>
                </a:solidFill>
                <a:latin typeface="Calibri"/>
                <a:ea typeface="Calibri"/>
                <a:cs typeface="Calibri"/>
                <a:sym typeface="Calibri"/>
              </a:endParaRPr>
            </a:p>
          </p:txBody>
        </p:sp>
      </p:grpSp>
      <p:grpSp>
        <p:nvGrpSpPr>
          <p:cNvPr id="6" name="Shape 226"/>
          <p:cNvGrpSpPr/>
          <p:nvPr/>
        </p:nvGrpSpPr>
        <p:grpSpPr>
          <a:xfrm rot="16200000">
            <a:off x="2577561" y="3602333"/>
            <a:ext cx="644865" cy="737828"/>
            <a:chOff x="-7466013" y="6684963"/>
            <a:chExt cx="1046162" cy="1196975"/>
          </a:xfrm>
        </p:grpSpPr>
        <p:sp>
          <p:nvSpPr>
            <p:cNvPr id="7" name="Shape 227"/>
            <p:cNvSpPr/>
            <p:nvPr/>
          </p:nvSpPr>
          <p:spPr>
            <a:xfrm>
              <a:off x="-7466013" y="6684963"/>
              <a:ext cx="1046162" cy="1196975"/>
            </a:xfrm>
            <a:custGeom>
              <a:avLst/>
              <a:gdLst/>
              <a:ahLst/>
              <a:cxnLst/>
              <a:rect l="0" t="0" r="0" b="0"/>
              <a:pathLst>
                <a:path w="120000" h="120000" extrusionOk="0">
                  <a:moveTo>
                    <a:pt x="117849" y="28589"/>
                  </a:moveTo>
                  <a:cubicBezTo>
                    <a:pt x="61935" y="376"/>
                    <a:pt x="61935" y="376"/>
                    <a:pt x="61935" y="376"/>
                  </a:cubicBezTo>
                  <a:cubicBezTo>
                    <a:pt x="61505" y="0"/>
                    <a:pt x="60645" y="0"/>
                    <a:pt x="59784" y="0"/>
                  </a:cubicBezTo>
                  <a:cubicBezTo>
                    <a:pt x="59354" y="0"/>
                    <a:pt x="58494" y="0"/>
                    <a:pt x="57634" y="376"/>
                  </a:cubicBezTo>
                  <a:cubicBezTo>
                    <a:pt x="2150" y="28589"/>
                    <a:pt x="2150" y="28589"/>
                    <a:pt x="2150" y="28589"/>
                  </a:cubicBezTo>
                  <a:cubicBezTo>
                    <a:pt x="860" y="29341"/>
                    <a:pt x="0" y="30470"/>
                    <a:pt x="0" y="31974"/>
                  </a:cubicBezTo>
                  <a:cubicBezTo>
                    <a:pt x="0" y="88025"/>
                    <a:pt x="0" y="88025"/>
                    <a:pt x="0" y="88025"/>
                  </a:cubicBezTo>
                  <a:cubicBezTo>
                    <a:pt x="0" y="89529"/>
                    <a:pt x="860" y="90658"/>
                    <a:pt x="2150" y="91410"/>
                  </a:cubicBezTo>
                  <a:cubicBezTo>
                    <a:pt x="57634" y="119623"/>
                    <a:pt x="57634" y="119623"/>
                    <a:pt x="57634" y="119623"/>
                  </a:cubicBezTo>
                  <a:cubicBezTo>
                    <a:pt x="58494" y="120000"/>
                    <a:pt x="59354" y="120000"/>
                    <a:pt x="59784" y="120000"/>
                  </a:cubicBezTo>
                  <a:cubicBezTo>
                    <a:pt x="60645" y="120000"/>
                    <a:pt x="61505" y="120000"/>
                    <a:pt x="61935" y="119623"/>
                  </a:cubicBezTo>
                  <a:cubicBezTo>
                    <a:pt x="117849" y="91410"/>
                    <a:pt x="117849" y="91410"/>
                    <a:pt x="117849" y="91410"/>
                  </a:cubicBezTo>
                  <a:cubicBezTo>
                    <a:pt x="119139" y="90658"/>
                    <a:pt x="120000" y="89529"/>
                    <a:pt x="120000" y="88025"/>
                  </a:cubicBezTo>
                  <a:cubicBezTo>
                    <a:pt x="120000" y="31974"/>
                    <a:pt x="120000" y="31974"/>
                    <a:pt x="120000" y="31974"/>
                  </a:cubicBezTo>
                  <a:cubicBezTo>
                    <a:pt x="120000" y="30470"/>
                    <a:pt x="119139" y="29341"/>
                    <a:pt x="117849" y="28589"/>
                  </a:cubicBezTo>
                  <a:close/>
                  <a:moveTo>
                    <a:pt x="115698" y="88025"/>
                  </a:moveTo>
                  <a:cubicBezTo>
                    <a:pt x="59784" y="116238"/>
                    <a:pt x="59784" y="116238"/>
                    <a:pt x="59784" y="116238"/>
                  </a:cubicBezTo>
                  <a:cubicBezTo>
                    <a:pt x="4301" y="88025"/>
                    <a:pt x="4301" y="88025"/>
                    <a:pt x="4301" y="88025"/>
                  </a:cubicBezTo>
                  <a:cubicBezTo>
                    <a:pt x="4301" y="31974"/>
                    <a:pt x="4301" y="31974"/>
                    <a:pt x="4301" y="31974"/>
                  </a:cubicBezTo>
                  <a:cubicBezTo>
                    <a:pt x="59784" y="3761"/>
                    <a:pt x="59784" y="3761"/>
                    <a:pt x="59784" y="3761"/>
                  </a:cubicBezTo>
                  <a:cubicBezTo>
                    <a:pt x="115698" y="31974"/>
                    <a:pt x="115698" y="31974"/>
                    <a:pt x="115698" y="31974"/>
                  </a:cubicBezTo>
                  <a:lnTo>
                    <a:pt x="115698" y="88025"/>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2800">
                <a:solidFill>
                  <a:srgbClr val="000000"/>
                </a:solidFill>
                <a:latin typeface="Calibri"/>
                <a:ea typeface="Calibri"/>
                <a:cs typeface="Calibri"/>
                <a:sym typeface="Calibri"/>
              </a:endParaRPr>
            </a:p>
          </p:txBody>
        </p:sp>
        <p:sp>
          <p:nvSpPr>
            <p:cNvPr id="8" name="Shape 228"/>
            <p:cNvSpPr/>
            <p:nvPr/>
          </p:nvSpPr>
          <p:spPr>
            <a:xfrm>
              <a:off x="-6778625" y="7119938"/>
              <a:ext cx="288925" cy="327025"/>
            </a:xfrm>
            <a:custGeom>
              <a:avLst/>
              <a:gdLst/>
              <a:ahLst/>
              <a:cxnLst/>
              <a:rect l="0" t="0" r="0" b="0"/>
              <a:pathLst>
                <a:path w="120000" h="120000" extrusionOk="0">
                  <a:moveTo>
                    <a:pt x="4675" y="27586"/>
                  </a:moveTo>
                  <a:cubicBezTo>
                    <a:pt x="1558" y="28965"/>
                    <a:pt x="0" y="30344"/>
                    <a:pt x="0" y="33103"/>
                  </a:cubicBezTo>
                  <a:cubicBezTo>
                    <a:pt x="0" y="86896"/>
                    <a:pt x="0" y="86896"/>
                    <a:pt x="0" y="86896"/>
                  </a:cubicBezTo>
                  <a:cubicBezTo>
                    <a:pt x="0" y="89655"/>
                    <a:pt x="1558" y="91034"/>
                    <a:pt x="4675" y="92413"/>
                  </a:cubicBezTo>
                  <a:cubicBezTo>
                    <a:pt x="56103" y="118620"/>
                    <a:pt x="56103" y="118620"/>
                    <a:pt x="56103" y="118620"/>
                  </a:cubicBezTo>
                  <a:cubicBezTo>
                    <a:pt x="57662" y="120000"/>
                    <a:pt x="59220" y="120000"/>
                    <a:pt x="60779" y="120000"/>
                  </a:cubicBezTo>
                  <a:cubicBezTo>
                    <a:pt x="60779" y="120000"/>
                    <a:pt x="62337" y="120000"/>
                    <a:pt x="63896" y="118620"/>
                  </a:cubicBezTo>
                  <a:cubicBezTo>
                    <a:pt x="116883" y="92413"/>
                    <a:pt x="116883" y="92413"/>
                    <a:pt x="116883" y="92413"/>
                  </a:cubicBezTo>
                  <a:cubicBezTo>
                    <a:pt x="118441" y="91034"/>
                    <a:pt x="120000" y="89655"/>
                    <a:pt x="120000" y="86896"/>
                  </a:cubicBezTo>
                  <a:cubicBezTo>
                    <a:pt x="120000" y="33103"/>
                    <a:pt x="120000" y="33103"/>
                    <a:pt x="120000" y="33103"/>
                  </a:cubicBezTo>
                  <a:cubicBezTo>
                    <a:pt x="120000" y="30344"/>
                    <a:pt x="118441" y="28965"/>
                    <a:pt x="116883" y="27586"/>
                  </a:cubicBezTo>
                  <a:cubicBezTo>
                    <a:pt x="63896" y="1379"/>
                    <a:pt x="63896" y="1379"/>
                    <a:pt x="63896" y="1379"/>
                  </a:cubicBezTo>
                  <a:cubicBezTo>
                    <a:pt x="62337" y="0"/>
                    <a:pt x="59220" y="0"/>
                    <a:pt x="56103" y="1379"/>
                  </a:cubicBezTo>
                  <a:lnTo>
                    <a:pt x="4675" y="27586"/>
                  </a:lnTo>
                  <a:close/>
                  <a:moveTo>
                    <a:pt x="104415" y="37241"/>
                  </a:moveTo>
                  <a:cubicBezTo>
                    <a:pt x="104415" y="82758"/>
                    <a:pt x="104415" y="82758"/>
                    <a:pt x="104415" y="82758"/>
                  </a:cubicBezTo>
                  <a:cubicBezTo>
                    <a:pt x="60779" y="104827"/>
                    <a:pt x="60779" y="104827"/>
                    <a:pt x="60779" y="104827"/>
                  </a:cubicBezTo>
                  <a:cubicBezTo>
                    <a:pt x="15584" y="82758"/>
                    <a:pt x="15584" y="82758"/>
                    <a:pt x="15584" y="82758"/>
                  </a:cubicBezTo>
                  <a:cubicBezTo>
                    <a:pt x="15584" y="37241"/>
                    <a:pt x="15584" y="37241"/>
                    <a:pt x="15584" y="37241"/>
                  </a:cubicBezTo>
                  <a:cubicBezTo>
                    <a:pt x="60779" y="15172"/>
                    <a:pt x="60779" y="15172"/>
                    <a:pt x="60779" y="15172"/>
                  </a:cubicBezTo>
                  <a:lnTo>
                    <a:pt x="104415" y="37241"/>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2800">
                <a:solidFill>
                  <a:srgbClr val="000000"/>
                </a:solidFill>
                <a:latin typeface="Calibri"/>
                <a:ea typeface="Calibri"/>
                <a:cs typeface="Calibri"/>
                <a:sym typeface="Calibri"/>
              </a:endParaRPr>
            </a:p>
          </p:txBody>
        </p:sp>
        <p:sp>
          <p:nvSpPr>
            <p:cNvPr id="9" name="Shape 229"/>
            <p:cNvSpPr/>
            <p:nvPr/>
          </p:nvSpPr>
          <p:spPr>
            <a:xfrm>
              <a:off x="-7086600" y="7119938"/>
              <a:ext cx="288925" cy="327025"/>
            </a:xfrm>
            <a:custGeom>
              <a:avLst/>
              <a:gdLst/>
              <a:ahLst/>
              <a:cxnLst/>
              <a:rect l="0" t="0" r="0" b="0"/>
              <a:pathLst>
                <a:path w="120000" h="120000" extrusionOk="0">
                  <a:moveTo>
                    <a:pt x="4675" y="27586"/>
                  </a:moveTo>
                  <a:cubicBezTo>
                    <a:pt x="1558" y="28965"/>
                    <a:pt x="0" y="30344"/>
                    <a:pt x="0" y="33103"/>
                  </a:cubicBezTo>
                  <a:cubicBezTo>
                    <a:pt x="0" y="86896"/>
                    <a:pt x="0" y="86896"/>
                    <a:pt x="0" y="86896"/>
                  </a:cubicBezTo>
                  <a:cubicBezTo>
                    <a:pt x="0" y="89655"/>
                    <a:pt x="1558" y="91034"/>
                    <a:pt x="4675" y="92413"/>
                  </a:cubicBezTo>
                  <a:cubicBezTo>
                    <a:pt x="56103" y="118620"/>
                    <a:pt x="56103" y="118620"/>
                    <a:pt x="56103" y="118620"/>
                  </a:cubicBezTo>
                  <a:cubicBezTo>
                    <a:pt x="57662" y="120000"/>
                    <a:pt x="59220" y="120000"/>
                    <a:pt x="60779" y="120000"/>
                  </a:cubicBezTo>
                  <a:cubicBezTo>
                    <a:pt x="60779" y="120000"/>
                    <a:pt x="62337" y="120000"/>
                    <a:pt x="63896" y="118620"/>
                  </a:cubicBezTo>
                  <a:cubicBezTo>
                    <a:pt x="116883" y="92413"/>
                    <a:pt x="116883" y="92413"/>
                    <a:pt x="116883" y="92413"/>
                  </a:cubicBezTo>
                  <a:cubicBezTo>
                    <a:pt x="118441" y="91034"/>
                    <a:pt x="120000" y="89655"/>
                    <a:pt x="120000" y="86896"/>
                  </a:cubicBezTo>
                  <a:cubicBezTo>
                    <a:pt x="120000" y="33103"/>
                    <a:pt x="120000" y="33103"/>
                    <a:pt x="120000" y="33103"/>
                  </a:cubicBezTo>
                  <a:cubicBezTo>
                    <a:pt x="120000" y="30344"/>
                    <a:pt x="118441" y="28965"/>
                    <a:pt x="116883" y="27586"/>
                  </a:cubicBezTo>
                  <a:cubicBezTo>
                    <a:pt x="63896" y="1379"/>
                    <a:pt x="63896" y="1379"/>
                    <a:pt x="63896" y="1379"/>
                  </a:cubicBezTo>
                  <a:cubicBezTo>
                    <a:pt x="62337" y="0"/>
                    <a:pt x="59220" y="0"/>
                    <a:pt x="56103" y="1379"/>
                  </a:cubicBezTo>
                  <a:lnTo>
                    <a:pt x="4675" y="27586"/>
                  </a:lnTo>
                  <a:close/>
                  <a:moveTo>
                    <a:pt x="104415" y="37241"/>
                  </a:moveTo>
                  <a:cubicBezTo>
                    <a:pt x="104415" y="82758"/>
                    <a:pt x="104415" y="82758"/>
                    <a:pt x="104415" y="82758"/>
                  </a:cubicBezTo>
                  <a:cubicBezTo>
                    <a:pt x="60779" y="104827"/>
                    <a:pt x="60779" y="104827"/>
                    <a:pt x="60779" y="104827"/>
                  </a:cubicBezTo>
                  <a:cubicBezTo>
                    <a:pt x="15584" y="82758"/>
                    <a:pt x="15584" y="82758"/>
                    <a:pt x="15584" y="82758"/>
                  </a:cubicBezTo>
                  <a:cubicBezTo>
                    <a:pt x="15584" y="37241"/>
                    <a:pt x="15584" y="37241"/>
                    <a:pt x="15584" y="37241"/>
                  </a:cubicBezTo>
                  <a:cubicBezTo>
                    <a:pt x="60779" y="15172"/>
                    <a:pt x="60779" y="15172"/>
                    <a:pt x="60779" y="15172"/>
                  </a:cubicBezTo>
                  <a:lnTo>
                    <a:pt x="104415" y="37241"/>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2800">
                <a:solidFill>
                  <a:srgbClr val="000000"/>
                </a:solidFill>
                <a:latin typeface="Calibri"/>
                <a:ea typeface="Calibri"/>
                <a:cs typeface="Calibri"/>
                <a:sym typeface="Calibri"/>
              </a:endParaRPr>
            </a:p>
          </p:txBody>
        </p:sp>
        <p:sp>
          <p:nvSpPr>
            <p:cNvPr id="10" name="Shape 230"/>
            <p:cNvSpPr/>
            <p:nvPr/>
          </p:nvSpPr>
          <p:spPr>
            <a:xfrm>
              <a:off x="-6932613" y="7383463"/>
              <a:ext cx="288925" cy="330200"/>
            </a:xfrm>
            <a:custGeom>
              <a:avLst/>
              <a:gdLst/>
              <a:ahLst/>
              <a:cxnLst/>
              <a:rect l="0" t="0" r="0" b="0"/>
              <a:pathLst>
                <a:path w="120000" h="120000" extrusionOk="0">
                  <a:moveTo>
                    <a:pt x="116883" y="28636"/>
                  </a:moveTo>
                  <a:cubicBezTo>
                    <a:pt x="63896" y="1363"/>
                    <a:pt x="63896" y="1363"/>
                    <a:pt x="63896" y="1363"/>
                  </a:cubicBezTo>
                  <a:cubicBezTo>
                    <a:pt x="62337" y="0"/>
                    <a:pt x="59220" y="0"/>
                    <a:pt x="56103" y="1363"/>
                  </a:cubicBezTo>
                  <a:cubicBezTo>
                    <a:pt x="4675" y="28636"/>
                    <a:pt x="4675" y="28636"/>
                    <a:pt x="4675" y="28636"/>
                  </a:cubicBezTo>
                  <a:cubicBezTo>
                    <a:pt x="1558" y="28636"/>
                    <a:pt x="0" y="31363"/>
                    <a:pt x="0" y="34090"/>
                  </a:cubicBezTo>
                  <a:cubicBezTo>
                    <a:pt x="0" y="87272"/>
                    <a:pt x="0" y="87272"/>
                    <a:pt x="0" y="87272"/>
                  </a:cubicBezTo>
                  <a:cubicBezTo>
                    <a:pt x="0" y="88636"/>
                    <a:pt x="1558" y="91363"/>
                    <a:pt x="4675" y="92727"/>
                  </a:cubicBezTo>
                  <a:cubicBezTo>
                    <a:pt x="56103" y="118636"/>
                    <a:pt x="56103" y="118636"/>
                    <a:pt x="56103" y="118636"/>
                  </a:cubicBezTo>
                  <a:cubicBezTo>
                    <a:pt x="57662" y="120000"/>
                    <a:pt x="59220" y="120000"/>
                    <a:pt x="60779" y="120000"/>
                  </a:cubicBezTo>
                  <a:cubicBezTo>
                    <a:pt x="60779" y="120000"/>
                    <a:pt x="62337" y="120000"/>
                    <a:pt x="63896" y="118636"/>
                  </a:cubicBezTo>
                  <a:cubicBezTo>
                    <a:pt x="116883" y="92727"/>
                    <a:pt x="116883" y="92727"/>
                    <a:pt x="116883" y="92727"/>
                  </a:cubicBezTo>
                  <a:cubicBezTo>
                    <a:pt x="118441" y="91363"/>
                    <a:pt x="120000" y="88636"/>
                    <a:pt x="120000" y="87272"/>
                  </a:cubicBezTo>
                  <a:cubicBezTo>
                    <a:pt x="120000" y="34090"/>
                    <a:pt x="120000" y="34090"/>
                    <a:pt x="120000" y="34090"/>
                  </a:cubicBezTo>
                  <a:cubicBezTo>
                    <a:pt x="120000" y="31363"/>
                    <a:pt x="118441" y="28636"/>
                    <a:pt x="116883" y="28636"/>
                  </a:cubicBezTo>
                  <a:close/>
                  <a:moveTo>
                    <a:pt x="104415" y="83181"/>
                  </a:moveTo>
                  <a:cubicBezTo>
                    <a:pt x="60779" y="105000"/>
                    <a:pt x="60779" y="105000"/>
                    <a:pt x="60779" y="105000"/>
                  </a:cubicBezTo>
                  <a:cubicBezTo>
                    <a:pt x="15584" y="83181"/>
                    <a:pt x="15584" y="83181"/>
                    <a:pt x="15584" y="83181"/>
                  </a:cubicBezTo>
                  <a:cubicBezTo>
                    <a:pt x="15584" y="38181"/>
                    <a:pt x="15584" y="38181"/>
                    <a:pt x="15584" y="38181"/>
                  </a:cubicBezTo>
                  <a:cubicBezTo>
                    <a:pt x="60779" y="15000"/>
                    <a:pt x="60779" y="15000"/>
                    <a:pt x="60779" y="15000"/>
                  </a:cubicBezTo>
                  <a:cubicBezTo>
                    <a:pt x="104415" y="38181"/>
                    <a:pt x="104415" y="38181"/>
                    <a:pt x="104415" y="38181"/>
                  </a:cubicBezTo>
                  <a:lnTo>
                    <a:pt x="104415" y="83181"/>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2800">
                <a:solidFill>
                  <a:srgbClr val="000000"/>
                </a:solidFill>
                <a:latin typeface="Calibri"/>
                <a:ea typeface="Calibri"/>
                <a:cs typeface="Calibri"/>
                <a:sym typeface="Calibri"/>
              </a:endParaRPr>
            </a:p>
          </p:txBody>
        </p:sp>
        <p:sp>
          <p:nvSpPr>
            <p:cNvPr id="11" name="Shape 231"/>
            <p:cNvSpPr/>
            <p:nvPr/>
          </p:nvSpPr>
          <p:spPr>
            <a:xfrm>
              <a:off x="-6932613" y="6850063"/>
              <a:ext cx="288925" cy="330200"/>
            </a:xfrm>
            <a:custGeom>
              <a:avLst/>
              <a:gdLst/>
              <a:ahLst/>
              <a:cxnLst/>
              <a:rect l="0" t="0" r="0" b="0"/>
              <a:pathLst>
                <a:path w="120000" h="120000" extrusionOk="0">
                  <a:moveTo>
                    <a:pt x="4675" y="92727"/>
                  </a:moveTo>
                  <a:cubicBezTo>
                    <a:pt x="56103" y="118636"/>
                    <a:pt x="56103" y="118636"/>
                    <a:pt x="56103" y="118636"/>
                  </a:cubicBezTo>
                  <a:cubicBezTo>
                    <a:pt x="57662" y="120000"/>
                    <a:pt x="59220" y="120000"/>
                    <a:pt x="60779" y="120000"/>
                  </a:cubicBezTo>
                  <a:cubicBezTo>
                    <a:pt x="60779" y="120000"/>
                    <a:pt x="62337" y="120000"/>
                    <a:pt x="63896" y="118636"/>
                  </a:cubicBezTo>
                  <a:cubicBezTo>
                    <a:pt x="116883" y="92727"/>
                    <a:pt x="116883" y="92727"/>
                    <a:pt x="116883" y="92727"/>
                  </a:cubicBezTo>
                  <a:cubicBezTo>
                    <a:pt x="118441" y="91363"/>
                    <a:pt x="120000" y="88636"/>
                    <a:pt x="120000" y="85909"/>
                  </a:cubicBezTo>
                  <a:cubicBezTo>
                    <a:pt x="120000" y="34090"/>
                    <a:pt x="120000" y="34090"/>
                    <a:pt x="120000" y="34090"/>
                  </a:cubicBezTo>
                  <a:cubicBezTo>
                    <a:pt x="120000" y="31363"/>
                    <a:pt x="118441" y="28636"/>
                    <a:pt x="116883" y="28636"/>
                  </a:cubicBezTo>
                  <a:cubicBezTo>
                    <a:pt x="63896" y="1363"/>
                    <a:pt x="63896" y="1363"/>
                    <a:pt x="63896" y="1363"/>
                  </a:cubicBezTo>
                  <a:cubicBezTo>
                    <a:pt x="62337" y="0"/>
                    <a:pt x="59220" y="0"/>
                    <a:pt x="56103" y="1363"/>
                  </a:cubicBezTo>
                  <a:cubicBezTo>
                    <a:pt x="4675" y="28636"/>
                    <a:pt x="4675" y="28636"/>
                    <a:pt x="4675" y="28636"/>
                  </a:cubicBezTo>
                  <a:cubicBezTo>
                    <a:pt x="1558" y="28636"/>
                    <a:pt x="0" y="31363"/>
                    <a:pt x="0" y="34090"/>
                  </a:cubicBezTo>
                  <a:cubicBezTo>
                    <a:pt x="0" y="85909"/>
                    <a:pt x="0" y="85909"/>
                    <a:pt x="0" y="85909"/>
                  </a:cubicBezTo>
                  <a:cubicBezTo>
                    <a:pt x="0" y="88636"/>
                    <a:pt x="1558" y="91363"/>
                    <a:pt x="4675" y="92727"/>
                  </a:cubicBezTo>
                  <a:close/>
                  <a:moveTo>
                    <a:pt x="15584" y="38181"/>
                  </a:moveTo>
                  <a:cubicBezTo>
                    <a:pt x="60779" y="15000"/>
                    <a:pt x="60779" y="15000"/>
                    <a:pt x="60779" y="15000"/>
                  </a:cubicBezTo>
                  <a:cubicBezTo>
                    <a:pt x="104415" y="38181"/>
                    <a:pt x="104415" y="38181"/>
                    <a:pt x="104415" y="38181"/>
                  </a:cubicBezTo>
                  <a:cubicBezTo>
                    <a:pt x="104415" y="83181"/>
                    <a:pt x="104415" y="83181"/>
                    <a:pt x="104415" y="83181"/>
                  </a:cubicBezTo>
                  <a:cubicBezTo>
                    <a:pt x="60779" y="105000"/>
                    <a:pt x="60779" y="105000"/>
                    <a:pt x="60779" y="105000"/>
                  </a:cubicBezTo>
                  <a:cubicBezTo>
                    <a:pt x="15584" y="83181"/>
                    <a:pt x="15584" y="83181"/>
                    <a:pt x="15584" y="83181"/>
                  </a:cubicBezTo>
                  <a:lnTo>
                    <a:pt x="15584" y="38181"/>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2800">
                <a:solidFill>
                  <a:srgbClr val="000000"/>
                </a:solidFill>
                <a:latin typeface="Calibri"/>
                <a:ea typeface="Calibri"/>
                <a:cs typeface="Calibri"/>
                <a:sym typeface="Calibri"/>
              </a:endParaRPr>
            </a:p>
          </p:txBody>
        </p:sp>
        <p:sp>
          <p:nvSpPr>
            <p:cNvPr id="12" name="Shape 232"/>
            <p:cNvSpPr/>
            <p:nvPr/>
          </p:nvSpPr>
          <p:spPr>
            <a:xfrm>
              <a:off x="-7240588" y="7383463"/>
              <a:ext cx="288925" cy="330200"/>
            </a:xfrm>
            <a:custGeom>
              <a:avLst/>
              <a:gdLst/>
              <a:ahLst/>
              <a:cxnLst/>
              <a:rect l="0" t="0" r="0" b="0"/>
              <a:pathLst>
                <a:path w="120000" h="120000" extrusionOk="0">
                  <a:moveTo>
                    <a:pt x="120000" y="87272"/>
                  </a:moveTo>
                  <a:cubicBezTo>
                    <a:pt x="120000" y="34090"/>
                    <a:pt x="120000" y="34090"/>
                    <a:pt x="120000" y="34090"/>
                  </a:cubicBezTo>
                  <a:cubicBezTo>
                    <a:pt x="120000" y="31363"/>
                    <a:pt x="118441" y="28636"/>
                    <a:pt x="116883" y="28636"/>
                  </a:cubicBezTo>
                  <a:cubicBezTo>
                    <a:pt x="63896" y="1363"/>
                    <a:pt x="63896" y="1363"/>
                    <a:pt x="63896" y="1363"/>
                  </a:cubicBezTo>
                  <a:cubicBezTo>
                    <a:pt x="62337" y="0"/>
                    <a:pt x="59220" y="0"/>
                    <a:pt x="56103" y="1363"/>
                  </a:cubicBezTo>
                  <a:cubicBezTo>
                    <a:pt x="4675" y="28636"/>
                    <a:pt x="4675" y="28636"/>
                    <a:pt x="4675" y="28636"/>
                  </a:cubicBezTo>
                  <a:cubicBezTo>
                    <a:pt x="1558" y="28636"/>
                    <a:pt x="0" y="31363"/>
                    <a:pt x="0" y="34090"/>
                  </a:cubicBezTo>
                  <a:cubicBezTo>
                    <a:pt x="0" y="87272"/>
                    <a:pt x="0" y="87272"/>
                    <a:pt x="0" y="87272"/>
                  </a:cubicBezTo>
                  <a:cubicBezTo>
                    <a:pt x="0" y="88636"/>
                    <a:pt x="1558" y="91363"/>
                    <a:pt x="4675" y="92727"/>
                  </a:cubicBezTo>
                  <a:cubicBezTo>
                    <a:pt x="56103" y="118636"/>
                    <a:pt x="56103" y="118636"/>
                    <a:pt x="56103" y="118636"/>
                  </a:cubicBezTo>
                  <a:cubicBezTo>
                    <a:pt x="57662" y="120000"/>
                    <a:pt x="59220" y="120000"/>
                    <a:pt x="60779" y="120000"/>
                  </a:cubicBezTo>
                  <a:cubicBezTo>
                    <a:pt x="60779" y="120000"/>
                    <a:pt x="62337" y="120000"/>
                    <a:pt x="63896" y="118636"/>
                  </a:cubicBezTo>
                  <a:cubicBezTo>
                    <a:pt x="116883" y="92727"/>
                    <a:pt x="116883" y="92727"/>
                    <a:pt x="116883" y="92727"/>
                  </a:cubicBezTo>
                  <a:cubicBezTo>
                    <a:pt x="118441" y="91363"/>
                    <a:pt x="120000" y="88636"/>
                    <a:pt x="120000" y="87272"/>
                  </a:cubicBezTo>
                  <a:close/>
                  <a:moveTo>
                    <a:pt x="104415" y="83181"/>
                  </a:moveTo>
                  <a:cubicBezTo>
                    <a:pt x="60779" y="105000"/>
                    <a:pt x="60779" y="105000"/>
                    <a:pt x="60779" y="105000"/>
                  </a:cubicBezTo>
                  <a:cubicBezTo>
                    <a:pt x="15584" y="83181"/>
                    <a:pt x="15584" y="83181"/>
                    <a:pt x="15584" y="83181"/>
                  </a:cubicBezTo>
                  <a:cubicBezTo>
                    <a:pt x="15584" y="38181"/>
                    <a:pt x="15584" y="38181"/>
                    <a:pt x="15584" y="38181"/>
                  </a:cubicBezTo>
                  <a:cubicBezTo>
                    <a:pt x="60779" y="15000"/>
                    <a:pt x="60779" y="15000"/>
                    <a:pt x="60779" y="15000"/>
                  </a:cubicBezTo>
                  <a:cubicBezTo>
                    <a:pt x="104415" y="38181"/>
                    <a:pt x="104415" y="38181"/>
                    <a:pt x="104415" y="38181"/>
                  </a:cubicBezTo>
                  <a:lnTo>
                    <a:pt x="104415" y="83181"/>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2800">
                <a:solidFill>
                  <a:srgbClr val="000000"/>
                </a:solidFill>
                <a:latin typeface="Calibri"/>
                <a:ea typeface="Calibri"/>
                <a:cs typeface="Calibri"/>
                <a:sym typeface="Calibri"/>
              </a:endParaRPr>
            </a:p>
          </p:txBody>
        </p:sp>
        <p:sp>
          <p:nvSpPr>
            <p:cNvPr id="13" name="Shape 233"/>
            <p:cNvSpPr/>
            <p:nvPr/>
          </p:nvSpPr>
          <p:spPr>
            <a:xfrm>
              <a:off x="-7394575" y="7119938"/>
              <a:ext cx="288925" cy="327025"/>
            </a:xfrm>
            <a:custGeom>
              <a:avLst/>
              <a:gdLst/>
              <a:ahLst/>
              <a:cxnLst/>
              <a:rect l="0" t="0" r="0" b="0"/>
              <a:pathLst>
                <a:path w="120000" h="120000" extrusionOk="0">
                  <a:moveTo>
                    <a:pt x="116883" y="92413"/>
                  </a:moveTo>
                  <a:cubicBezTo>
                    <a:pt x="118441" y="91034"/>
                    <a:pt x="120000" y="89655"/>
                    <a:pt x="120000" y="86896"/>
                  </a:cubicBezTo>
                  <a:cubicBezTo>
                    <a:pt x="120000" y="33103"/>
                    <a:pt x="120000" y="33103"/>
                    <a:pt x="120000" y="33103"/>
                  </a:cubicBezTo>
                  <a:cubicBezTo>
                    <a:pt x="120000" y="30344"/>
                    <a:pt x="118441" y="28965"/>
                    <a:pt x="116883" y="27586"/>
                  </a:cubicBezTo>
                  <a:cubicBezTo>
                    <a:pt x="63896" y="1379"/>
                    <a:pt x="63896" y="1379"/>
                    <a:pt x="63896" y="1379"/>
                  </a:cubicBezTo>
                  <a:cubicBezTo>
                    <a:pt x="62337" y="0"/>
                    <a:pt x="59220" y="0"/>
                    <a:pt x="56103" y="1379"/>
                  </a:cubicBezTo>
                  <a:cubicBezTo>
                    <a:pt x="4675" y="27586"/>
                    <a:pt x="4675" y="27586"/>
                    <a:pt x="4675" y="27586"/>
                  </a:cubicBezTo>
                  <a:cubicBezTo>
                    <a:pt x="1558" y="28965"/>
                    <a:pt x="0" y="30344"/>
                    <a:pt x="0" y="33103"/>
                  </a:cubicBezTo>
                  <a:cubicBezTo>
                    <a:pt x="0" y="86896"/>
                    <a:pt x="0" y="86896"/>
                    <a:pt x="0" y="86896"/>
                  </a:cubicBezTo>
                  <a:cubicBezTo>
                    <a:pt x="0" y="89655"/>
                    <a:pt x="1558" y="91034"/>
                    <a:pt x="4675" y="92413"/>
                  </a:cubicBezTo>
                  <a:cubicBezTo>
                    <a:pt x="56103" y="118620"/>
                    <a:pt x="56103" y="118620"/>
                    <a:pt x="56103" y="118620"/>
                  </a:cubicBezTo>
                  <a:cubicBezTo>
                    <a:pt x="57662" y="120000"/>
                    <a:pt x="59220" y="120000"/>
                    <a:pt x="60779" y="120000"/>
                  </a:cubicBezTo>
                  <a:cubicBezTo>
                    <a:pt x="60779" y="120000"/>
                    <a:pt x="62337" y="120000"/>
                    <a:pt x="63896" y="118620"/>
                  </a:cubicBezTo>
                  <a:lnTo>
                    <a:pt x="116883" y="92413"/>
                  </a:lnTo>
                  <a:close/>
                  <a:moveTo>
                    <a:pt x="15584" y="82758"/>
                  </a:moveTo>
                  <a:cubicBezTo>
                    <a:pt x="15584" y="37241"/>
                    <a:pt x="15584" y="37241"/>
                    <a:pt x="15584" y="37241"/>
                  </a:cubicBezTo>
                  <a:cubicBezTo>
                    <a:pt x="60779" y="15172"/>
                    <a:pt x="60779" y="15172"/>
                    <a:pt x="60779" y="15172"/>
                  </a:cubicBezTo>
                  <a:cubicBezTo>
                    <a:pt x="104415" y="37241"/>
                    <a:pt x="104415" y="37241"/>
                    <a:pt x="104415" y="37241"/>
                  </a:cubicBezTo>
                  <a:cubicBezTo>
                    <a:pt x="104415" y="82758"/>
                    <a:pt x="104415" y="82758"/>
                    <a:pt x="104415" y="82758"/>
                  </a:cubicBezTo>
                  <a:cubicBezTo>
                    <a:pt x="60779" y="104827"/>
                    <a:pt x="60779" y="104827"/>
                    <a:pt x="60779" y="104827"/>
                  </a:cubicBezTo>
                  <a:lnTo>
                    <a:pt x="15584" y="82758"/>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2800">
                <a:solidFill>
                  <a:srgbClr val="000000"/>
                </a:solidFill>
                <a:latin typeface="Calibri"/>
                <a:ea typeface="Calibri"/>
                <a:cs typeface="Calibri"/>
                <a:sym typeface="Calibri"/>
              </a:endParaRPr>
            </a:p>
          </p:txBody>
        </p:sp>
        <p:sp>
          <p:nvSpPr>
            <p:cNvPr id="14" name="Shape 234"/>
            <p:cNvSpPr/>
            <p:nvPr/>
          </p:nvSpPr>
          <p:spPr>
            <a:xfrm>
              <a:off x="-6621463" y="7389813"/>
              <a:ext cx="127000" cy="230188"/>
            </a:xfrm>
            <a:custGeom>
              <a:avLst/>
              <a:gdLst/>
              <a:ahLst/>
              <a:cxnLst/>
              <a:rect l="0" t="0" r="0" b="0"/>
              <a:pathLst>
                <a:path w="120000" h="120000" extrusionOk="0">
                  <a:moveTo>
                    <a:pt x="0" y="45245"/>
                  </a:moveTo>
                  <a:cubicBezTo>
                    <a:pt x="0" y="120000"/>
                    <a:pt x="0" y="120000"/>
                    <a:pt x="0" y="120000"/>
                  </a:cubicBezTo>
                  <a:cubicBezTo>
                    <a:pt x="35294" y="108196"/>
                    <a:pt x="35294" y="108196"/>
                    <a:pt x="35294" y="108196"/>
                  </a:cubicBezTo>
                  <a:cubicBezTo>
                    <a:pt x="35294" y="51147"/>
                    <a:pt x="35294" y="51147"/>
                    <a:pt x="35294" y="51147"/>
                  </a:cubicBezTo>
                  <a:cubicBezTo>
                    <a:pt x="120000" y="23606"/>
                    <a:pt x="120000" y="23606"/>
                    <a:pt x="120000" y="23606"/>
                  </a:cubicBezTo>
                  <a:cubicBezTo>
                    <a:pt x="120000" y="0"/>
                    <a:pt x="120000" y="0"/>
                    <a:pt x="120000" y="0"/>
                  </a:cubicBezTo>
                  <a:cubicBezTo>
                    <a:pt x="7058" y="37377"/>
                    <a:pt x="7058" y="37377"/>
                    <a:pt x="7058" y="37377"/>
                  </a:cubicBezTo>
                  <a:cubicBezTo>
                    <a:pt x="3529" y="37377"/>
                    <a:pt x="0" y="41311"/>
                    <a:pt x="0" y="45245"/>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2800">
                <a:solidFill>
                  <a:srgbClr val="000000"/>
                </a:solidFill>
                <a:latin typeface="Calibri"/>
                <a:ea typeface="Calibri"/>
                <a:cs typeface="Calibri"/>
                <a:sym typeface="Calibri"/>
              </a:endParaRPr>
            </a:p>
          </p:txBody>
        </p:sp>
        <p:sp>
          <p:nvSpPr>
            <p:cNvPr id="15" name="Shape 235"/>
            <p:cNvSpPr/>
            <p:nvPr/>
          </p:nvSpPr>
          <p:spPr>
            <a:xfrm>
              <a:off x="-7389813" y="6948488"/>
              <a:ext cx="127000" cy="223838"/>
            </a:xfrm>
            <a:custGeom>
              <a:avLst/>
              <a:gdLst/>
              <a:ahLst/>
              <a:cxnLst/>
              <a:rect l="0" t="0" r="0" b="0"/>
              <a:pathLst>
                <a:path w="120000" h="120000" extrusionOk="0">
                  <a:moveTo>
                    <a:pt x="120000" y="74000"/>
                  </a:moveTo>
                  <a:cubicBezTo>
                    <a:pt x="120000" y="0"/>
                    <a:pt x="120000" y="0"/>
                    <a:pt x="120000" y="0"/>
                  </a:cubicBezTo>
                  <a:cubicBezTo>
                    <a:pt x="84705" y="12000"/>
                    <a:pt x="84705" y="12000"/>
                    <a:pt x="84705" y="12000"/>
                  </a:cubicBezTo>
                  <a:cubicBezTo>
                    <a:pt x="84705" y="70000"/>
                    <a:pt x="84705" y="70000"/>
                    <a:pt x="84705" y="70000"/>
                  </a:cubicBezTo>
                  <a:cubicBezTo>
                    <a:pt x="0" y="98000"/>
                    <a:pt x="0" y="98000"/>
                    <a:pt x="0" y="98000"/>
                  </a:cubicBezTo>
                  <a:cubicBezTo>
                    <a:pt x="0" y="120000"/>
                    <a:pt x="0" y="120000"/>
                    <a:pt x="0" y="120000"/>
                  </a:cubicBezTo>
                  <a:cubicBezTo>
                    <a:pt x="112941" y="84000"/>
                    <a:pt x="112941" y="84000"/>
                    <a:pt x="112941" y="84000"/>
                  </a:cubicBezTo>
                  <a:cubicBezTo>
                    <a:pt x="116470" y="82000"/>
                    <a:pt x="120000" y="78000"/>
                    <a:pt x="120000" y="74000"/>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2800">
                <a:solidFill>
                  <a:srgbClr val="000000"/>
                </a:solidFill>
                <a:latin typeface="Calibri"/>
                <a:ea typeface="Calibri"/>
                <a:cs typeface="Calibri"/>
                <a:sym typeface="Calibri"/>
              </a:endParaRPr>
            </a:p>
          </p:txBody>
        </p:sp>
        <p:sp>
          <p:nvSpPr>
            <p:cNvPr id="16" name="Shape 236"/>
            <p:cNvSpPr/>
            <p:nvPr/>
          </p:nvSpPr>
          <p:spPr>
            <a:xfrm>
              <a:off x="-7389813" y="7389813"/>
              <a:ext cx="127000" cy="230188"/>
            </a:xfrm>
            <a:custGeom>
              <a:avLst/>
              <a:gdLst/>
              <a:ahLst/>
              <a:cxnLst/>
              <a:rect l="0" t="0" r="0" b="0"/>
              <a:pathLst>
                <a:path w="120000" h="120000" extrusionOk="0">
                  <a:moveTo>
                    <a:pt x="112941" y="37377"/>
                  </a:moveTo>
                  <a:cubicBezTo>
                    <a:pt x="0" y="0"/>
                    <a:pt x="0" y="0"/>
                    <a:pt x="0" y="0"/>
                  </a:cubicBezTo>
                  <a:cubicBezTo>
                    <a:pt x="0" y="23606"/>
                    <a:pt x="0" y="23606"/>
                    <a:pt x="0" y="23606"/>
                  </a:cubicBezTo>
                  <a:cubicBezTo>
                    <a:pt x="84705" y="51147"/>
                    <a:pt x="84705" y="51147"/>
                    <a:pt x="84705" y="51147"/>
                  </a:cubicBezTo>
                  <a:cubicBezTo>
                    <a:pt x="84705" y="108196"/>
                    <a:pt x="84705" y="108196"/>
                    <a:pt x="84705" y="108196"/>
                  </a:cubicBezTo>
                  <a:cubicBezTo>
                    <a:pt x="120000" y="120000"/>
                    <a:pt x="120000" y="120000"/>
                    <a:pt x="120000" y="120000"/>
                  </a:cubicBezTo>
                  <a:cubicBezTo>
                    <a:pt x="120000" y="45245"/>
                    <a:pt x="120000" y="45245"/>
                    <a:pt x="120000" y="45245"/>
                  </a:cubicBezTo>
                  <a:cubicBezTo>
                    <a:pt x="120000" y="41311"/>
                    <a:pt x="116470" y="37377"/>
                    <a:pt x="112941" y="37377"/>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2800">
                <a:solidFill>
                  <a:srgbClr val="000000"/>
                </a:solidFill>
                <a:latin typeface="Calibri"/>
                <a:ea typeface="Calibri"/>
                <a:cs typeface="Calibri"/>
                <a:sym typeface="Calibri"/>
              </a:endParaRPr>
            </a:p>
          </p:txBody>
        </p:sp>
        <p:sp>
          <p:nvSpPr>
            <p:cNvPr id="17" name="Shape 237"/>
            <p:cNvSpPr/>
            <p:nvPr/>
          </p:nvSpPr>
          <p:spPr>
            <a:xfrm>
              <a:off x="-7075488" y="7648575"/>
              <a:ext cx="266699" cy="98425"/>
            </a:xfrm>
            <a:custGeom>
              <a:avLst/>
              <a:gdLst/>
              <a:ahLst/>
              <a:cxnLst/>
              <a:rect l="0" t="0" r="0" b="0"/>
              <a:pathLst>
                <a:path w="120000" h="120000" extrusionOk="0">
                  <a:moveTo>
                    <a:pt x="55774" y="4615"/>
                  </a:moveTo>
                  <a:cubicBezTo>
                    <a:pt x="0" y="92307"/>
                    <a:pt x="0" y="92307"/>
                    <a:pt x="0" y="92307"/>
                  </a:cubicBezTo>
                  <a:cubicBezTo>
                    <a:pt x="16901" y="120000"/>
                    <a:pt x="16901" y="120000"/>
                    <a:pt x="16901" y="120000"/>
                  </a:cubicBezTo>
                  <a:cubicBezTo>
                    <a:pt x="60845" y="50769"/>
                    <a:pt x="60845" y="50769"/>
                    <a:pt x="60845" y="50769"/>
                  </a:cubicBezTo>
                  <a:cubicBezTo>
                    <a:pt x="103098" y="120000"/>
                    <a:pt x="103098" y="120000"/>
                    <a:pt x="103098" y="120000"/>
                  </a:cubicBezTo>
                  <a:cubicBezTo>
                    <a:pt x="120000" y="92307"/>
                    <a:pt x="120000" y="92307"/>
                    <a:pt x="120000" y="92307"/>
                  </a:cubicBezTo>
                  <a:cubicBezTo>
                    <a:pt x="64225" y="4615"/>
                    <a:pt x="64225" y="4615"/>
                    <a:pt x="64225" y="4615"/>
                  </a:cubicBezTo>
                  <a:cubicBezTo>
                    <a:pt x="62535" y="0"/>
                    <a:pt x="59154" y="0"/>
                    <a:pt x="55774" y="4615"/>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2800">
                <a:solidFill>
                  <a:srgbClr val="000000"/>
                </a:solidFill>
                <a:latin typeface="Calibri"/>
                <a:ea typeface="Calibri"/>
                <a:cs typeface="Calibri"/>
                <a:sym typeface="Calibri"/>
              </a:endParaRPr>
            </a:p>
          </p:txBody>
        </p:sp>
      </p:grpSp>
      <p:grpSp>
        <p:nvGrpSpPr>
          <p:cNvPr id="18" name="Shape 196"/>
          <p:cNvGrpSpPr/>
          <p:nvPr/>
        </p:nvGrpSpPr>
        <p:grpSpPr>
          <a:xfrm>
            <a:off x="1581353" y="2233537"/>
            <a:ext cx="1270130" cy="1399802"/>
            <a:chOff x="5037044" y="2620493"/>
            <a:chExt cx="2667909" cy="3082342"/>
          </a:xfrm>
        </p:grpSpPr>
        <p:sp>
          <p:nvSpPr>
            <p:cNvPr id="19" name="Shape 197"/>
            <p:cNvSpPr/>
            <p:nvPr/>
          </p:nvSpPr>
          <p:spPr>
            <a:xfrm>
              <a:off x="5037044" y="2620493"/>
              <a:ext cx="2667909" cy="3082342"/>
            </a:xfrm>
            <a:custGeom>
              <a:avLst/>
              <a:gdLst/>
              <a:ahLst/>
              <a:cxnLst/>
              <a:rect l="0" t="0" r="0" b="0"/>
              <a:pathLst>
                <a:path w="120000" h="120000" extrusionOk="0">
                  <a:moveTo>
                    <a:pt x="120000" y="30050"/>
                  </a:moveTo>
                  <a:lnTo>
                    <a:pt x="60116" y="0"/>
                  </a:lnTo>
                  <a:lnTo>
                    <a:pt x="0" y="30050"/>
                  </a:lnTo>
                  <a:lnTo>
                    <a:pt x="0" y="89949"/>
                  </a:lnTo>
                  <a:lnTo>
                    <a:pt x="60116" y="120000"/>
                  </a:lnTo>
                  <a:lnTo>
                    <a:pt x="120000" y="89949"/>
                  </a:lnTo>
                  <a:lnTo>
                    <a:pt x="120000" y="30050"/>
                  </a:lnTo>
                  <a:close/>
                </a:path>
              </a:pathLst>
            </a:custGeom>
            <a:solidFill>
              <a:schemeClr val="accent3"/>
            </a:solidFill>
            <a:ln>
              <a:noFill/>
            </a:ln>
          </p:spPr>
          <p:txBody>
            <a:bodyPr lIns="91425" tIns="45700" rIns="91425" bIns="45700" anchor="t" anchorCtr="0">
              <a:noAutofit/>
            </a:bodyPr>
            <a:lstStyle/>
            <a:p>
              <a:pPr marL="0" marR="0" lvl="0" indent="0" algn="l" rtl="0">
                <a:spcBef>
                  <a:spcPts val="0"/>
                </a:spcBef>
                <a:buNone/>
              </a:pPr>
              <a:endParaRPr sz="2200">
                <a:solidFill>
                  <a:schemeClr val="dk1"/>
                </a:solidFill>
                <a:latin typeface="Calibri"/>
                <a:ea typeface="Calibri"/>
                <a:cs typeface="Calibri"/>
                <a:sym typeface="Calibri"/>
              </a:endParaRPr>
            </a:p>
          </p:txBody>
        </p:sp>
        <p:sp>
          <p:nvSpPr>
            <p:cNvPr id="20" name="Shape 198"/>
            <p:cNvSpPr txBox="1"/>
            <p:nvPr/>
          </p:nvSpPr>
          <p:spPr>
            <a:xfrm>
              <a:off x="5438819" y="3474753"/>
              <a:ext cx="1839039" cy="1687520"/>
            </a:xfrm>
            <a:prstGeom prst="rect">
              <a:avLst/>
            </a:prstGeom>
            <a:noFill/>
            <a:ln>
              <a:noFill/>
            </a:ln>
          </p:spPr>
          <p:txBody>
            <a:bodyPr lIns="91425" tIns="91425" rIns="91425" bIns="91425" anchor="ctr" anchorCtr="0">
              <a:noAutofit/>
            </a:bodyPr>
            <a:lstStyle/>
            <a:p>
              <a:pPr marL="0" marR="0" lvl="0" indent="0" algn="ctr" rtl="0">
                <a:lnSpc>
                  <a:spcPct val="90000"/>
                </a:lnSpc>
                <a:spcBef>
                  <a:spcPts val="0"/>
                </a:spcBef>
                <a:buSzPct val="25000"/>
                <a:buNone/>
              </a:pPr>
              <a:endParaRPr lang="en-US" sz="1400" b="1" dirty="0">
                <a:solidFill>
                  <a:schemeClr val="dk2"/>
                </a:solidFill>
                <a:latin typeface="Calibri"/>
                <a:ea typeface="Calibri"/>
                <a:cs typeface="Calibri"/>
                <a:sym typeface="Calibri"/>
              </a:endParaRPr>
            </a:p>
          </p:txBody>
        </p:sp>
      </p:grpSp>
      <p:grpSp>
        <p:nvGrpSpPr>
          <p:cNvPr id="21" name="Group 20"/>
          <p:cNvGrpSpPr/>
          <p:nvPr/>
        </p:nvGrpSpPr>
        <p:grpSpPr>
          <a:xfrm>
            <a:off x="1638506" y="2578287"/>
            <a:ext cx="1184491" cy="826532"/>
            <a:chOff x="1330109" y="2438400"/>
            <a:chExt cx="1184491" cy="826532"/>
          </a:xfrm>
        </p:grpSpPr>
        <p:grpSp>
          <p:nvGrpSpPr>
            <p:cNvPr id="22" name="Group 21"/>
            <p:cNvGrpSpPr/>
            <p:nvPr/>
          </p:nvGrpSpPr>
          <p:grpSpPr>
            <a:xfrm>
              <a:off x="1661645" y="2438400"/>
              <a:ext cx="506530" cy="494527"/>
              <a:chOff x="2744550" y="3334059"/>
              <a:chExt cx="669925" cy="654050"/>
            </a:xfrm>
          </p:grpSpPr>
          <p:sp>
            <p:nvSpPr>
              <p:cNvPr id="24" name="Oval 23"/>
              <p:cNvSpPr/>
              <p:nvPr/>
            </p:nvSpPr>
            <p:spPr>
              <a:xfrm>
                <a:off x="2744550" y="3334059"/>
                <a:ext cx="669925" cy="654050"/>
              </a:xfrm>
              <a:prstGeom prst="ellipse">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smtClean="0">
                  <a:solidFill>
                    <a:schemeClr val="tx2"/>
                  </a:solidFill>
                </a:endParaRPr>
              </a:p>
            </p:txBody>
          </p:sp>
          <p:pic>
            <p:nvPicPr>
              <p:cNvPr id="25" name="Picture 24"/>
              <p:cNvPicPr>
                <a:picLocks noChangeAspect="1"/>
              </p:cNvPicPr>
              <p:nvPr/>
            </p:nvPicPr>
            <p:blipFill>
              <a:blip r:embed="rId3"/>
              <a:stretch>
                <a:fillRect/>
              </a:stretch>
            </p:blipFill>
            <p:spPr>
              <a:xfrm>
                <a:off x="2808027" y="3394985"/>
                <a:ext cx="539298" cy="539298"/>
              </a:xfrm>
              <a:prstGeom prst="rect">
                <a:avLst/>
              </a:prstGeom>
              <a:ln>
                <a:noFill/>
              </a:ln>
            </p:spPr>
          </p:pic>
        </p:grpSp>
        <p:sp>
          <p:nvSpPr>
            <p:cNvPr id="23" name="Rectangle 22"/>
            <p:cNvSpPr/>
            <p:nvPr/>
          </p:nvSpPr>
          <p:spPr>
            <a:xfrm>
              <a:off x="1330109" y="2895600"/>
              <a:ext cx="1184491" cy="369332"/>
            </a:xfrm>
            <a:prstGeom prst="rect">
              <a:avLst/>
            </a:prstGeom>
          </p:spPr>
          <p:txBody>
            <a:bodyPr wrap="none">
              <a:spAutoFit/>
            </a:bodyPr>
            <a:lstStyle/>
            <a:p>
              <a:r>
                <a:rPr lang="en-US" sz="1800" cap="all" spc="300" dirty="0" smtClean="0">
                  <a:solidFill>
                    <a:schemeClr val="tx2"/>
                  </a:solidFill>
                </a:rPr>
                <a:t>Ambari</a:t>
              </a:r>
              <a:endParaRPr lang="en-US" sz="1800" dirty="0">
                <a:solidFill>
                  <a:schemeClr val="tx2"/>
                </a:solidFill>
              </a:endParaRPr>
            </a:p>
          </p:txBody>
        </p:sp>
      </p:grpSp>
      <p:grpSp>
        <p:nvGrpSpPr>
          <p:cNvPr id="26" name="Shape 196"/>
          <p:cNvGrpSpPr/>
          <p:nvPr/>
        </p:nvGrpSpPr>
        <p:grpSpPr>
          <a:xfrm>
            <a:off x="2957120" y="2231013"/>
            <a:ext cx="1270130" cy="1399802"/>
            <a:chOff x="5037044" y="2620493"/>
            <a:chExt cx="2667909" cy="3082342"/>
          </a:xfrm>
          <a:solidFill>
            <a:srgbClr val="818A8F"/>
          </a:solidFill>
        </p:grpSpPr>
        <p:sp>
          <p:nvSpPr>
            <p:cNvPr id="27" name="Shape 197"/>
            <p:cNvSpPr/>
            <p:nvPr/>
          </p:nvSpPr>
          <p:spPr>
            <a:xfrm>
              <a:off x="5037044" y="2620493"/>
              <a:ext cx="2667909" cy="3082342"/>
            </a:xfrm>
            <a:custGeom>
              <a:avLst/>
              <a:gdLst/>
              <a:ahLst/>
              <a:cxnLst/>
              <a:rect l="0" t="0" r="0" b="0"/>
              <a:pathLst>
                <a:path w="120000" h="120000" extrusionOk="0">
                  <a:moveTo>
                    <a:pt x="120000" y="30050"/>
                  </a:moveTo>
                  <a:lnTo>
                    <a:pt x="60116" y="0"/>
                  </a:lnTo>
                  <a:lnTo>
                    <a:pt x="0" y="30050"/>
                  </a:lnTo>
                  <a:lnTo>
                    <a:pt x="0" y="89949"/>
                  </a:lnTo>
                  <a:lnTo>
                    <a:pt x="60116" y="120000"/>
                  </a:lnTo>
                  <a:lnTo>
                    <a:pt x="120000" y="89949"/>
                  </a:lnTo>
                  <a:lnTo>
                    <a:pt x="120000" y="30050"/>
                  </a:lnTo>
                  <a:close/>
                </a:path>
              </a:pathLst>
            </a:custGeom>
            <a:grpFill/>
            <a:ln>
              <a:noFill/>
            </a:ln>
          </p:spPr>
          <p:txBody>
            <a:bodyPr lIns="91425" tIns="45700" rIns="91425" bIns="45700" anchor="t" anchorCtr="0">
              <a:noAutofit/>
            </a:bodyPr>
            <a:lstStyle/>
            <a:p>
              <a:pPr marL="0" marR="0" lvl="0" indent="0" algn="l" rtl="0">
                <a:spcBef>
                  <a:spcPts val="0"/>
                </a:spcBef>
                <a:buNone/>
              </a:pPr>
              <a:endParaRPr sz="2200">
                <a:solidFill>
                  <a:schemeClr val="dk1"/>
                </a:solidFill>
                <a:latin typeface="Calibri"/>
                <a:ea typeface="Calibri"/>
                <a:cs typeface="Calibri"/>
                <a:sym typeface="Calibri"/>
              </a:endParaRPr>
            </a:p>
          </p:txBody>
        </p:sp>
        <p:sp>
          <p:nvSpPr>
            <p:cNvPr id="28" name="Shape 198"/>
            <p:cNvSpPr txBox="1"/>
            <p:nvPr/>
          </p:nvSpPr>
          <p:spPr>
            <a:xfrm>
              <a:off x="5438819" y="3433662"/>
              <a:ext cx="1839039" cy="1687519"/>
            </a:xfrm>
            <a:prstGeom prst="rect">
              <a:avLst/>
            </a:prstGeom>
            <a:grpFill/>
            <a:ln>
              <a:noFill/>
            </a:ln>
          </p:spPr>
          <p:txBody>
            <a:bodyPr lIns="91425" tIns="91425" rIns="91425" bIns="91425" anchor="ctr" anchorCtr="0">
              <a:noAutofit/>
            </a:bodyPr>
            <a:lstStyle/>
            <a:p>
              <a:pPr marL="0" marR="0" lvl="0" indent="0" algn="ctr" rtl="0">
                <a:lnSpc>
                  <a:spcPct val="90000"/>
                </a:lnSpc>
                <a:spcBef>
                  <a:spcPts val="0"/>
                </a:spcBef>
                <a:buSzPct val="25000"/>
                <a:buNone/>
              </a:pPr>
              <a:r>
                <a:rPr lang="en-US" sz="1400" b="1" dirty="0" smtClean="0">
                  <a:solidFill>
                    <a:schemeClr val="dk2"/>
                  </a:solidFill>
                  <a:latin typeface="Calibri"/>
                  <a:ea typeface="Calibri"/>
                  <a:cs typeface="Calibri"/>
                  <a:sym typeface="Calibri"/>
                </a:rPr>
                <a:t>Log Search</a:t>
              </a:r>
              <a:endParaRPr lang="en-US" sz="1400" b="1" dirty="0">
                <a:solidFill>
                  <a:schemeClr val="dk2"/>
                </a:solidFill>
                <a:latin typeface="Calibri"/>
                <a:ea typeface="Calibri"/>
                <a:cs typeface="Calibri"/>
                <a:sym typeface="Calibri"/>
              </a:endParaRPr>
            </a:p>
          </p:txBody>
        </p:sp>
      </p:grpSp>
      <p:sp>
        <p:nvSpPr>
          <p:cNvPr id="31" name="TextBox 30"/>
          <p:cNvSpPr txBox="1"/>
          <p:nvPr/>
        </p:nvSpPr>
        <p:spPr>
          <a:xfrm>
            <a:off x="841494" y="1289747"/>
            <a:ext cx="7655237" cy="366254"/>
          </a:xfrm>
          <a:prstGeom prst="rect">
            <a:avLst/>
          </a:prstGeom>
        </p:spPr>
        <p:txBody>
          <a:bodyPr vert="horz" wrap="none" lIns="0" tIns="0" rIns="0" bIns="0" rtlCol="0" anchor="ctr" anchorCtr="0">
            <a:spAutoFit/>
          </a:bodyPr>
          <a:lstStyle/>
          <a:p>
            <a:pPr>
              <a:lnSpc>
                <a:spcPct val="85000"/>
              </a:lnSpc>
              <a:spcBef>
                <a:spcPts val="600"/>
              </a:spcBef>
            </a:pPr>
            <a:r>
              <a:rPr lang="en-US" sz="2800" dirty="0" smtClean="0"/>
              <a:t>Search </a:t>
            </a:r>
            <a:r>
              <a:rPr lang="en-US" sz="2800" dirty="0"/>
              <a:t>c</a:t>
            </a:r>
            <a:r>
              <a:rPr lang="en-US" sz="2800" dirty="0" smtClean="0"/>
              <a:t>luster Component Logs from within Ambari!</a:t>
            </a:r>
          </a:p>
        </p:txBody>
      </p:sp>
      <p:sp>
        <p:nvSpPr>
          <p:cNvPr id="32" name="Shape 205"/>
          <p:cNvSpPr txBox="1">
            <a:spLocks/>
          </p:cNvSpPr>
          <p:nvPr/>
        </p:nvSpPr>
        <p:spPr>
          <a:xfrm>
            <a:off x="6093958" y="2012816"/>
            <a:ext cx="7914896" cy="4532363"/>
          </a:xfrm>
          <a:prstGeom prst="rect">
            <a:avLst/>
          </a:prstGeom>
          <a:noFill/>
          <a:ln>
            <a:noFill/>
          </a:ln>
        </p:spPr>
        <p:txBody>
          <a:bodyPr vert="horz" lIns="0" tIns="0" rIns="0" bIns="0" rtlCol="0" anchor="t" anchorCtr="0">
            <a:noAutofit/>
          </a:bodyPr>
          <a:lstStyle>
            <a:lvl1pPr marL="411480" indent="-411480" algn="l" defTabSz="548640" rtl="0" eaLnBrk="1" fontAlgn="base" hangingPunct="1">
              <a:lnSpc>
                <a:spcPct val="90000"/>
              </a:lnSpc>
              <a:spcBef>
                <a:spcPts val="1200"/>
              </a:spcBef>
              <a:spcAft>
                <a:spcPct val="0"/>
              </a:spcAft>
              <a:buClr>
                <a:schemeClr val="accent1"/>
              </a:buClr>
              <a:buSzPct val="75000"/>
              <a:buFont typeface="Wingdings 2" pitchFamily="18" charset="2"/>
              <a:buChar char="Ã"/>
              <a:defRPr sz="2800" kern="1200">
                <a:solidFill>
                  <a:schemeClr val="tx1"/>
                </a:solidFill>
                <a:latin typeface="+mn-lt"/>
                <a:ea typeface="ヒラギノ角ゴ Pro W3" charset="-128"/>
                <a:cs typeface="ヒラギノ角ゴ Pro W3" charset="-128"/>
              </a:defRPr>
            </a:lvl1pPr>
            <a:lvl2pPr marL="891540" indent="-342900" algn="l" defTabSz="548640" rtl="0" eaLnBrk="1" fontAlgn="base" hangingPunct="1">
              <a:lnSpc>
                <a:spcPct val="90000"/>
              </a:lnSpc>
              <a:spcBef>
                <a:spcPts val="600"/>
              </a:spcBef>
              <a:spcAft>
                <a:spcPct val="0"/>
              </a:spcAft>
              <a:buFont typeface="Arial" charset="0"/>
              <a:buChar char="–"/>
              <a:defRPr sz="2400" kern="1200">
                <a:solidFill>
                  <a:schemeClr val="tx1"/>
                </a:solidFill>
                <a:latin typeface="+mn-lt"/>
                <a:ea typeface="ヒラギノ角ゴ Pro W3" charset="-128"/>
                <a:cs typeface="ヒラギノ角ゴ Pro W3" charset="-128"/>
              </a:defRPr>
            </a:lvl2pPr>
            <a:lvl3pPr marL="137160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3pPr>
            <a:lvl4pPr marL="192024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4pPr>
            <a:lvl5pPr marL="246888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pPr marL="0" indent="0">
              <a:spcBef>
                <a:spcPts val="0"/>
              </a:spcBef>
              <a:spcAft>
                <a:spcPts val="0"/>
              </a:spcAft>
              <a:buNone/>
            </a:pPr>
            <a:r>
              <a:rPr lang="en-US" b="1" dirty="0" smtClean="0">
                <a:solidFill>
                  <a:schemeClr val="dk1"/>
                </a:solidFill>
                <a:latin typeface="Calibri"/>
                <a:ea typeface="Calibri"/>
                <a:cs typeface="Calibri"/>
                <a:sym typeface="Calibri"/>
              </a:rPr>
              <a:t>Goal: </a:t>
            </a:r>
            <a:r>
              <a:rPr lang="en-US" i="1" dirty="0"/>
              <a:t>When issues arise, be able to </a:t>
            </a:r>
            <a:r>
              <a:rPr lang="en-US" i="1" dirty="0" smtClean="0"/>
              <a:t>quickly find </a:t>
            </a:r>
            <a:r>
              <a:rPr lang="en-US" i="1" dirty="0"/>
              <a:t>issues </a:t>
            </a:r>
            <a:r>
              <a:rPr lang="en-US" i="1" dirty="0" smtClean="0"/>
              <a:t>across </a:t>
            </a:r>
            <a:r>
              <a:rPr lang="en-US" i="1" dirty="0"/>
              <a:t>all </a:t>
            </a:r>
            <a:r>
              <a:rPr lang="en-US" i="1" dirty="0" smtClean="0"/>
              <a:t>cluster components</a:t>
            </a:r>
          </a:p>
          <a:p>
            <a:pPr marL="0" indent="0">
              <a:spcBef>
                <a:spcPts val="0"/>
              </a:spcBef>
              <a:spcAft>
                <a:spcPts val="0"/>
              </a:spcAft>
              <a:buNone/>
            </a:pPr>
            <a:endParaRPr lang="en-US" b="1" i="1" dirty="0" smtClean="0">
              <a:solidFill>
                <a:schemeClr val="dk1"/>
              </a:solidFill>
              <a:latin typeface="Calibri"/>
              <a:ea typeface="Calibri"/>
              <a:cs typeface="Calibri"/>
              <a:sym typeface="Calibri"/>
            </a:endParaRPr>
          </a:p>
          <a:p>
            <a:pPr>
              <a:spcBef>
                <a:spcPts val="0"/>
              </a:spcBef>
              <a:spcAft>
                <a:spcPts val="0"/>
              </a:spcAft>
              <a:buFont typeface="Noto Sans Symbols"/>
              <a:buChar char="⬢"/>
            </a:pPr>
            <a:r>
              <a:rPr lang="en-US" b="1" dirty="0" smtClean="0">
                <a:solidFill>
                  <a:schemeClr val="dk1"/>
                </a:solidFill>
                <a:latin typeface="Calibri"/>
                <a:ea typeface="Calibri"/>
                <a:cs typeface="Calibri"/>
                <a:sym typeface="Calibri"/>
              </a:rPr>
              <a:t>Capabilities</a:t>
            </a:r>
          </a:p>
          <a:p>
            <a:pPr marL="891539" lvl="1" indent="-345439">
              <a:spcAft>
                <a:spcPts val="0"/>
              </a:spcAft>
              <a:buClr>
                <a:schemeClr val="dk1"/>
              </a:buClr>
              <a:buSzPct val="100000"/>
              <a:buFont typeface="Arial"/>
              <a:buChar char="–"/>
            </a:pPr>
            <a:r>
              <a:rPr lang="en-US" dirty="0" smtClean="0">
                <a:solidFill>
                  <a:schemeClr val="dk1"/>
                </a:solidFill>
                <a:latin typeface="Calibri"/>
                <a:ea typeface="Calibri"/>
                <a:cs typeface="Calibri"/>
                <a:sym typeface="Calibri"/>
              </a:rPr>
              <a:t>Rapid Search of all cluster component logs</a:t>
            </a:r>
          </a:p>
          <a:p>
            <a:pPr marL="891539" lvl="1" indent="-345439">
              <a:spcAft>
                <a:spcPts val="0"/>
              </a:spcAft>
              <a:buClr>
                <a:schemeClr val="dk1"/>
              </a:buClr>
              <a:buSzPct val="100000"/>
              <a:buFont typeface="Arial"/>
              <a:buChar char="–"/>
            </a:pPr>
            <a:r>
              <a:rPr lang="en-US" dirty="0" smtClean="0">
                <a:solidFill>
                  <a:schemeClr val="dk1"/>
                </a:solidFill>
                <a:latin typeface="Calibri"/>
                <a:ea typeface="Calibri"/>
                <a:cs typeface="Calibri"/>
                <a:sym typeface="Calibri"/>
              </a:rPr>
              <a:t>Search across time ranges, log levels, and for keywords</a:t>
            </a:r>
          </a:p>
          <a:p>
            <a:pPr>
              <a:spcBef>
                <a:spcPts val="1800"/>
              </a:spcBef>
              <a:spcAft>
                <a:spcPts val="0"/>
              </a:spcAft>
              <a:buFont typeface="Noto Sans Symbols"/>
              <a:buChar char="⬢"/>
            </a:pPr>
            <a:r>
              <a:rPr lang="en-US" b="1" dirty="0" smtClean="0">
                <a:solidFill>
                  <a:schemeClr val="dk1"/>
                </a:solidFill>
                <a:latin typeface="Calibri"/>
                <a:ea typeface="Calibri"/>
                <a:cs typeface="Calibri"/>
                <a:sym typeface="Calibri"/>
              </a:rPr>
              <a:t>Core Technologies</a:t>
            </a:r>
            <a:r>
              <a:rPr lang="en-US" dirty="0" smtClean="0">
                <a:solidFill>
                  <a:schemeClr val="dk1"/>
                </a:solidFill>
                <a:latin typeface="Calibri"/>
                <a:ea typeface="Calibri"/>
                <a:cs typeface="Calibri"/>
                <a:sym typeface="Calibri"/>
              </a:rPr>
              <a:t>: </a:t>
            </a:r>
          </a:p>
          <a:p>
            <a:pPr marL="891539" lvl="1" indent="-345439">
              <a:spcAft>
                <a:spcPts val="0"/>
              </a:spcAft>
              <a:buClr>
                <a:schemeClr val="dk1"/>
              </a:buClr>
              <a:buSzPct val="100000"/>
              <a:buFont typeface="Arial"/>
              <a:buChar char="–"/>
            </a:pPr>
            <a:r>
              <a:rPr lang="en-US" dirty="0" smtClean="0">
                <a:solidFill>
                  <a:schemeClr val="dk1"/>
                </a:solidFill>
                <a:ea typeface="Calibri"/>
                <a:cs typeface="Calibri"/>
                <a:sym typeface="Calibri"/>
              </a:rPr>
              <a:t>Apache Ambari</a:t>
            </a:r>
          </a:p>
          <a:p>
            <a:pPr marL="891539" lvl="1" indent="-345439">
              <a:spcAft>
                <a:spcPts val="0"/>
              </a:spcAft>
              <a:buClr>
                <a:schemeClr val="dk1"/>
              </a:buClr>
              <a:buSzPct val="100000"/>
              <a:buFont typeface="Arial"/>
              <a:buChar char="–"/>
            </a:pPr>
            <a:r>
              <a:rPr lang="en-US" dirty="0" smtClean="0">
                <a:solidFill>
                  <a:schemeClr val="dk1"/>
                </a:solidFill>
                <a:ea typeface="Calibri"/>
                <a:cs typeface="Calibri"/>
                <a:sym typeface="Calibri"/>
              </a:rPr>
              <a:t>Apache Solr</a:t>
            </a:r>
          </a:p>
          <a:p>
            <a:pPr marL="891539" lvl="1" indent="-345439">
              <a:spcAft>
                <a:spcPts val="0"/>
              </a:spcAft>
              <a:buClr>
                <a:schemeClr val="dk1"/>
              </a:buClr>
              <a:buSzPct val="100000"/>
              <a:buFont typeface="Arial"/>
              <a:buChar char="–"/>
            </a:pPr>
            <a:r>
              <a:rPr lang="en-US" dirty="0" smtClean="0">
                <a:solidFill>
                  <a:schemeClr val="dk1"/>
                </a:solidFill>
                <a:ea typeface="Calibri"/>
                <a:cs typeface="Calibri"/>
                <a:sym typeface="Calibri"/>
              </a:rPr>
              <a:t>Apache Ambari Log Search</a:t>
            </a:r>
            <a:endParaRPr lang="en-US" dirty="0">
              <a:solidFill>
                <a:schemeClr val="dk1"/>
              </a:solidFill>
              <a:ea typeface="Calibri"/>
              <a:cs typeface="Calibri"/>
              <a:sym typeface="Calibri"/>
            </a:endParaRPr>
          </a:p>
        </p:txBody>
      </p:sp>
      <p:sp>
        <p:nvSpPr>
          <p:cNvPr id="33" name="Right Triangle 32"/>
          <p:cNvSpPr/>
          <p:nvPr/>
        </p:nvSpPr>
        <p:spPr>
          <a:xfrm rot="10800000">
            <a:off x="13178435" y="2262"/>
            <a:ext cx="734293" cy="796636"/>
          </a:xfrm>
          <a:prstGeom prst="rtTriangle">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Triangle 33"/>
          <p:cNvSpPr/>
          <p:nvPr/>
        </p:nvSpPr>
        <p:spPr>
          <a:xfrm rot="10800000">
            <a:off x="13912728" y="798899"/>
            <a:ext cx="734293" cy="796636"/>
          </a:xfrm>
          <a:prstGeom prst="rtTriangle">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ight Triangle 34"/>
          <p:cNvSpPr/>
          <p:nvPr/>
        </p:nvSpPr>
        <p:spPr>
          <a:xfrm>
            <a:off x="13912728" y="2262"/>
            <a:ext cx="734293" cy="796636"/>
          </a:xfrm>
          <a:prstGeom prst="rtTriangle">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rot="2883953">
            <a:off x="13674338" y="401212"/>
            <a:ext cx="914400" cy="334818"/>
          </a:xfrm>
          <a:prstGeom prst="rect">
            <a:avLst/>
          </a:prstGeom>
          <a:solidFill>
            <a:schemeClr val="accent6"/>
          </a:solidFill>
          <a:ln>
            <a:solidFill>
              <a:schemeClr val="accent6"/>
            </a:solidFill>
          </a:ln>
        </p:spPr>
        <p:txBody>
          <a:bodyPr vert="horz" wrap="none" lIns="91440" tIns="45720" rIns="91440" bIns="45720" rtlCol="0">
            <a:noAutofit/>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kumimoji="0" lang="en-US" sz="2000" b="1" i="0" u="none" strike="noStrike" kern="1200" cap="none" spc="0" normalizeH="0" baseline="0" noProof="0" dirty="0" smtClean="0">
                <a:ln>
                  <a:noFill/>
                </a:ln>
                <a:solidFill>
                  <a:schemeClr val="tx2"/>
                </a:solidFill>
                <a:effectLst/>
                <a:uLnTx/>
                <a:uFillTx/>
                <a:latin typeface="+mn-lt"/>
                <a:ea typeface="+mn-ea"/>
                <a:cs typeface="+mn-cs"/>
              </a:rPr>
              <a:t>Tech Preview</a:t>
            </a:r>
          </a:p>
        </p:txBody>
      </p:sp>
    </p:spTree>
    <p:extLst>
      <p:ext uri="{BB962C8B-B14F-4D97-AF65-F5344CB8AC3E}">
        <p14:creationId xmlns:p14="http://schemas.microsoft.com/office/powerpoint/2010/main" val="20460793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Log Search Architecture</a:t>
            </a:r>
            <a:endParaRPr lang="en-US" dirty="0"/>
          </a:p>
        </p:txBody>
      </p:sp>
      <p:pic>
        <p:nvPicPr>
          <p:cNvPr id="4" name="Picture 3"/>
          <p:cNvPicPr>
            <a:picLocks noChangeAspect="1"/>
          </p:cNvPicPr>
          <p:nvPr/>
        </p:nvPicPr>
        <p:blipFill>
          <a:blip r:embed="rId2"/>
          <a:stretch>
            <a:fillRect/>
          </a:stretch>
        </p:blipFill>
        <p:spPr>
          <a:xfrm>
            <a:off x="2286000" y="1524000"/>
            <a:ext cx="7829273" cy="5855612"/>
          </a:xfrm>
          <a:prstGeom prst="rect">
            <a:avLst/>
          </a:prstGeom>
        </p:spPr>
      </p:pic>
      <p:sp>
        <p:nvSpPr>
          <p:cNvPr id="66" name="Hex_Outline"/>
          <p:cNvSpPr>
            <a:spLocks noChangeAspect="1"/>
          </p:cNvSpPr>
          <p:nvPr/>
        </p:nvSpPr>
        <p:spPr bwMode="gray">
          <a:xfrm>
            <a:off x="3395652" y="1864967"/>
            <a:ext cx="1584736" cy="1830418"/>
          </a:xfrm>
          <a:custGeom>
            <a:avLst/>
            <a:gdLst>
              <a:gd name="T0" fmla="*/ 0 w 4091"/>
              <a:gd name="T1" fmla="*/ 1181 h 4724"/>
              <a:gd name="T2" fmla="*/ 2045 w 4091"/>
              <a:gd name="T3" fmla="*/ 0 h 4724"/>
              <a:gd name="T4" fmla="*/ 4091 w 4091"/>
              <a:gd name="T5" fmla="*/ 1181 h 4724"/>
              <a:gd name="T6" fmla="*/ 4091 w 4091"/>
              <a:gd name="T7" fmla="*/ 3543 h 4724"/>
              <a:gd name="T8" fmla="*/ 2045 w 4091"/>
              <a:gd name="T9" fmla="*/ 4724 h 4724"/>
              <a:gd name="T10" fmla="*/ 0 w 4091"/>
              <a:gd name="T11" fmla="*/ 3543 h 4724"/>
              <a:gd name="T12" fmla="*/ 0 w 4091"/>
              <a:gd name="T13" fmla="*/ 1181 h 4724"/>
            </a:gdLst>
            <a:ahLst/>
            <a:cxnLst>
              <a:cxn ang="0">
                <a:pos x="T0" y="T1"/>
              </a:cxn>
              <a:cxn ang="0">
                <a:pos x="T2" y="T3"/>
              </a:cxn>
              <a:cxn ang="0">
                <a:pos x="T4" y="T5"/>
              </a:cxn>
              <a:cxn ang="0">
                <a:pos x="T6" y="T7"/>
              </a:cxn>
              <a:cxn ang="0">
                <a:pos x="T8" y="T9"/>
              </a:cxn>
              <a:cxn ang="0">
                <a:pos x="T10" y="T11"/>
              </a:cxn>
              <a:cxn ang="0">
                <a:pos x="T12" y="T13"/>
              </a:cxn>
            </a:cxnLst>
            <a:rect l="0" t="0" r="r" b="b"/>
            <a:pathLst>
              <a:path w="4091" h="4724">
                <a:moveTo>
                  <a:pt x="0" y="1181"/>
                </a:moveTo>
                <a:lnTo>
                  <a:pt x="2045" y="0"/>
                </a:lnTo>
                <a:lnTo>
                  <a:pt x="4091" y="1181"/>
                </a:lnTo>
                <a:lnTo>
                  <a:pt x="4091" y="3543"/>
                </a:lnTo>
                <a:lnTo>
                  <a:pt x="2045" y="4724"/>
                </a:lnTo>
                <a:lnTo>
                  <a:pt x="0" y="3543"/>
                </a:lnTo>
                <a:lnTo>
                  <a:pt x="0" y="1181"/>
                </a:lnTo>
                <a:close/>
              </a:path>
            </a:pathLst>
          </a:custGeom>
          <a:solidFill>
            <a:schemeClr val="accent3">
              <a:alpha val="67000"/>
            </a:schemeClr>
          </a:solidFill>
          <a:ln w="3810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2800">
              <a:solidFill>
                <a:prstClr val="black"/>
              </a:solidFill>
              <a:latin typeface="Arial"/>
            </a:endParaRPr>
          </a:p>
        </p:txBody>
      </p:sp>
      <p:sp>
        <p:nvSpPr>
          <p:cNvPr id="65" name="Storage_R"/>
          <p:cNvSpPr txBox="1"/>
          <p:nvPr/>
        </p:nvSpPr>
        <p:spPr bwMode="gray">
          <a:xfrm>
            <a:off x="3741053" y="2475841"/>
            <a:ext cx="1310637" cy="372896"/>
          </a:xfrm>
          <a:prstGeom prst="rect">
            <a:avLst/>
          </a:prstGeom>
        </p:spPr>
        <p:txBody>
          <a:bodyPr vert="horz" wrap="none" lIns="0" tIns="0" rIns="0" bIns="0" rtlCol="0" anchor="ctr">
            <a:noAutofit/>
          </a:bodyPr>
          <a:lstStyle/>
          <a:p>
            <a:pPr algn="ctr"/>
            <a:endParaRPr lang="en-US" sz="1050" cap="all" spc="50" dirty="0">
              <a:solidFill>
                <a:prstClr val="black"/>
              </a:solidFill>
              <a:latin typeface="Arial"/>
            </a:endParaRPr>
          </a:p>
        </p:txBody>
      </p:sp>
      <p:sp>
        <p:nvSpPr>
          <p:cNvPr id="138" name="Hex_Outline"/>
          <p:cNvSpPr>
            <a:spLocks noChangeAspect="1"/>
          </p:cNvSpPr>
          <p:nvPr/>
        </p:nvSpPr>
        <p:spPr bwMode="gray">
          <a:xfrm>
            <a:off x="5165513" y="1865353"/>
            <a:ext cx="1584736" cy="1830418"/>
          </a:xfrm>
          <a:custGeom>
            <a:avLst/>
            <a:gdLst>
              <a:gd name="T0" fmla="*/ 0 w 4091"/>
              <a:gd name="T1" fmla="*/ 1181 h 4724"/>
              <a:gd name="T2" fmla="*/ 2045 w 4091"/>
              <a:gd name="T3" fmla="*/ 0 h 4724"/>
              <a:gd name="T4" fmla="*/ 4091 w 4091"/>
              <a:gd name="T5" fmla="*/ 1181 h 4724"/>
              <a:gd name="T6" fmla="*/ 4091 w 4091"/>
              <a:gd name="T7" fmla="*/ 3543 h 4724"/>
              <a:gd name="T8" fmla="*/ 2045 w 4091"/>
              <a:gd name="T9" fmla="*/ 4724 h 4724"/>
              <a:gd name="T10" fmla="*/ 0 w 4091"/>
              <a:gd name="T11" fmla="*/ 3543 h 4724"/>
              <a:gd name="T12" fmla="*/ 0 w 4091"/>
              <a:gd name="T13" fmla="*/ 1181 h 4724"/>
            </a:gdLst>
            <a:ahLst/>
            <a:cxnLst>
              <a:cxn ang="0">
                <a:pos x="T0" y="T1"/>
              </a:cxn>
              <a:cxn ang="0">
                <a:pos x="T2" y="T3"/>
              </a:cxn>
              <a:cxn ang="0">
                <a:pos x="T4" y="T5"/>
              </a:cxn>
              <a:cxn ang="0">
                <a:pos x="T6" y="T7"/>
              </a:cxn>
              <a:cxn ang="0">
                <a:pos x="T8" y="T9"/>
              </a:cxn>
              <a:cxn ang="0">
                <a:pos x="T10" y="T11"/>
              </a:cxn>
              <a:cxn ang="0">
                <a:pos x="T12" y="T13"/>
              </a:cxn>
            </a:cxnLst>
            <a:rect l="0" t="0" r="r" b="b"/>
            <a:pathLst>
              <a:path w="4091" h="4724">
                <a:moveTo>
                  <a:pt x="0" y="1181"/>
                </a:moveTo>
                <a:lnTo>
                  <a:pt x="2045" y="0"/>
                </a:lnTo>
                <a:lnTo>
                  <a:pt x="4091" y="1181"/>
                </a:lnTo>
                <a:lnTo>
                  <a:pt x="4091" y="3543"/>
                </a:lnTo>
                <a:lnTo>
                  <a:pt x="2045" y="4724"/>
                </a:lnTo>
                <a:lnTo>
                  <a:pt x="0" y="3543"/>
                </a:lnTo>
                <a:lnTo>
                  <a:pt x="0" y="1181"/>
                </a:lnTo>
                <a:close/>
              </a:path>
            </a:pathLst>
          </a:custGeom>
          <a:solidFill>
            <a:schemeClr val="accent3">
              <a:alpha val="67000"/>
            </a:schemeClr>
          </a:solidFill>
          <a:ln w="3810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2800">
              <a:solidFill>
                <a:prstClr val="black"/>
              </a:solidFill>
              <a:latin typeface="Arial"/>
            </a:endParaRPr>
          </a:p>
        </p:txBody>
      </p:sp>
      <p:sp>
        <p:nvSpPr>
          <p:cNvPr id="139" name="Hex_Outline"/>
          <p:cNvSpPr>
            <a:spLocks noChangeAspect="1"/>
          </p:cNvSpPr>
          <p:nvPr/>
        </p:nvSpPr>
        <p:spPr bwMode="gray">
          <a:xfrm>
            <a:off x="6937440" y="1864967"/>
            <a:ext cx="1584736" cy="1830418"/>
          </a:xfrm>
          <a:custGeom>
            <a:avLst/>
            <a:gdLst>
              <a:gd name="T0" fmla="*/ 0 w 4091"/>
              <a:gd name="T1" fmla="*/ 1181 h 4724"/>
              <a:gd name="T2" fmla="*/ 2045 w 4091"/>
              <a:gd name="T3" fmla="*/ 0 h 4724"/>
              <a:gd name="T4" fmla="*/ 4091 w 4091"/>
              <a:gd name="T5" fmla="*/ 1181 h 4724"/>
              <a:gd name="T6" fmla="*/ 4091 w 4091"/>
              <a:gd name="T7" fmla="*/ 3543 h 4724"/>
              <a:gd name="T8" fmla="*/ 2045 w 4091"/>
              <a:gd name="T9" fmla="*/ 4724 h 4724"/>
              <a:gd name="T10" fmla="*/ 0 w 4091"/>
              <a:gd name="T11" fmla="*/ 3543 h 4724"/>
              <a:gd name="T12" fmla="*/ 0 w 4091"/>
              <a:gd name="T13" fmla="*/ 1181 h 4724"/>
            </a:gdLst>
            <a:ahLst/>
            <a:cxnLst>
              <a:cxn ang="0">
                <a:pos x="T0" y="T1"/>
              </a:cxn>
              <a:cxn ang="0">
                <a:pos x="T2" y="T3"/>
              </a:cxn>
              <a:cxn ang="0">
                <a:pos x="T4" y="T5"/>
              </a:cxn>
              <a:cxn ang="0">
                <a:pos x="T6" y="T7"/>
              </a:cxn>
              <a:cxn ang="0">
                <a:pos x="T8" y="T9"/>
              </a:cxn>
              <a:cxn ang="0">
                <a:pos x="T10" y="T11"/>
              </a:cxn>
              <a:cxn ang="0">
                <a:pos x="T12" y="T13"/>
              </a:cxn>
            </a:cxnLst>
            <a:rect l="0" t="0" r="r" b="b"/>
            <a:pathLst>
              <a:path w="4091" h="4724">
                <a:moveTo>
                  <a:pt x="0" y="1181"/>
                </a:moveTo>
                <a:lnTo>
                  <a:pt x="2045" y="0"/>
                </a:lnTo>
                <a:lnTo>
                  <a:pt x="4091" y="1181"/>
                </a:lnTo>
                <a:lnTo>
                  <a:pt x="4091" y="3543"/>
                </a:lnTo>
                <a:lnTo>
                  <a:pt x="2045" y="4724"/>
                </a:lnTo>
                <a:lnTo>
                  <a:pt x="0" y="3543"/>
                </a:lnTo>
                <a:lnTo>
                  <a:pt x="0" y="1181"/>
                </a:lnTo>
                <a:close/>
              </a:path>
            </a:pathLst>
          </a:custGeom>
          <a:solidFill>
            <a:schemeClr val="accent3">
              <a:alpha val="67000"/>
            </a:schemeClr>
          </a:solidFill>
          <a:ln w="3810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2800">
              <a:solidFill>
                <a:prstClr val="black"/>
              </a:solidFill>
              <a:latin typeface="Arial"/>
            </a:endParaRPr>
          </a:p>
        </p:txBody>
      </p:sp>
      <p:sp>
        <p:nvSpPr>
          <p:cNvPr id="140" name="Hex_Outline"/>
          <p:cNvSpPr>
            <a:spLocks noChangeAspect="1"/>
          </p:cNvSpPr>
          <p:nvPr/>
        </p:nvSpPr>
        <p:spPr bwMode="gray">
          <a:xfrm>
            <a:off x="3395652" y="3962400"/>
            <a:ext cx="1584736" cy="1830418"/>
          </a:xfrm>
          <a:custGeom>
            <a:avLst/>
            <a:gdLst>
              <a:gd name="T0" fmla="*/ 0 w 4091"/>
              <a:gd name="T1" fmla="*/ 1181 h 4724"/>
              <a:gd name="T2" fmla="*/ 2045 w 4091"/>
              <a:gd name="T3" fmla="*/ 0 h 4724"/>
              <a:gd name="T4" fmla="*/ 4091 w 4091"/>
              <a:gd name="T5" fmla="*/ 1181 h 4724"/>
              <a:gd name="T6" fmla="*/ 4091 w 4091"/>
              <a:gd name="T7" fmla="*/ 3543 h 4724"/>
              <a:gd name="T8" fmla="*/ 2045 w 4091"/>
              <a:gd name="T9" fmla="*/ 4724 h 4724"/>
              <a:gd name="T10" fmla="*/ 0 w 4091"/>
              <a:gd name="T11" fmla="*/ 3543 h 4724"/>
              <a:gd name="T12" fmla="*/ 0 w 4091"/>
              <a:gd name="T13" fmla="*/ 1181 h 4724"/>
            </a:gdLst>
            <a:ahLst/>
            <a:cxnLst>
              <a:cxn ang="0">
                <a:pos x="T0" y="T1"/>
              </a:cxn>
              <a:cxn ang="0">
                <a:pos x="T2" y="T3"/>
              </a:cxn>
              <a:cxn ang="0">
                <a:pos x="T4" y="T5"/>
              </a:cxn>
              <a:cxn ang="0">
                <a:pos x="T6" y="T7"/>
              </a:cxn>
              <a:cxn ang="0">
                <a:pos x="T8" y="T9"/>
              </a:cxn>
              <a:cxn ang="0">
                <a:pos x="T10" y="T11"/>
              </a:cxn>
              <a:cxn ang="0">
                <a:pos x="T12" y="T13"/>
              </a:cxn>
            </a:cxnLst>
            <a:rect l="0" t="0" r="r" b="b"/>
            <a:pathLst>
              <a:path w="4091" h="4724">
                <a:moveTo>
                  <a:pt x="0" y="1181"/>
                </a:moveTo>
                <a:lnTo>
                  <a:pt x="2045" y="0"/>
                </a:lnTo>
                <a:lnTo>
                  <a:pt x="4091" y="1181"/>
                </a:lnTo>
                <a:lnTo>
                  <a:pt x="4091" y="3543"/>
                </a:lnTo>
                <a:lnTo>
                  <a:pt x="2045" y="4724"/>
                </a:lnTo>
                <a:lnTo>
                  <a:pt x="0" y="3543"/>
                </a:lnTo>
                <a:lnTo>
                  <a:pt x="0" y="1181"/>
                </a:lnTo>
                <a:close/>
              </a:path>
            </a:pathLst>
          </a:custGeom>
          <a:solidFill>
            <a:schemeClr val="accent3">
              <a:alpha val="67000"/>
            </a:schemeClr>
          </a:solidFill>
          <a:ln w="3810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2800">
              <a:solidFill>
                <a:prstClr val="black"/>
              </a:solidFill>
              <a:latin typeface="Arial"/>
            </a:endParaRPr>
          </a:p>
        </p:txBody>
      </p:sp>
      <p:sp>
        <p:nvSpPr>
          <p:cNvPr id="141" name="Hex_Outline"/>
          <p:cNvSpPr>
            <a:spLocks noChangeAspect="1"/>
          </p:cNvSpPr>
          <p:nvPr/>
        </p:nvSpPr>
        <p:spPr bwMode="gray">
          <a:xfrm>
            <a:off x="5165513" y="3962786"/>
            <a:ext cx="1584736" cy="1830418"/>
          </a:xfrm>
          <a:custGeom>
            <a:avLst/>
            <a:gdLst>
              <a:gd name="T0" fmla="*/ 0 w 4091"/>
              <a:gd name="T1" fmla="*/ 1181 h 4724"/>
              <a:gd name="T2" fmla="*/ 2045 w 4091"/>
              <a:gd name="T3" fmla="*/ 0 h 4724"/>
              <a:gd name="T4" fmla="*/ 4091 w 4091"/>
              <a:gd name="T5" fmla="*/ 1181 h 4724"/>
              <a:gd name="T6" fmla="*/ 4091 w 4091"/>
              <a:gd name="T7" fmla="*/ 3543 h 4724"/>
              <a:gd name="T8" fmla="*/ 2045 w 4091"/>
              <a:gd name="T9" fmla="*/ 4724 h 4724"/>
              <a:gd name="T10" fmla="*/ 0 w 4091"/>
              <a:gd name="T11" fmla="*/ 3543 h 4724"/>
              <a:gd name="T12" fmla="*/ 0 w 4091"/>
              <a:gd name="T13" fmla="*/ 1181 h 4724"/>
            </a:gdLst>
            <a:ahLst/>
            <a:cxnLst>
              <a:cxn ang="0">
                <a:pos x="T0" y="T1"/>
              </a:cxn>
              <a:cxn ang="0">
                <a:pos x="T2" y="T3"/>
              </a:cxn>
              <a:cxn ang="0">
                <a:pos x="T4" y="T5"/>
              </a:cxn>
              <a:cxn ang="0">
                <a:pos x="T6" y="T7"/>
              </a:cxn>
              <a:cxn ang="0">
                <a:pos x="T8" y="T9"/>
              </a:cxn>
              <a:cxn ang="0">
                <a:pos x="T10" y="T11"/>
              </a:cxn>
              <a:cxn ang="0">
                <a:pos x="T12" y="T13"/>
              </a:cxn>
            </a:cxnLst>
            <a:rect l="0" t="0" r="r" b="b"/>
            <a:pathLst>
              <a:path w="4091" h="4724">
                <a:moveTo>
                  <a:pt x="0" y="1181"/>
                </a:moveTo>
                <a:lnTo>
                  <a:pt x="2045" y="0"/>
                </a:lnTo>
                <a:lnTo>
                  <a:pt x="4091" y="1181"/>
                </a:lnTo>
                <a:lnTo>
                  <a:pt x="4091" y="3543"/>
                </a:lnTo>
                <a:lnTo>
                  <a:pt x="2045" y="4724"/>
                </a:lnTo>
                <a:lnTo>
                  <a:pt x="0" y="3543"/>
                </a:lnTo>
                <a:lnTo>
                  <a:pt x="0" y="1181"/>
                </a:lnTo>
                <a:close/>
              </a:path>
            </a:pathLst>
          </a:custGeom>
          <a:solidFill>
            <a:schemeClr val="accent3">
              <a:alpha val="67000"/>
            </a:schemeClr>
          </a:solidFill>
          <a:ln w="3810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2800">
              <a:solidFill>
                <a:prstClr val="black"/>
              </a:solidFill>
              <a:latin typeface="Arial"/>
            </a:endParaRPr>
          </a:p>
        </p:txBody>
      </p:sp>
      <p:sp>
        <p:nvSpPr>
          <p:cNvPr id="142" name="Hex_Outline"/>
          <p:cNvSpPr>
            <a:spLocks noChangeAspect="1"/>
          </p:cNvSpPr>
          <p:nvPr/>
        </p:nvSpPr>
        <p:spPr bwMode="gray">
          <a:xfrm>
            <a:off x="6937440" y="3962400"/>
            <a:ext cx="1584736" cy="1830418"/>
          </a:xfrm>
          <a:custGeom>
            <a:avLst/>
            <a:gdLst>
              <a:gd name="T0" fmla="*/ 0 w 4091"/>
              <a:gd name="T1" fmla="*/ 1181 h 4724"/>
              <a:gd name="T2" fmla="*/ 2045 w 4091"/>
              <a:gd name="T3" fmla="*/ 0 h 4724"/>
              <a:gd name="T4" fmla="*/ 4091 w 4091"/>
              <a:gd name="T5" fmla="*/ 1181 h 4724"/>
              <a:gd name="T6" fmla="*/ 4091 w 4091"/>
              <a:gd name="T7" fmla="*/ 3543 h 4724"/>
              <a:gd name="T8" fmla="*/ 2045 w 4091"/>
              <a:gd name="T9" fmla="*/ 4724 h 4724"/>
              <a:gd name="T10" fmla="*/ 0 w 4091"/>
              <a:gd name="T11" fmla="*/ 3543 h 4724"/>
              <a:gd name="T12" fmla="*/ 0 w 4091"/>
              <a:gd name="T13" fmla="*/ 1181 h 4724"/>
            </a:gdLst>
            <a:ahLst/>
            <a:cxnLst>
              <a:cxn ang="0">
                <a:pos x="T0" y="T1"/>
              </a:cxn>
              <a:cxn ang="0">
                <a:pos x="T2" y="T3"/>
              </a:cxn>
              <a:cxn ang="0">
                <a:pos x="T4" y="T5"/>
              </a:cxn>
              <a:cxn ang="0">
                <a:pos x="T6" y="T7"/>
              </a:cxn>
              <a:cxn ang="0">
                <a:pos x="T8" y="T9"/>
              </a:cxn>
              <a:cxn ang="0">
                <a:pos x="T10" y="T11"/>
              </a:cxn>
              <a:cxn ang="0">
                <a:pos x="T12" y="T13"/>
              </a:cxn>
            </a:cxnLst>
            <a:rect l="0" t="0" r="r" b="b"/>
            <a:pathLst>
              <a:path w="4091" h="4724">
                <a:moveTo>
                  <a:pt x="0" y="1181"/>
                </a:moveTo>
                <a:lnTo>
                  <a:pt x="2045" y="0"/>
                </a:lnTo>
                <a:lnTo>
                  <a:pt x="4091" y="1181"/>
                </a:lnTo>
                <a:lnTo>
                  <a:pt x="4091" y="3543"/>
                </a:lnTo>
                <a:lnTo>
                  <a:pt x="2045" y="4724"/>
                </a:lnTo>
                <a:lnTo>
                  <a:pt x="0" y="3543"/>
                </a:lnTo>
                <a:lnTo>
                  <a:pt x="0" y="1181"/>
                </a:lnTo>
                <a:close/>
              </a:path>
            </a:pathLst>
          </a:custGeom>
          <a:solidFill>
            <a:schemeClr val="accent3">
              <a:alpha val="67000"/>
            </a:schemeClr>
          </a:solidFill>
          <a:ln w="3810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2800">
              <a:solidFill>
                <a:prstClr val="black"/>
              </a:solidFill>
              <a:latin typeface="Arial"/>
            </a:endParaRPr>
          </a:p>
        </p:txBody>
      </p:sp>
      <p:sp>
        <p:nvSpPr>
          <p:cNvPr id="145" name="Hex_Outline"/>
          <p:cNvSpPr>
            <a:spLocks noChangeAspect="1"/>
          </p:cNvSpPr>
          <p:nvPr/>
        </p:nvSpPr>
        <p:spPr bwMode="gray">
          <a:xfrm>
            <a:off x="1139732" y="2200378"/>
            <a:ext cx="1584736" cy="1830418"/>
          </a:xfrm>
          <a:custGeom>
            <a:avLst/>
            <a:gdLst>
              <a:gd name="T0" fmla="*/ 0 w 4091"/>
              <a:gd name="T1" fmla="*/ 1181 h 4724"/>
              <a:gd name="T2" fmla="*/ 2045 w 4091"/>
              <a:gd name="T3" fmla="*/ 0 h 4724"/>
              <a:gd name="T4" fmla="*/ 4091 w 4091"/>
              <a:gd name="T5" fmla="*/ 1181 h 4724"/>
              <a:gd name="T6" fmla="*/ 4091 w 4091"/>
              <a:gd name="T7" fmla="*/ 3543 h 4724"/>
              <a:gd name="T8" fmla="*/ 2045 w 4091"/>
              <a:gd name="T9" fmla="*/ 4724 h 4724"/>
              <a:gd name="T10" fmla="*/ 0 w 4091"/>
              <a:gd name="T11" fmla="*/ 3543 h 4724"/>
              <a:gd name="T12" fmla="*/ 0 w 4091"/>
              <a:gd name="T13" fmla="*/ 1181 h 4724"/>
            </a:gdLst>
            <a:ahLst/>
            <a:cxnLst>
              <a:cxn ang="0">
                <a:pos x="T0" y="T1"/>
              </a:cxn>
              <a:cxn ang="0">
                <a:pos x="T2" y="T3"/>
              </a:cxn>
              <a:cxn ang="0">
                <a:pos x="T4" y="T5"/>
              </a:cxn>
              <a:cxn ang="0">
                <a:pos x="T6" y="T7"/>
              </a:cxn>
              <a:cxn ang="0">
                <a:pos x="T8" y="T9"/>
              </a:cxn>
              <a:cxn ang="0">
                <a:pos x="T10" y="T11"/>
              </a:cxn>
              <a:cxn ang="0">
                <a:pos x="T12" y="T13"/>
              </a:cxn>
            </a:cxnLst>
            <a:rect l="0" t="0" r="r" b="b"/>
            <a:pathLst>
              <a:path w="4091" h="4724">
                <a:moveTo>
                  <a:pt x="0" y="1181"/>
                </a:moveTo>
                <a:lnTo>
                  <a:pt x="2045" y="0"/>
                </a:lnTo>
                <a:lnTo>
                  <a:pt x="4091" y="1181"/>
                </a:lnTo>
                <a:lnTo>
                  <a:pt x="4091" y="3543"/>
                </a:lnTo>
                <a:lnTo>
                  <a:pt x="2045" y="4724"/>
                </a:lnTo>
                <a:lnTo>
                  <a:pt x="0" y="3543"/>
                </a:lnTo>
                <a:lnTo>
                  <a:pt x="0" y="1181"/>
                </a:lnTo>
                <a:close/>
              </a:path>
            </a:pathLst>
          </a:custGeom>
          <a:solidFill>
            <a:schemeClr val="accent3">
              <a:alpha val="67000"/>
            </a:schemeClr>
          </a:solidFill>
          <a:ln w="3810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2800">
              <a:solidFill>
                <a:prstClr val="black"/>
              </a:solidFill>
              <a:latin typeface="Arial"/>
            </a:endParaRPr>
          </a:p>
        </p:txBody>
      </p:sp>
      <p:grpSp>
        <p:nvGrpSpPr>
          <p:cNvPr id="52" name="Group 51"/>
          <p:cNvGrpSpPr/>
          <p:nvPr/>
        </p:nvGrpSpPr>
        <p:grpSpPr>
          <a:xfrm>
            <a:off x="814031" y="3204477"/>
            <a:ext cx="655146" cy="760167"/>
            <a:chOff x="7134378" y="2275065"/>
            <a:chExt cx="595700" cy="691192"/>
          </a:xfrm>
        </p:grpSpPr>
        <p:sp>
          <p:nvSpPr>
            <p:cNvPr id="53" name="Hexagon 52"/>
            <p:cNvSpPr/>
            <p:nvPr/>
          </p:nvSpPr>
          <p:spPr bwMode="gray">
            <a:xfrm rot="16200000">
              <a:off x="7086632" y="2322811"/>
              <a:ext cx="691192" cy="595700"/>
            </a:xfrm>
            <a:prstGeom prst="hexagon">
              <a:avLst>
                <a:gd name="adj" fmla="val 29439"/>
                <a:gd name="vf" fmla="val 115470"/>
              </a:avLst>
            </a:prstGeom>
            <a:solidFill>
              <a:schemeClr val="accent6"/>
            </a:solidFill>
            <a:ln w="25400">
              <a:solidFill>
                <a:schemeClr val="tx2"/>
              </a:solidFill>
              <a:miter lim="800000"/>
            </a:ln>
          </p:spPr>
          <p:txBody>
            <a:bodyPr vert="horz" wrap="square" lIns="91440" tIns="45720" rIns="91440" bIns="45720" numCol="1" anchor="t" anchorCtr="0" compatLnSpc="1">
              <a:prstTxWarp prst="textNoShape">
                <a:avLst/>
              </a:prstTxWarp>
            </a:bodyPr>
            <a:lstStyle/>
            <a:p>
              <a:endParaRPr lang="en-US" dirty="0">
                <a:solidFill>
                  <a:prstClr val="black"/>
                </a:solidFill>
                <a:latin typeface="Arial"/>
              </a:endParaRPr>
            </a:p>
          </p:txBody>
        </p:sp>
        <p:grpSp>
          <p:nvGrpSpPr>
            <p:cNvPr id="54" name="Group 53"/>
            <p:cNvGrpSpPr/>
            <p:nvPr/>
          </p:nvGrpSpPr>
          <p:grpSpPr>
            <a:xfrm>
              <a:off x="7249132" y="2411638"/>
              <a:ext cx="366193" cy="389469"/>
              <a:chOff x="5584826" y="2884488"/>
              <a:chExt cx="1023938" cy="1089025"/>
            </a:xfrm>
            <a:solidFill>
              <a:schemeClr val="bg2"/>
            </a:solidFill>
          </p:grpSpPr>
          <p:sp>
            <p:nvSpPr>
              <p:cNvPr id="55" name="Freeform 5"/>
              <p:cNvSpPr>
                <a:spLocks/>
              </p:cNvSpPr>
              <p:nvPr/>
            </p:nvSpPr>
            <p:spPr bwMode="auto">
              <a:xfrm>
                <a:off x="5584826" y="3479800"/>
                <a:ext cx="1023938" cy="493713"/>
              </a:xfrm>
              <a:custGeom>
                <a:avLst/>
                <a:gdLst>
                  <a:gd name="T0" fmla="*/ 126 w 239"/>
                  <a:gd name="T1" fmla="*/ 115 h 115"/>
                  <a:gd name="T2" fmla="*/ 120 w 239"/>
                  <a:gd name="T3" fmla="*/ 115 h 115"/>
                  <a:gd name="T4" fmla="*/ 113 w 239"/>
                  <a:gd name="T5" fmla="*/ 115 h 115"/>
                  <a:gd name="T6" fmla="*/ 3 w 239"/>
                  <a:gd name="T7" fmla="*/ 100 h 115"/>
                  <a:gd name="T8" fmla="*/ 0 w 239"/>
                  <a:gd name="T9" fmla="*/ 95 h 115"/>
                  <a:gd name="T10" fmla="*/ 32 w 239"/>
                  <a:gd name="T11" fmla="*/ 29 h 115"/>
                  <a:gd name="T12" fmla="*/ 93 w 239"/>
                  <a:gd name="T13" fmla="*/ 2 h 115"/>
                  <a:gd name="T14" fmla="*/ 100 w 239"/>
                  <a:gd name="T15" fmla="*/ 5 h 115"/>
                  <a:gd name="T16" fmla="*/ 97 w 239"/>
                  <a:gd name="T17" fmla="*/ 11 h 115"/>
                  <a:gd name="T18" fmla="*/ 37 w 239"/>
                  <a:gd name="T19" fmla="*/ 38 h 115"/>
                  <a:gd name="T20" fmla="*/ 11 w 239"/>
                  <a:gd name="T21" fmla="*/ 93 h 115"/>
                  <a:gd name="T22" fmla="*/ 113 w 239"/>
                  <a:gd name="T23" fmla="*/ 105 h 115"/>
                  <a:gd name="T24" fmla="*/ 120 w 239"/>
                  <a:gd name="T25" fmla="*/ 105 h 115"/>
                  <a:gd name="T26" fmla="*/ 126 w 239"/>
                  <a:gd name="T27" fmla="*/ 105 h 115"/>
                  <a:gd name="T28" fmla="*/ 229 w 239"/>
                  <a:gd name="T29" fmla="*/ 93 h 115"/>
                  <a:gd name="T30" fmla="*/ 202 w 239"/>
                  <a:gd name="T31" fmla="*/ 38 h 115"/>
                  <a:gd name="T32" fmla="*/ 141 w 239"/>
                  <a:gd name="T33" fmla="*/ 11 h 115"/>
                  <a:gd name="T34" fmla="*/ 138 w 239"/>
                  <a:gd name="T35" fmla="*/ 4 h 115"/>
                  <a:gd name="T36" fmla="*/ 144 w 239"/>
                  <a:gd name="T37" fmla="*/ 1 h 115"/>
                  <a:gd name="T38" fmla="*/ 207 w 239"/>
                  <a:gd name="T39" fmla="*/ 29 h 115"/>
                  <a:gd name="T40" fmla="*/ 239 w 239"/>
                  <a:gd name="T41" fmla="*/ 95 h 115"/>
                  <a:gd name="T42" fmla="*/ 237 w 239"/>
                  <a:gd name="T43" fmla="*/ 100 h 115"/>
                  <a:gd name="T44" fmla="*/ 126 w 239"/>
                  <a:gd name="T45"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9" h="115">
                    <a:moveTo>
                      <a:pt x="126" y="115"/>
                    </a:moveTo>
                    <a:cubicBezTo>
                      <a:pt x="124" y="115"/>
                      <a:pt x="122" y="115"/>
                      <a:pt x="120" y="115"/>
                    </a:cubicBezTo>
                    <a:cubicBezTo>
                      <a:pt x="117" y="115"/>
                      <a:pt x="115" y="115"/>
                      <a:pt x="113" y="115"/>
                    </a:cubicBezTo>
                    <a:cubicBezTo>
                      <a:pt x="32" y="115"/>
                      <a:pt x="4" y="101"/>
                      <a:pt x="3" y="100"/>
                    </a:cubicBezTo>
                    <a:cubicBezTo>
                      <a:pt x="1" y="99"/>
                      <a:pt x="0" y="97"/>
                      <a:pt x="0" y="95"/>
                    </a:cubicBezTo>
                    <a:cubicBezTo>
                      <a:pt x="0" y="93"/>
                      <a:pt x="8" y="44"/>
                      <a:pt x="32" y="29"/>
                    </a:cubicBezTo>
                    <a:cubicBezTo>
                      <a:pt x="46" y="21"/>
                      <a:pt x="73" y="10"/>
                      <a:pt x="93" y="2"/>
                    </a:cubicBezTo>
                    <a:cubicBezTo>
                      <a:pt x="96" y="1"/>
                      <a:pt x="99" y="2"/>
                      <a:pt x="100" y="5"/>
                    </a:cubicBezTo>
                    <a:cubicBezTo>
                      <a:pt x="101" y="7"/>
                      <a:pt x="99" y="10"/>
                      <a:pt x="97" y="11"/>
                    </a:cubicBezTo>
                    <a:cubicBezTo>
                      <a:pt x="77" y="19"/>
                      <a:pt x="51" y="30"/>
                      <a:pt x="37" y="38"/>
                    </a:cubicBezTo>
                    <a:cubicBezTo>
                      <a:pt x="21" y="48"/>
                      <a:pt x="13" y="81"/>
                      <a:pt x="11" y="93"/>
                    </a:cubicBezTo>
                    <a:cubicBezTo>
                      <a:pt x="20" y="96"/>
                      <a:pt x="50" y="105"/>
                      <a:pt x="113" y="105"/>
                    </a:cubicBezTo>
                    <a:cubicBezTo>
                      <a:pt x="115" y="105"/>
                      <a:pt x="117" y="105"/>
                      <a:pt x="120" y="105"/>
                    </a:cubicBezTo>
                    <a:cubicBezTo>
                      <a:pt x="122" y="105"/>
                      <a:pt x="124" y="105"/>
                      <a:pt x="126" y="105"/>
                    </a:cubicBezTo>
                    <a:cubicBezTo>
                      <a:pt x="189" y="105"/>
                      <a:pt x="219" y="96"/>
                      <a:pt x="229" y="93"/>
                    </a:cubicBezTo>
                    <a:cubicBezTo>
                      <a:pt x="226" y="81"/>
                      <a:pt x="219" y="48"/>
                      <a:pt x="202" y="38"/>
                    </a:cubicBezTo>
                    <a:cubicBezTo>
                      <a:pt x="191" y="32"/>
                      <a:pt x="170" y="22"/>
                      <a:pt x="141" y="11"/>
                    </a:cubicBezTo>
                    <a:cubicBezTo>
                      <a:pt x="138" y="9"/>
                      <a:pt x="137" y="7"/>
                      <a:pt x="138" y="4"/>
                    </a:cubicBezTo>
                    <a:cubicBezTo>
                      <a:pt x="139" y="1"/>
                      <a:pt x="142" y="0"/>
                      <a:pt x="144" y="1"/>
                    </a:cubicBezTo>
                    <a:cubicBezTo>
                      <a:pt x="165" y="9"/>
                      <a:pt x="193" y="21"/>
                      <a:pt x="207" y="29"/>
                    </a:cubicBezTo>
                    <a:cubicBezTo>
                      <a:pt x="231" y="44"/>
                      <a:pt x="239" y="93"/>
                      <a:pt x="239" y="95"/>
                    </a:cubicBezTo>
                    <a:cubicBezTo>
                      <a:pt x="239" y="97"/>
                      <a:pt x="238" y="99"/>
                      <a:pt x="237" y="100"/>
                    </a:cubicBezTo>
                    <a:cubicBezTo>
                      <a:pt x="235" y="101"/>
                      <a:pt x="207" y="115"/>
                      <a:pt x="126" y="115"/>
                    </a:cubicBezTo>
                    <a:close/>
                  </a:path>
                </a:pathLst>
              </a:custGeom>
              <a:grpFill/>
              <a:ln>
                <a:solidFill>
                  <a:schemeClr val="tx2"/>
                </a:solidFill>
              </a:ln>
              <a:extLst/>
            </p:spPr>
            <p:txBody>
              <a:bodyPr vert="horz" wrap="square" lIns="91440" tIns="45720" rIns="91440" bIns="45720" numCol="1" anchor="t" anchorCtr="0" compatLnSpc="1">
                <a:prstTxWarp prst="textNoShape">
                  <a:avLst/>
                </a:prstTxWarp>
              </a:bodyPr>
              <a:lstStyle/>
              <a:p>
                <a:endParaRPr lang="en-US">
                  <a:solidFill>
                    <a:prstClr val="black"/>
                  </a:solidFill>
                  <a:latin typeface="Arial"/>
                </a:endParaRPr>
              </a:p>
            </p:txBody>
          </p:sp>
          <p:sp>
            <p:nvSpPr>
              <p:cNvPr id="56" name="Freeform 6"/>
              <p:cNvSpPr>
                <a:spLocks noEditPoints="1"/>
              </p:cNvSpPr>
              <p:nvPr/>
            </p:nvSpPr>
            <p:spPr bwMode="auto">
              <a:xfrm>
                <a:off x="5824538" y="2884488"/>
                <a:ext cx="534988" cy="693738"/>
              </a:xfrm>
              <a:custGeom>
                <a:avLst/>
                <a:gdLst>
                  <a:gd name="T0" fmla="*/ 63 w 125"/>
                  <a:gd name="T1" fmla="*/ 162 h 162"/>
                  <a:gd name="T2" fmla="*/ 62 w 125"/>
                  <a:gd name="T3" fmla="*/ 162 h 162"/>
                  <a:gd name="T4" fmla="*/ 61 w 125"/>
                  <a:gd name="T5" fmla="*/ 162 h 162"/>
                  <a:gd name="T6" fmla="*/ 10 w 125"/>
                  <a:gd name="T7" fmla="*/ 112 h 162"/>
                  <a:gd name="T8" fmla="*/ 0 w 125"/>
                  <a:gd name="T9" fmla="*/ 85 h 162"/>
                  <a:gd name="T10" fmla="*/ 7 w 125"/>
                  <a:gd name="T11" fmla="*/ 67 h 162"/>
                  <a:gd name="T12" fmla="*/ 7 w 125"/>
                  <a:gd name="T13" fmla="*/ 50 h 162"/>
                  <a:gd name="T14" fmla="*/ 19 w 125"/>
                  <a:gd name="T15" fmla="*/ 19 h 162"/>
                  <a:gd name="T16" fmla="*/ 63 w 125"/>
                  <a:gd name="T17" fmla="*/ 0 h 162"/>
                  <a:gd name="T18" fmla="*/ 64 w 125"/>
                  <a:gd name="T19" fmla="*/ 0 h 162"/>
                  <a:gd name="T20" fmla="*/ 104 w 125"/>
                  <a:gd name="T21" fmla="*/ 19 h 162"/>
                  <a:gd name="T22" fmla="*/ 117 w 125"/>
                  <a:gd name="T23" fmla="*/ 50 h 162"/>
                  <a:gd name="T24" fmla="*/ 117 w 125"/>
                  <a:gd name="T25" fmla="*/ 67 h 162"/>
                  <a:gd name="T26" fmla="*/ 125 w 125"/>
                  <a:gd name="T27" fmla="*/ 85 h 162"/>
                  <a:gd name="T28" fmla="*/ 115 w 125"/>
                  <a:gd name="T29" fmla="*/ 112 h 162"/>
                  <a:gd name="T30" fmla="*/ 63 w 125"/>
                  <a:gd name="T31" fmla="*/ 162 h 162"/>
                  <a:gd name="T32" fmla="*/ 63 w 125"/>
                  <a:gd name="T33" fmla="*/ 10 h 162"/>
                  <a:gd name="T34" fmla="*/ 27 w 125"/>
                  <a:gd name="T35" fmla="*/ 25 h 162"/>
                  <a:gd name="T36" fmla="*/ 17 w 125"/>
                  <a:gd name="T37" fmla="*/ 51 h 162"/>
                  <a:gd name="T38" fmla="*/ 17 w 125"/>
                  <a:gd name="T39" fmla="*/ 69 h 162"/>
                  <a:gd name="T40" fmla="*/ 14 w 125"/>
                  <a:gd name="T41" fmla="*/ 74 h 162"/>
                  <a:gd name="T42" fmla="*/ 10 w 125"/>
                  <a:gd name="T43" fmla="*/ 85 h 162"/>
                  <a:gd name="T44" fmla="*/ 16 w 125"/>
                  <a:gd name="T45" fmla="*/ 104 h 162"/>
                  <a:gd name="T46" fmla="*/ 18 w 125"/>
                  <a:gd name="T47" fmla="*/ 106 h 162"/>
                  <a:gd name="T48" fmla="*/ 61 w 125"/>
                  <a:gd name="T49" fmla="*/ 152 h 162"/>
                  <a:gd name="T50" fmla="*/ 62 w 125"/>
                  <a:gd name="T51" fmla="*/ 152 h 162"/>
                  <a:gd name="T52" fmla="*/ 63 w 125"/>
                  <a:gd name="T53" fmla="*/ 152 h 162"/>
                  <a:gd name="T54" fmla="*/ 64 w 125"/>
                  <a:gd name="T55" fmla="*/ 152 h 162"/>
                  <a:gd name="T56" fmla="*/ 106 w 125"/>
                  <a:gd name="T57" fmla="*/ 106 h 162"/>
                  <a:gd name="T58" fmla="*/ 109 w 125"/>
                  <a:gd name="T59" fmla="*/ 104 h 162"/>
                  <a:gd name="T60" fmla="*/ 109 w 125"/>
                  <a:gd name="T61" fmla="*/ 104 h 162"/>
                  <a:gd name="T62" fmla="*/ 115 w 125"/>
                  <a:gd name="T63" fmla="*/ 85 h 162"/>
                  <a:gd name="T64" fmla="*/ 112 w 125"/>
                  <a:gd name="T65" fmla="*/ 75 h 162"/>
                  <a:gd name="T66" fmla="*/ 107 w 125"/>
                  <a:gd name="T67" fmla="*/ 70 h 162"/>
                  <a:gd name="T68" fmla="*/ 107 w 125"/>
                  <a:gd name="T69" fmla="*/ 50 h 162"/>
                  <a:gd name="T70" fmla="*/ 96 w 125"/>
                  <a:gd name="T71" fmla="*/ 25 h 162"/>
                  <a:gd name="T72" fmla="*/ 63 w 125"/>
                  <a:gd name="T73" fmla="*/ 1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5" h="162">
                    <a:moveTo>
                      <a:pt x="63" y="162"/>
                    </a:moveTo>
                    <a:cubicBezTo>
                      <a:pt x="63" y="162"/>
                      <a:pt x="63" y="162"/>
                      <a:pt x="62" y="162"/>
                    </a:cubicBezTo>
                    <a:cubicBezTo>
                      <a:pt x="62" y="162"/>
                      <a:pt x="62" y="162"/>
                      <a:pt x="61" y="162"/>
                    </a:cubicBezTo>
                    <a:cubicBezTo>
                      <a:pt x="35" y="162"/>
                      <a:pt x="14" y="121"/>
                      <a:pt x="10" y="112"/>
                    </a:cubicBezTo>
                    <a:cubicBezTo>
                      <a:pt x="6" y="109"/>
                      <a:pt x="0" y="102"/>
                      <a:pt x="0" y="85"/>
                    </a:cubicBezTo>
                    <a:cubicBezTo>
                      <a:pt x="0" y="74"/>
                      <a:pt x="4" y="69"/>
                      <a:pt x="7" y="67"/>
                    </a:cubicBezTo>
                    <a:cubicBezTo>
                      <a:pt x="7" y="63"/>
                      <a:pt x="7" y="55"/>
                      <a:pt x="7" y="50"/>
                    </a:cubicBezTo>
                    <a:cubicBezTo>
                      <a:pt x="8" y="41"/>
                      <a:pt x="9" y="33"/>
                      <a:pt x="19" y="19"/>
                    </a:cubicBezTo>
                    <a:cubicBezTo>
                      <a:pt x="31" y="2"/>
                      <a:pt x="54" y="0"/>
                      <a:pt x="63" y="0"/>
                    </a:cubicBezTo>
                    <a:cubicBezTo>
                      <a:pt x="64" y="0"/>
                      <a:pt x="64" y="0"/>
                      <a:pt x="64" y="0"/>
                    </a:cubicBezTo>
                    <a:cubicBezTo>
                      <a:pt x="81" y="0"/>
                      <a:pt x="94" y="6"/>
                      <a:pt x="104" y="19"/>
                    </a:cubicBezTo>
                    <a:cubicBezTo>
                      <a:pt x="113" y="31"/>
                      <a:pt x="117" y="40"/>
                      <a:pt x="117" y="50"/>
                    </a:cubicBezTo>
                    <a:cubicBezTo>
                      <a:pt x="117" y="67"/>
                      <a:pt x="117" y="67"/>
                      <a:pt x="117" y="67"/>
                    </a:cubicBezTo>
                    <a:cubicBezTo>
                      <a:pt x="121" y="69"/>
                      <a:pt x="125" y="74"/>
                      <a:pt x="125" y="85"/>
                    </a:cubicBezTo>
                    <a:cubicBezTo>
                      <a:pt x="125" y="102"/>
                      <a:pt x="118" y="109"/>
                      <a:pt x="115" y="112"/>
                    </a:cubicBezTo>
                    <a:cubicBezTo>
                      <a:pt x="110" y="121"/>
                      <a:pt x="90" y="162"/>
                      <a:pt x="63" y="162"/>
                    </a:cubicBezTo>
                    <a:close/>
                    <a:moveTo>
                      <a:pt x="63" y="10"/>
                    </a:moveTo>
                    <a:cubicBezTo>
                      <a:pt x="57" y="10"/>
                      <a:pt x="37" y="11"/>
                      <a:pt x="27" y="25"/>
                    </a:cubicBezTo>
                    <a:cubicBezTo>
                      <a:pt x="19" y="37"/>
                      <a:pt x="18" y="43"/>
                      <a:pt x="17" y="51"/>
                    </a:cubicBezTo>
                    <a:cubicBezTo>
                      <a:pt x="17" y="58"/>
                      <a:pt x="17" y="69"/>
                      <a:pt x="17" y="69"/>
                    </a:cubicBezTo>
                    <a:cubicBezTo>
                      <a:pt x="17" y="72"/>
                      <a:pt x="16" y="74"/>
                      <a:pt x="14" y="74"/>
                    </a:cubicBezTo>
                    <a:cubicBezTo>
                      <a:pt x="14" y="74"/>
                      <a:pt x="10" y="76"/>
                      <a:pt x="10" y="85"/>
                    </a:cubicBezTo>
                    <a:cubicBezTo>
                      <a:pt x="10" y="100"/>
                      <a:pt x="16" y="104"/>
                      <a:pt x="16" y="104"/>
                    </a:cubicBezTo>
                    <a:cubicBezTo>
                      <a:pt x="17" y="104"/>
                      <a:pt x="18" y="105"/>
                      <a:pt x="18" y="106"/>
                    </a:cubicBezTo>
                    <a:cubicBezTo>
                      <a:pt x="24" y="119"/>
                      <a:pt x="43" y="152"/>
                      <a:pt x="61" y="152"/>
                    </a:cubicBezTo>
                    <a:cubicBezTo>
                      <a:pt x="61" y="152"/>
                      <a:pt x="62" y="152"/>
                      <a:pt x="62" y="152"/>
                    </a:cubicBezTo>
                    <a:cubicBezTo>
                      <a:pt x="62" y="152"/>
                      <a:pt x="63" y="152"/>
                      <a:pt x="63" y="152"/>
                    </a:cubicBezTo>
                    <a:cubicBezTo>
                      <a:pt x="63" y="152"/>
                      <a:pt x="63" y="152"/>
                      <a:pt x="64" y="152"/>
                    </a:cubicBezTo>
                    <a:cubicBezTo>
                      <a:pt x="82" y="152"/>
                      <a:pt x="101" y="119"/>
                      <a:pt x="106" y="106"/>
                    </a:cubicBezTo>
                    <a:cubicBezTo>
                      <a:pt x="107" y="105"/>
                      <a:pt x="108" y="104"/>
                      <a:pt x="109" y="104"/>
                    </a:cubicBezTo>
                    <a:cubicBezTo>
                      <a:pt x="109" y="104"/>
                      <a:pt x="109" y="104"/>
                      <a:pt x="109" y="104"/>
                    </a:cubicBezTo>
                    <a:cubicBezTo>
                      <a:pt x="109" y="104"/>
                      <a:pt x="115" y="100"/>
                      <a:pt x="115" y="85"/>
                    </a:cubicBezTo>
                    <a:cubicBezTo>
                      <a:pt x="115" y="76"/>
                      <a:pt x="112" y="75"/>
                      <a:pt x="112" y="75"/>
                    </a:cubicBezTo>
                    <a:cubicBezTo>
                      <a:pt x="109" y="74"/>
                      <a:pt x="107" y="72"/>
                      <a:pt x="107" y="70"/>
                    </a:cubicBezTo>
                    <a:cubicBezTo>
                      <a:pt x="107" y="50"/>
                      <a:pt x="107" y="50"/>
                      <a:pt x="107" y="50"/>
                    </a:cubicBezTo>
                    <a:cubicBezTo>
                      <a:pt x="107" y="45"/>
                      <a:pt x="106" y="38"/>
                      <a:pt x="96" y="25"/>
                    </a:cubicBezTo>
                    <a:cubicBezTo>
                      <a:pt x="88" y="15"/>
                      <a:pt x="78" y="10"/>
                      <a:pt x="63" y="10"/>
                    </a:cubicBezTo>
                    <a:close/>
                  </a:path>
                </a:pathLst>
              </a:custGeom>
              <a:grpFill/>
              <a:ln>
                <a:solidFill>
                  <a:schemeClr val="tx2"/>
                </a:solidFill>
              </a:ln>
              <a:extLst/>
            </p:spPr>
            <p:txBody>
              <a:bodyPr vert="horz" wrap="square" lIns="91440" tIns="45720" rIns="91440" bIns="45720" numCol="1" anchor="t" anchorCtr="0" compatLnSpc="1">
                <a:prstTxWarp prst="textNoShape">
                  <a:avLst/>
                </a:prstTxWarp>
              </a:bodyPr>
              <a:lstStyle/>
              <a:p>
                <a:endParaRPr lang="en-US">
                  <a:solidFill>
                    <a:prstClr val="black"/>
                  </a:solidFill>
                  <a:latin typeface="Arial"/>
                </a:endParaRPr>
              </a:p>
            </p:txBody>
          </p:sp>
        </p:grpSp>
      </p:grpSp>
      <p:grpSp>
        <p:nvGrpSpPr>
          <p:cNvPr id="61" name="Group 60"/>
          <p:cNvGrpSpPr/>
          <p:nvPr/>
        </p:nvGrpSpPr>
        <p:grpSpPr>
          <a:xfrm>
            <a:off x="1661645" y="2438400"/>
            <a:ext cx="506530" cy="494527"/>
            <a:chOff x="2744550" y="3334059"/>
            <a:chExt cx="669925" cy="654050"/>
          </a:xfrm>
        </p:grpSpPr>
        <p:sp>
          <p:nvSpPr>
            <p:cNvPr id="59" name="Oval 58"/>
            <p:cNvSpPr/>
            <p:nvPr/>
          </p:nvSpPr>
          <p:spPr>
            <a:xfrm>
              <a:off x="2744550" y="3334059"/>
              <a:ext cx="669925" cy="654050"/>
            </a:xfrm>
            <a:prstGeom prst="ellipse">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smtClean="0">
                <a:solidFill>
                  <a:schemeClr val="tx2"/>
                </a:solidFill>
              </a:endParaRPr>
            </a:p>
          </p:txBody>
        </p:sp>
        <p:pic>
          <p:nvPicPr>
            <p:cNvPr id="58" name="Picture 57"/>
            <p:cNvPicPr>
              <a:picLocks noChangeAspect="1"/>
            </p:cNvPicPr>
            <p:nvPr/>
          </p:nvPicPr>
          <p:blipFill>
            <a:blip r:embed="rId3"/>
            <a:stretch>
              <a:fillRect/>
            </a:stretch>
          </p:blipFill>
          <p:spPr>
            <a:xfrm>
              <a:off x="2808027" y="3394985"/>
              <a:ext cx="539298" cy="539298"/>
            </a:xfrm>
            <a:prstGeom prst="rect">
              <a:avLst/>
            </a:prstGeom>
            <a:ln>
              <a:noFill/>
            </a:ln>
          </p:spPr>
        </p:pic>
      </p:grpSp>
      <p:sp>
        <p:nvSpPr>
          <p:cNvPr id="312" name="Rectangle 311"/>
          <p:cNvSpPr/>
          <p:nvPr/>
        </p:nvSpPr>
        <p:spPr>
          <a:xfrm>
            <a:off x="1330109" y="2895600"/>
            <a:ext cx="1184491" cy="369332"/>
          </a:xfrm>
          <a:prstGeom prst="rect">
            <a:avLst/>
          </a:prstGeom>
        </p:spPr>
        <p:txBody>
          <a:bodyPr wrap="none">
            <a:spAutoFit/>
          </a:bodyPr>
          <a:lstStyle/>
          <a:p>
            <a:r>
              <a:rPr lang="en-US" sz="1800" cap="all" spc="300" dirty="0" smtClean="0">
                <a:solidFill>
                  <a:schemeClr val="tx2"/>
                </a:solidFill>
              </a:rPr>
              <a:t>Ambari</a:t>
            </a:r>
            <a:endParaRPr lang="en-US" sz="1800" dirty="0">
              <a:solidFill>
                <a:schemeClr val="tx2"/>
              </a:solidFill>
            </a:endParaRPr>
          </a:p>
        </p:txBody>
      </p:sp>
      <p:grpSp>
        <p:nvGrpSpPr>
          <p:cNvPr id="11" name="Group 10"/>
          <p:cNvGrpSpPr/>
          <p:nvPr/>
        </p:nvGrpSpPr>
        <p:grpSpPr>
          <a:xfrm>
            <a:off x="3746602" y="1851126"/>
            <a:ext cx="4421000" cy="3082665"/>
            <a:chOff x="3746602" y="1851126"/>
            <a:chExt cx="4421000" cy="3082665"/>
          </a:xfrm>
        </p:grpSpPr>
        <p:grpSp>
          <p:nvGrpSpPr>
            <p:cNvPr id="148" name="Group 147"/>
            <p:cNvGrpSpPr/>
            <p:nvPr/>
          </p:nvGrpSpPr>
          <p:grpSpPr>
            <a:xfrm>
              <a:off x="5748692" y="1854649"/>
              <a:ext cx="429328" cy="494776"/>
              <a:chOff x="4714845" y="2034349"/>
              <a:chExt cx="429328" cy="494776"/>
            </a:xfrm>
          </p:grpSpPr>
          <p:grpSp>
            <p:nvGrpSpPr>
              <p:cNvPr id="149" name="Group 148"/>
              <p:cNvGrpSpPr/>
              <p:nvPr/>
            </p:nvGrpSpPr>
            <p:grpSpPr>
              <a:xfrm>
                <a:off x="4801880" y="2138280"/>
                <a:ext cx="255257" cy="293999"/>
                <a:chOff x="6157594" y="3415152"/>
                <a:chExt cx="194276" cy="223763"/>
              </a:xfrm>
            </p:grpSpPr>
            <p:sp>
              <p:nvSpPr>
                <p:cNvPr id="151" name="Freeform 101"/>
                <p:cNvSpPr>
                  <a:spLocks noEditPoints="1"/>
                </p:cNvSpPr>
                <p:nvPr/>
              </p:nvSpPr>
              <p:spPr bwMode="auto">
                <a:xfrm>
                  <a:off x="6157594" y="3415152"/>
                  <a:ext cx="194276" cy="223763"/>
                </a:xfrm>
                <a:custGeom>
                  <a:avLst/>
                  <a:gdLst>
                    <a:gd name="T0" fmla="*/ 234 w 237"/>
                    <a:gd name="T1" fmla="*/ 66 h 273"/>
                    <a:gd name="T2" fmla="*/ 121 w 237"/>
                    <a:gd name="T3" fmla="*/ 1 h 273"/>
                    <a:gd name="T4" fmla="*/ 115 w 237"/>
                    <a:gd name="T5" fmla="*/ 1 h 273"/>
                    <a:gd name="T6" fmla="*/ 3 w 237"/>
                    <a:gd name="T7" fmla="*/ 66 h 273"/>
                    <a:gd name="T8" fmla="*/ 0 w 237"/>
                    <a:gd name="T9" fmla="*/ 72 h 273"/>
                    <a:gd name="T10" fmla="*/ 0 w 237"/>
                    <a:gd name="T11" fmla="*/ 202 h 273"/>
                    <a:gd name="T12" fmla="*/ 3 w 237"/>
                    <a:gd name="T13" fmla="*/ 206 h 273"/>
                    <a:gd name="T14" fmla="*/ 115 w 237"/>
                    <a:gd name="T15" fmla="*/ 272 h 273"/>
                    <a:gd name="T16" fmla="*/ 119 w 237"/>
                    <a:gd name="T17" fmla="*/ 273 h 273"/>
                    <a:gd name="T18" fmla="*/ 121 w 237"/>
                    <a:gd name="T19" fmla="*/ 272 h 273"/>
                    <a:gd name="T20" fmla="*/ 234 w 237"/>
                    <a:gd name="T21" fmla="*/ 206 h 273"/>
                    <a:gd name="T22" fmla="*/ 237 w 237"/>
                    <a:gd name="T23" fmla="*/ 202 h 273"/>
                    <a:gd name="T24" fmla="*/ 237 w 237"/>
                    <a:gd name="T25" fmla="*/ 72 h 273"/>
                    <a:gd name="T26" fmla="*/ 234 w 237"/>
                    <a:gd name="T27" fmla="*/ 66 h 273"/>
                    <a:gd name="T28" fmla="*/ 227 w 237"/>
                    <a:gd name="T29" fmla="*/ 199 h 273"/>
                    <a:gd name="T30" fmla="*/ 119 w 237"/>
                    <a:gd name="T31" fmla="*/ 261 h 273"/>
                    <a:gd name="T32" fmla="*/ 11 w 237"/>
                    <a:gd name="T33" fmla="*/ 199 h 273"/>
                    <a:gd name="T34" fmla="*/ 11 w 237"/>
                    <a:gd name="T35" fmla="*/ 75 h 273"/>
                    <a:gd name="T36" fmla="*/ 119 w 237"/>
                    <a:gd name="T37" fmla="*/ 12 h 273"/>
                    <a:gd name="T38" fmla="*/ 227 w 237"/>
                    <a:gd name="T39" fmla="*/ 75 h 273"/>
                    <a:gd name="T40" fmla="*/ 227 w 237"/>
                    <a:gd name="T41" fmla="*/ 199 h 273"/>
                    <a:gd name="T42" fmla="*/ 227 w 237"/>
                    <a:gd name="T43" fmla="*/ 199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7" h="273">
                      <a:moveTo>
                        <a:pt x="234" y="66"/>
                      </a:moveTo>
                      <a:cubicBezTo>
                        <a:pt x="121" y="1"/>
                        <a:pt x="121" y="1"/>
                        <a:pt x="121" y="1"/>
                      </a:cubicBezTo>
                      <a:cubicBezTo>
                        <a:pt x="120" y="0"/>
                        <a:pt x="118" y="0"/>
                        <a:pt x="115" y="1"/>
                      </a:cubicBezTo>
                      <a:cubicBezTo>
                        <a:pt x="3" y="66"/>
                        <a:pt x="3" y="66"/>
                        <a:pt x="3" y="66"/>
                      </a:cubicBezTo>
                      <a:cubicBezTo>
                        <a:pt x="1" y="67"/>
                        <a:pt x="0" y="69"/>
                        <a:pt x="0" y="72"/>
                      </a:cubicBezTo>
                      <a:cubicBezTo>
                        <a:pt x="0" y="202"/>
                        <a:pt x="0" y="202"/>
                        <a:pt x="0" y="202"/>
                      </a:cubicBezTo>
                      <a:cubicBezTo>
                        <a:pt x="0" y="204"/>
                        <a:pt x="1" y="205"/>
                        <a:pt x="3" y="206"/>
                      </a:cubicBezTo>
                      <a:cubicBezTo>
                        <a:pt x="115" y="272"/>
                        <a:pt x="115" y="272"/>
                        <a:pt x="115" y="272"/>
                      </a:cubicBezTo>
                      <a:cubicBezTo>
                        <a:pt x="117" y="273"/>
                        <a:pt x="118" y="273"/>
                        <a:pt x="119" y="273"/>
                      </a:cubicBezTo>
                      <a:cubicBezTo>
                        <a:pt x="120" y="273"/>
                        <a:pt x="121" y="273"/>
                        <a:pt x="121" y="272"/>
                      </a:cubicBezTo>
                      <a:cubicBezTo>
                        <a:pt x="234" y="206"/>
                        <a:pt x="234" y="206"/>
                        <a:pt x="234" y="206"/>
                      </a:cubicBezTo>
                      <a:cubicBezTo>
                        <a:pt x="236" y="205"/>
                        <a:pt x="237" y="204"/>
                        <a:pt x="237" y="202"/>
                      </a:cubicBezTo>
                      <a:cubicBezTo>
                        <a:pt x="237" y="72"/>
                        <a:pt x="237" y="72"/>
                        <a:pt x="237" y="72"/>
                      </a:cubicBezTo>
                      <a:cubicBezTo>
                        <a:pt x="237" y="69"/>
                        <a:pt x="236" y="67"/>
                        <a:pt x="234" y="66"/>
                      </a:cubicBezTo>
                      <a:close/>
                      <a:moveTo>
                        <a:pt x="227" y="199"/>
                      </a:moveTo>
                      <a:cubicBezTo>
                        <a:pt x="119" y="261"/>
                        <a:pt x="119" y="261"/>
                        <a:pt x="119" y="261"/>
                      </a:cubicBezTo>
                      <a:cubicBezTo>
                        <a:pt x="11" y="199"/>
                        <a:pt x="11" y="199"/>
                        <a:pt x="11" y="199"/>
                      </a:cubicBezTo>
                      <a:cubicBezTo>
                        <a:pt x="11" y="75"/>
                        <a:pt x="11" y="75"/>
                        <a:pt x="11" y="75"/>
                      </a:cubicBezTo>
                      <a:cubicBezTo>
                        <a:pt x="119" y="12"/>
                        <a:pt x="119" y="12"/>
                        <a:pt x="119" y="12"/>
                      </a:cubicBezTo>
                      <a:cubicBezTo>
                        <a:pt x="227" y="75"/>
                        <a:pt x="227" y="75"/>
                        <a:pt x="227" y="75"/>
                      </a:cubicBezTo>
                      <a:cubicBezTo>
                        <a:pt x="227" y="199"/>
                        <a:pt x="227" y="199"/>
                        <a:pt x="227" y="199"/>
                      </a:cubicBezTo>
                      <a:cubicBezTo>
                        <a:pt x="227" y="199"/>
                        <a:pt x="227" y="199"/>
                        <a:pt x="227" y="19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chemeClr val="tx2"/>
                    </a:solidFill>
                    <a:latin typeface="Arial"/>
                  </a:endParaRPr>
                </a:p>
              </p:txBody>
            </p:sp>
            <p:sp>
              <p:nvSpPr>
                <p:cNvPr id="152" name="Freeform 102"/>
                <p:cNvSpPr>
                  <a:spLocks/>
                </p:cNvSpPr>
                <p:nvPr/>
              </p:nvSpPr>
              <p:spPr bwMode="auto">
                <a:xfrm>
                  <a:off x="6180491" y="3437008"/>
                  <a:ext cx="147442" cy="84648"/>
                </a:xfrm>
                <a:custGeom>
                  <a:avLst/>
                  <a:gdLst>
                    <a:gd name="T0" fmla="*/ 0 w 425"/>
                    <a:gd name="T1" fmla="*/ 121 h 244"/>
                    <a:gd name="T2" fmla="*/ 215 w 425"/>
                    <a:gd name="T3" fmla="*/ 244 h 244"/>
                    <a:gd name="T4" fmla="*/ 425 w 425"/>
                    <a:gd name="T5" fmla="*/ 121 h 244"/>
                    <a:gd name="T6" fmla="*/ 425 w 425"/>
                    <a:gd name="T7" fmla="*/ 121 h 244"/>
                    <a:gd name="T8" fmla="*/ 215 w 425"/>
                    <a:gd name="T9" fmla="*/ 0 h 244"/>
                    <a:gd name="T10" fmla="*/ 0 w 425"/>
                    <a:gd name="T11" fmla="*/ 121 h 244"/>
                    <a:gd name="T12" fmla="*/ 0 w 425"/>
                    <a:gd name="T13" fmla="*/ 121 h 244"/>
                    <a:gd name="T14" fmla="*/ 0 w 425"/>
                    <a:gd name="T15" fmla="*/ 121 h 244"/>
                    <a:gd name="T16" fmla="*/ 0 w 425"/>
                    <a:gd name="T17" fmla="*/ 121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5" h="244">
                      <a:moveTo>
                        <a:pt x="0" y="121"/>
                      </a:moveTo>
                      <a:lnTo>
                        <a:pt x="215" y="244"/>
                      </a:lnTo>
                      <a:lnTo>
                        <a:pt x="425" y="121"/>
                      </a:lnTo>
                      <a:lnTo>
                        <a:pt x="425" y="121"/>
                      </a:lnTo>
                      <a:lnTo>
                        <a:pt x="215" y="0"/>
                      </a:lnTo>
                      <a:lnTo>
                        <a:pt x="0" y="121"/>
                      </a:lnTo>
                      <a:lnTo>
                        <a:pt x="0" y="121"/>
                      </a:lnTo>
                      <a:lnTo>
                        <a:pt x="0" y="121"/>
                      </a:lnTo>
                      <a:lnTo>
                        <a:pt x="0" y="12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chemeClr val="tx2"/>
                    </a:solidFill>
                    <a:latin typeface="Arial"/>
                  </a:endParaRPr>
                </a:p>
              </p:txBody>
            </p:sp>
            <p:sp>
              <p:nvSpPr>
                <p:cNvPr id="153" name="Freeform 103"/>
                <p:cNvSpPr>
                  <a:spLocks/>
                </p:cNvSpPr>
                <p:nvPr/>
              </p:nvSpPr>
              <p:spPr bwMode="auto">
                <a:xfrm>
                  <a:off x="6175634" y="3555307"/>
                  <a:ext cx="158196" cy="59670"/>
                </a:xfrm>
                <a:custGeom>
                  <a:avLst/>
                  <a:gdLst>
                    <a:gd name="T0" fmla="*/ 0 w 193"/>
                    <a:gd name="T1" fmla="*/ 0 h 73"/>
                    <a:gd name="T2" fmla="*/ 0 w 193"/>
                    <a:gd name="T3" fmla="*/ 17 h 73"/>
                    <a:gd name="T4" fmla="*/ 58 w 193"/>
                    <a:gd name="T5" fmla="*/ 51 h 73"/>
                    <a:gd name="T6" fmla="*/ 91 w 193"/>
                    <a:gd name="T7" fmla="*/ 70 h 73"/>
                    <a:gd name="T8" fmla="*/ 91 w 193"/>
                    <a:gd name="T9" fmla="*/ 70 h 73"/>
                    <a:gd name="T10" fmla="*/ 96 w 193"/>
                    <a:gd name="T11" fmla="*/ 73 h 73"/>
                    <a:gd name="T12" fmla="*/ 193 w 193"/>
                    <a:gd name="T13" fmla="*/ 18 h 73"/>
                    <a:gd name="T14" fmla="*/ 193 w 193"/>
                    <a:gd name="T15" fmla="*/ 0 h 73"/>
                    <a:gd name="T16" fmla="*/ 96 w 193"/>
                    <a:gd name="T17" fmla="*/ 56 h 73"/>
                    <a:gd name="T18" fmla="*/ 0 w 193"/>
                    <a:gd name="T19" fmla="*/ 0 h 73"/>
                    <a:gd name="T20" fmla="*/ 0 w 193"/>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73">
                      <a:moveTo>
                        <a:pt x="0" y="0"/>
                      </a:moveTo>
                      <a:cubicBezTo>
                        <a:pt x="0" y="17"/>
                        <a:pt x="0" y="17"/>
                        <a:pt x="0" y="17"/>
                      </a:cubicBezTo>
                      <a:cubicBezTo>
                        <a:pt x="58" y="51"/>
                        <a:pt x="58" y="51"/>
                        <a:pt x="58" y="51"/>
                      </a:cubicBezTo>
                      <a:cubicBezTo>
                        <a:pt x="91" y="70"/>
                        <a:pt x="91" y="70"/>
                        <a:pt x="91" y="70"/>
                      </a:cubicBezTo>
                      <a:cubicBezTo>
                        <a:pt x="91" y="70"/>
                        <a:pt x="91" y="70"/>
                        <a:pt x="91" y="70"/>
                      </a:cubicBezTo>
                      <a:cubicBezTo>
                        <a:pt x="96" y="73"/>
                        <a:pt x="96" y="73"/>
                        <a:pt x="96" y="73"/>
                      </a:cubicBezTo>
                      <a:cubicBezTo>
                        <a:pt x="193" y="18"/>
                        <a:pt x="193" y="18"/>
                        <a:pt x="193" y="18"/>
                      </a:cubicBezTo>
                      <a:cubicBezTo>
                        <a:pt x="193" y="0"/>
                        <a:pt x="193" y="0"/>
                        <a:pt x="193" y="0"/>
                      </a:cubicBezTo>
                      <a:cubicBezTo>
                        <a:pt x="96" y="56"/>
                        <a:pt x="96" y="56"/>
                        <a:pt x="96" y="56"/>
                      </a:cubicBezTo>
                      <a:cubicBezTo>
                        <a:pt x="0" y="0"/>
                        <a:pt x="0" y="0"/>
                        <a:pt x="0" y="0"/>
                      </a:cubicBezTo>
                      <a:cubicBezTo>
                        <a:pt x="0" y="0"/>
                        <a:pt x="0" y="0"/>
                        <a:pt x="0"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chemeClr val="tx2"/>
                    </a:solidFill>
                    <a:latin typeface="Arial"/>
                  </a:endParaRPr>
                </a:p>
              </p:txBody>
            </p:sp>
            <p:sp>
              <p:nvSpPr>
                <p:cNvPr id="154" name="Freeform 104"/>
                <p:cNvSpPr>
                  <a:spLocks/>
                </p:cNvSpPr>
                <p:nvPr/>
              </p:nvSpPr>
              <p:spPr bwMode="auto">
                <a:xfrm>
                  <a:off x="6175634" y="3493903"/>
                  <a:ext cx="158196" cy="60364"/>
                </a:xfrm>
                <a:custGeom>
                  <a:avLst/>
                  <a:gdLst>
                    <a:gd name="T0" fmla="*/ 0 w 456"/>
                    <a:gd name="T1" fmla="*/ 0 h 174"/>
                    <a:gd name="T2" fmla="*/ 0 w 456"/>
                    <a:gd name="T3" fmla="*/ 42 h 174"/>
                    <a:gd name="T4" fmla="*/ 229 w 456"/>
                    <a:gd name="T5" fmla="*/ 174 h 174"/>
                    <a:gd name="T6" fmla="*/ 456 w 456"/>
                    <a:gd name="T7" fmla="*/ 42 h 174"/>
                    <a:gd name="T8" fmla="*/ 456 w 456"/>
                    <a:gd name="T9" fmla="*/ 2 h 174"/>
                    <a:gd name="T10" fmla="*/ 229 w 456"/>
                    <a:gd name="T11" fmla="*/ 132 h 174"/>
                    <a:gd name="T12" fmla="*/ 0 w 456"/>
                    <a:gd name="T13" fmla="*/ 0 h 174"/>
                    <a:gd name="T14" fmla="*/ 0 w 456"/>
                    <a:gd name="T15" fmla="*/ 0 h 174"/>
                    <a:gd name="T16" fmla="*/ 0 w 456"/>
                    <a:gd name="T17"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6" h="174">
                      <a:moveTo>
                        <a:pt x="0" y="0"/>
                      </a:moveTo>
                      <a:lnTo>
                        <a:pt x="0" y="42"/>
                      </a:lnTo>
                      <a:lnTo>
                        <a:pt x="229" y="174"/>
                      </a:lnTo>
                      <a:lnTo>
                        <a:pt x="456" y="42"/>
                      </a:lnTo>
                      <a:lnTo>
                        <a:pt x="456" y="2"/>
                      </a:lnTo>
                      <a:lnTo>
                        <a:pt x="229" y="132"/>
                      </a:lnTo>
                      <a:lnTo>
                        <a:pt x="0" y="0"/>
                      </a:lnTo>
                      <a:lnTo>
                        <a:pt x="0" y="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chemeClr val="tx2"/>
                    </a:solidFill>
                    <a:latin typeface="Arial"/>
                  </a:endParaRPr>
                </a:p>
              </p:txBody>
            </p:sp>
            <p:sp>
              <p:nvSpPr>
                <p:cNvPr id="155" name="Freeform 105"/>
                <p:cNvSpPr>
                  <a:spLocks/>
                </p:cNvSpPr>
                <p:nvPr/>
              </p:nvSpPr>
              <p:spPr bwMode="auto">
                <a:xfrm>
                  <a:off x="6175634" y="3524779"/>
                  <a:ext cx="158196" cy="60711"/>
                </a:xfrm>
                <a:custGeom>
                  <a:avLst/>
                  <a:gdLst>
                    <a:gd name="T0" fmla="*/ 0 w 456"/>
                    <a:gd name="T1" fmla="*/ 0 h 175"/>
                    <a:gd name="T2" fmla="*/ 0 w 456"/>
                    <a:gd name="T3" fmla="*/ 43 h 175"/>
                    <a:gd name="T4" fmla="*/ 229 w 456"/>
                    <a:gd name="T5" fmla="*/ 175 h 175"/>
                    <a:gd name="T6" fmla="*/ 456 w 456"/>
                    <a:gd name="T7" fmla="*/ 43 h 175"/>
                    <a:gd name="T8" fmla="*/ 456 w 456"/>
                    <a:gd name="T9" fmla="*/ 0 h 175"/>
                    <a:gd name="T10" fmla="*/ 229 w 456"/>
                    <a:gd name="T11" fmla="*/ 130 h 175"/>
                    <a:gd name="T12" fmla="*/ 0 w 456"/>
                    <a:gd name="T13" fmla="*/ 0 h 175"/>
                    <a:gd name="T14" fmla="*/ 0 w 456"/>
                    <a:gd name="T15" fmla="*/ 0 h 175"/>
                    <a:gd name="T16" fmla="*/ 0 w 456"/>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6" h="175">
                      <a:moveTo>
                        <a:pt x="0" y="0"/>
                      </a:moveTo>
                      <a:lnTo>
                        <a:pt x="0" y="43"/>
                      </a:lnTo>
                      <a:lnTo>
                        <a:pt x="229" y="175"/>
                      </a:lnTo>
                      <a:lnTo>
                        <a:pt x="456" y="43"/>
                      </a:lnTo>
                      <a:lnTo>
                        <a:pt x="456" y="0"/>
                      </a:lnTo>
                      <a:lnTo>
                        <a:pt x="229" y="130"/>
                      </a:lnTo>
                      <a:lnTo>
                        <a:pt x="0" y="0"/>
                      </a:lnTo>
                      <a:lnTo>
                        <a:pt x="0" y="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chemeClr val="tx2"/>
                    </a:solidFill>
                    <a:latin typeface="Arial"/>
                  </a:endParaRPr>
                </a:p>
              </p:txBody>
            </p:sp>
          </p:grpSp>
          <p:sp>
            <p:nvSpPr>
              <p:cNvPr id="150" name="Freeform 132"/>
              <p:cNvSpPr>
                <a:spLocks/>
              </p:cNvSpPr>
              <p:nvPr/>
            </p:nvSpPr>
            <p:spPr bwMode="auto">
              <a:xfrm>
                <a:off x="4714845" y="2034349"/>
                <a:ext cx="429328" cy="494776"/>
              </a:xfrm>
              <a:custGeom>
                <a:avLst/>
                <a:gdLst>
                  <a:gd name="T0" fmla="*/ 409 w 820"/>
                  <a:gd name="T1" fmla="*/ 0 h 945"/>
                  <a:gd name="T2" fmla="*/ 820 w 820"/>
                  <a:gd name="T3" fmla="*/ 236 h 945"/>
                  <a:gd name="T4" fmla="*/ 820 w 820"/>
                  <a:gd name="T5" fmla="*/ 709 h 945"/>
                  <a:gd name="T6" fmla="*/ 409 w 820"/>
                  <a:gd name="T7" fmla="*/ 945 h 945"/>
                  <a:gd name="T8" fmla="*/ 0 w 820"/>
                  <a:gd name="T9" fmla="*/ 709 h 945"/>
                  <a:gd name="T10" fmla="*/ 0 w 820"/>
                  <a:gd name="T11" fmla="*/ 236 h 945"/>
                  <a:gd name="T12" fmla="*/ 409 w 820"/>
                  <a:gd name="T13" fmla="*/ 0 h 945"/>
                </a:gdLst>
                <a:ahLst/>
                <a:cxnLst>
                  <a:cxn ang="0">
                    <a:pos x="T0" y="T1"/>
                  </a:cxn>
                  <a:cxn ang="0">
                    <a:pos x="T2" y="T3"/>
                  </a:cxn>
                  <a:cxn ang="0">
                    <a:pos x="T4" y="T5"/>
                  </a:cxn>
                  <a:cxn ang="0">
                    <a:pos x="T6" y="T7"/>
                  </a:cxn>
                  <a:cxn ang="0">
                    <a:pos x="T8" y="T9"/>
                  </a:cxn>
                  <a:cxn ang="0">
                    <a:pos x="T10" y="T11"/>
                  </a:cxn>
                  <a:cxn ang="0">
                    <a:pos x="T12" y="T13"/>
                  </a:cxn>
                </a:cxnLst>
                <a:rect l="0" t="0" r="r" b="b"/>
                <a:pathLst>
                  <a:path w="820" h="945">
                    <a:moveTo>
                      <a:pt x="409" y="0"/>
                    </a:moveTo>
                    <a:lnTo>
                      <a:pt x="820" y="236"/>
                    </a:lnTo>
                    <a:lnTo>
                      <a:pt x="820" y="709"/>
                    </a:lnTo>
                    <a:lnTo>
                      <a:pt x="409" y="945"/>
                    </a:lnTo>
                    <a:lnTo>
                      <a:pt x="0" y="709"/>
                    </a:lnTo>
                    <a:lnTo>
                      <a:pt x="0" y="236"/>
                    </a:lnTo>
                    <a:lnTo>
                      <a:pt x="409" y="0"/>
                    </a:lnTo>
                    <a:close/>
                  </a:path>
                </a:pathLst>
              </a:custGeom>
              <a:noFill/>
              <a:ln w="25400">
                <a:solidFill>
                  <a:schemeClr val="tx2"/>
                </a:solidFill>
                <a:miter lim="800000"/>
              </a:ln>
            </p:spPr>
            <p:txBody>
              <a:bodyPr vert="horz" wrap="square" lIns="91440" tIns="45720" rIns="91440" bIns="45720" numCol="1" anchor="t" anchorCtr="0" compatLnSpc="1">
                <a:prstTxWarp prst="textNoShape">
                  <a:avLst/>
                </a:prstTxWarp>
              </a:bodyPr>
              <a:lstStyle/>
              <a:p>
                <a:endParaRPr lang="en-US" sz="2800">
                  <a:solidFill>
                    <a:schemeClr val="tx2"/>
                  </a:solidFill>
                  <a:latin typeface="Arial"/>
                </a:endParaRPr>
              </a:p>
            </p:txBody>
          </p:sp>
        </p:grpSp>
        <p:grpSp>
          <p:nvGrpSpPr>
            <p:cNvPr id="165" name="Group 164"/>
            <p:cNvGrpSpPr/>
            <p:nvPr/>
          </p:nvGrpSpPr>
          <p:grpSpPr>
            <a:xfrm>
              <a:off x="7514518" y="1851126"/>
              <a:ext cx="429328" cy="494776"/>
              <a:chOff x="4714845" y="2034349"/>
              <a:chExt cx="429328" cy="494776"/>
            </a:xfrm>
          </p:grpSpPr>
          <p:grpSp>
            <p:nvGrpSpPr>
              <p:cNvPr id="166" name="Group 165"/>
              <p:cNvGrpSpPr/>
              <p:nvPr/>
            </p:nvGrpSpPr>
            <p:grpSpPr>
              <a:xfrm>
                <a:off x="4801880" y="2138280"/>
                <a:ext cx="255257" cy="293999"/>
                <a:chOff x="6157594" y="3415152"/>
                <a:chExt cx="194276" cy="223763"/>
              </a:xfrm>
            </p:grpSpPr>
            <p:sp>
              <p:nvSpPr>
                <p:cNvPr id="168" name="Freeform 101"/>
                <p:cNvSpPr>
                  <a:spLocks noEditPoints="1"/>
                </p:cNvSpPr>
                <p:nvPr/>
              </p:nvSpPr>
              <p:spPr bwMode="auto">
                <a:xfrm>
                  <a:off x="6157594" y="3415152"/>
                  <a:ext cx="194276" cy="223763"/>
                </a:xfrm>
                <a:custGeom>
                  <a:avLst/>
                  <a:gdLst>
                    <a:gd name="T0" fmla="*/ 234 w 237"/>
                    <a:gd name="T1" fmla="*/ 66 h 273"/>
                    <a:gd name="T2" fmla="*/ 121 w 237"/>
                    <a:gd name="T3" fmla="*/ 1 h 273"/>
                    <a:gd name="T4" fmla="*/ 115 w 237"/>
                    <a:gd name="T5" fmla="*/ 1 h 273"/>
                    <a:gd name="T6" fmla="*/ 3 w 237"/>
                    <a:gd name="T7" fmla="*/ 66 h 273"/>
                    <a:gd name="T8" fmla="*/ 0 w 237"/>
                    <a:gd name="T9" fmla="*/ 72 h 273"/>
                    <a:gd name="T10" fmla="*/ 0 w 237"/>
                    <a:gd name="T11" fmla="*/ 202 h 273"/>
                    <a:gd name="T12" fmla="*/ 3 w 237"/>
                    <a:gd name="T13" fmla="*/ 206 h 273"/>
                    <a:gd name="T14" fmla="*/ 115 w 237"/>
                    <a:gd name="T15" fmla="*/ 272 h 273"/>
                    <a:gd name="T16" fmla="*/ 119 w 237"/>
                    <a:gd name="T17" fmla="*/ 273 h 273"/>
                    <a:gd name="T18" fmla="*/ 121 w 237"/>
                    <a:gd name="T19" fmla="*/ 272 h 273"/>
                    <a:gd name="T20" fmla="*/ 234 w 237"/>
                    <a:gd name="T21" fmla="*/ 206 h 273"/>
                    <a:gd name="T22" fmla="*/ 237 w 237"/>
                    <a:gd name="T23" fmla="*/ 202 h 273"/>
                    <a:gd name="T24" fmla="*/ 237 w 237"/>
                    <a:gd name="T25" fmla="*/ 72 h 273"/>
                    <a:gd name="T26" fmla="*/ 234 w 237"/>
                    <a:gd name="T27" fmla="*/ 66 h 273"/>
                    <a:gd name="T28" fmla="*/ 227 w 237"/>
                    <a:gd name="T29" fmla="*/ 199 h 273"/>
                    <a:gd name="T30" fmla="*/ 119 w 237"/>
                    <a:gd name="T31" fmla="*/ 261 h 273"/>
                    <a:gd name="T32" fmla="*/ 11 w 237"/>
                    <a:gd name="T33" fmla="*/ 199 h 273"/>
                    <a:gd name="T34" fmla="*/ 11 w 237"/>
                    <a:gd name="T35" fmla="*/ 75 h 273"/>
                    <a:gd name="T36" fmla="*/ 119 w 237"/>
                    <a:gd name="T37" fmla="*/ 12 h 273"/>
                    <a:gd name="T38" fmla="*/ 227 w 237"/>
                    <a:gd name="T39" fmla="*/ 75 h 273"/>
                    <a:gd name="T40" fmla="*/ 227 w 237"/>
                    <a:gd name="T41" fmla="*/ 199 h 273"/>
                    <a:gd name="T42" fmla="*/ 227 w 237"/>
                    <a:gd name="T43" fmla="*/ 199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7" h="273">
                      <a:moveTo>
                        <a:pt x="234" y="66"/>
                      </a:moveTo>
                      <a:cubicBezTo>
                        <a:pt x="121" y="1"/>
                        <a:pt x="121" y="1"/>
                        <a:pt x="121" y="1"/>
                      </a:cubicBezTo>
                      <a:cubicBezTo>
                        <a:pt x="120" y="0"/>
                        <a:pt x="118" y="0"/>
                        <a:pt x="115" y="1"/>
                      </a:cubicBezTo>
                      <a:cubicBezTo>
                        <a:pt x="3" y="66"/>
                        <a:pt x="3" y="66"/>
                        <a:pt x="3" y="66"/>
                      </a:cubicBezTo>
                      <a:cubicBezTo>
                        <a:pt x="1" y="67"/>
                        <a:pt x="0" y="69"/>
                        <a:pt x="0" y="72"/>
                      </a:cubicBezTo>
                      <a:cubicBezTo>
                        <a:pt x="0" y="202"/>
                        <a:pt x="0" y="202"/>
                        <a:pt x="0" y="202"/>
                      </a:cubicBezTo>
                      <a:cubicBezTo>
                        <a:pt x="0" y="204"/>
                        <a:pt x="1" y="205"/>
                        <a:pt x="3" y="206"/>
                      </a:cubicBezTo>
                      <a:cubicBezTo>
                        <a:pt x="115" y="272"/>
                        <a:pt x="115" y="272"/>
                        <a:pt x="115" y="272"/>
                      </a:cubicBezTo>
                      <a:cubicBezTo>
                        <a:pt x="117" y="273"/>
                        <a:pt x="118" y="273"/>
                        <a:pt x="119" y="273"/>
                      </a:cubicBezTo>
                      <a:cubicBezTo>
                        <a:pt x="120" y="273"/>
                        <a:pt x="121" y="273"/>
                        <a:pt x="121" y="272"/>
                      </a:cubicBezTo>
                      <a:cubicBezTo>
                        <a:pt x="234" y="206"/>
                        <a:pt x="234" y="206"/>
                        <a:pt x="234" y="206"/>
                      </a:cubicBezTo>
                      <a:cubicBezTo>
                        <a:pt x="236" y="205"/>
                        <a:pt x="237" y="204"/>
                        <a:pt x="237" y="202"/>
                      </a:cubicBezTo>
                      <a:cubicBezTo>
                        <a:pt x="237" y="72"/>
                        <a:pt x="237" y="72"/>
                        <a:pt x="237" y="72"/>
                      </a:cubicBezTo>
                      <a:cubicBezTo>
                        <a:pt x="237" y="69"/>
                        <a:pt x="236" y="67"/>
                        <a:pt x="234" y="66"/>
                      </a:cubicBezTo>
                      <a:close/>
                      <a:moveTo>
                        <a:pt x="227" y="199"/>
                      </a:moveTo>
                      <a:cubicBezTo>
                        <a:pt x="119" y="261"/>
                        <a:pt x="119" y="261"/>
                        <a:pt x="119" y="261"/>
                      </a:cubicBezTo>
                      <a:cubicBezTo>
                        <a:pt x="11" y="199"/>
                        <a:pt x="11" y="199"/>
                        <a:pt x="11" y="199"/>
                      </a:cubicBezTo>
                      <a:cubicBezTo>
                        <a:pt x="11" y="75"/>
                        <a:pt x="11" y="75"/>
                        <a:pt x="11" y="75"/>
                      </a:cubicBezTo>
                      <a:cubicBezTo>
                        <a:pt x="119" y="12"/>
                        <a:pt x="119" y="12"/>
                        <a:pt x="119" y="12"/>
                      </a:cubicBezTo>
                      <a:cubicBezTo>
                        <a:pt x="227" y="75"/>
                        <a:pt x="227" y="75"/>
                        <a:pt x="227" y="75"/>
                      </a:cubicBezTo>
                      <a:cubicBezTo>
                        <a:pt x="227" y="199"/>
                        <a:pt x="227" y="199"/>
                        <a:pt x="227" y="199"/>
                      </a:cubicBezTo>
                      <a:cubicBezTo>
                        <a:pt x="227" y="199"/>
                        <a:pt x="227" y="199"/>
                        <a:pt x="227" y="19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chemeClr val="tx2"/>
                    </a:solidFill>
                    <a:latin typeface="Arial"/>
                  </a:endParaRPr>
                </a:p>
              </p:txBody>
            </p:sp>
            <p:sp>
              <p:nvSpPr>
                <p:cNvPr id="169" name="Freeform 102"/>
                <p:cNvSpPr>
                  <a:spLocks/>
                </p:cNvSpPr>
                <p:nvPr/>
              </p:nvSpPr>
              <p:spPr bwMode="auto">
                <a:xfrm>
                  <a:off x="6180491" y="3437008"/>
                  <a:ext cx="147442" cy="84648"/>
                </a:xfrm>
                <a:custGeom>
                  <a:avLst/>
                  <a:gdLst>
                    <a:gd name="T0" fmla="*/ 0 w 425"/>
                    <a:gd name="T1" fmla="*/ 121 h 244"/>
                    <a:gd name="T2" fmla="*/ 215 w 425"/>
                    <a:gd name="T3" fmla="*/ 244 h 244"/>
                    <a:gd name="T4" fmla="*/ 425 w 425"/>
                    <a:gd name="T5" fmla="*/ 121 h 244"/>
                    <a:gd name="T6" fmla="*/ 425 w 425"/>
                    <a:gd name="T7" fmla="*/ 121 h 244"/>
                    <a:gd name="T8" fmla="*/ 215 w 425"/>
                    <a:gd name="T9" fmla="*/ 0 h 244"/>
                    <a:gd name="T10" fmla="*/ 0 w 425"/>
                    <a:gd name="T11" fmla="*/ 121 h 244"/>
                    <a:gd name="T12" fmla="*/ 0 w 425"/>
                    <a:gd name="T13" fmla="*/ 121 h 244"/>
                    <a:gd name="T14" fmla="*/ 0 w 425"/>
                    <a:gd name="T15" fmla="*/ 121 h 244"/>
                    <a:gd name="T16" fmla="*/ 0 w 425"/>
                    <a:gd name="T17" fmla="*/ 121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5" h="244">
                      <a:moveTo>
                        <a:pt x="0" y="121"/>
                      </a:moveTo>
                      <a:lnTo>
                        <a:pt x="215" y="244"/>
                      </a:lnTo>
                      <a:lnTo>
                        <a:pt x="425" y="121"/>
                      </a:lnTo>
                      <a:lnTo>
                        <a:pt x="425" y="121"/>
                      </a:lnTo>
                      <a:lnTo>
                        <a:pt x="215" y="0"/>
                      </a:lnTo>
                      <a:lnTo>
                        <a:pt x="0" y="121"/>
                      </a:lnTo>
                      <a:lnTo>
                        <a:pt x="0" y="121"/>
                      </a:lnTo>
                      <a:lnTo>
                        <a:pt x="0" y="121"/>
                      </a:lnTo>
                      <a:lnTo>
                        <a:pt x="0" y="12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chemeClr val="tx2"/>
                    </a:solidFill>
                    <a:latin typeface="Arial"/>
                  </a:endParaRPr>
                </a:p>
              </p:txBody>
            </p:sp>
            <p:sp>
              <p:nvSpPr>
                <p:cNvPr id="170" name="Freeform 103"/>
                <p:cNvSpPr>
                  <a:spLocks/>
                </p:cNvSpPr>
                <p:nvPr/>
              </p:nvSpPr>
              <p:spPr bwMode="auto">
                <a:xfrm>
                  <a:off x="6175634" y="3555307"/>
                  <a:ext cx="158196" cy="59670"/>
                </a:xfrm>
                <a:custGeom>
                  <a:avLst/>
                  <a:gdLst>
                    <a:gd name="T0" fmla="*/ 0 w 193"/>
                    <a:gd name="T1" fmla="*/ 0 h 73"/>
                    <a:gd name="T2" fmla="*/ 0 w 193"/>
                    <a:gd name="T3" fmla="*/ 17 h 73"/>
                    <a:gd name="T4" fmla="*/ 58 w 193"/>
                    <a:gd name="T5" fmla="*/ 51 h 73"/>
                    <a:gd name="T6" fmla="*/ 91 w 193"/>
                    <a:gd name="T7" fmla="*/ 70 h 73"/>
                    <a:gd name="T8" fmla="*/ 91 w 193"/>
                    <a:gd name="T9" fmla="*/ 70 h 73"/>
                    <a:gd name="T10" fmla="*/ 96 w 193"/>
                    <a:gd name="T11" fmla="*/ 73 h 73"/>
                    <a:gd name="T12" fmla="*/ 193 w 193"/>
                    <a:gd name="T13" fmla="*/ 18 h 73"/>
                    <a:gd name="T14" fmla="*/ 193 w 193"/>
                    <a:gd name="T15" fmla="*/ 0 h 73"/>
                    <a:gd name="T16" fmla="*/ 96 w 193"/>
                    <a:gd name="T17" fmla="*/ 56 h 73"/>
                    <a:gd name="T18" fmla="*/ 0 w 193"/>
                    <a:gd name="T19" fmla="*/ 0 h 73"/>
                    <a:gd name="T20" fmla="*/ 0 w 193"/>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73">
                      <a:moveTo>
                        <a:pt x="0" y="0"/>
                      </a:moveTo>
                      <a:cubicBezTo>
                        <a:pt x="0" y="17"/>
                        <a:pt x="0" y="17"/>
                        <a:pt x="0" y="17"/>
                      </a:cubicBezTo>
                      <a:cubicBezTo>
                        <a:pt x="58" y="51"/>
                        <a:pt x="58" y="51"/>
                        <a:pt x="58" y="51"/>
                      </a:cubicBezTo>
                      <a:cubicBezTo>
                        <a:pt x="91" y="70"/>
                        <a:pt x="91" y="70"/>
                        <a:pt x="91" y="70"/>
                      </a:cubicBezTo>
                      <a:cubicBezTo>
                        <a:pt x="91" y="70"/>
                        <a:pt x="91" y="70"/>
                        <a:pt x="91" y="70"/>
                      </a:cubicBezTo>
                      <a:cubicBezTo>
                        <a:pt x="96" y="73"/>
                        <a:pt x="96" y="73"/>
                        <a:pt x="96" y="73"/>
                      </a:cubicBezTo>
                      <a:cubicBezTo>
                        <a:pt x="193" y="18"/>
                        <a:pt x="193" y="18"/>
                        <a:pt x="193" y="18"/>
                      </a:cubicBezTo>
                      <a:cubicBezTo>
                        <a:pt x="193" y="0"/>
                        <a:pt x="193" y="0"/>
                        <a:pt x="193" y="0"/>
                      </a:cubicBezTo>
                      <a:cubicBezTo>
                        <a:pt x="96" y="56"/>
                        <a:pt x="96" y="56"/>
                        <a:pt x="96" y="56"/>
                      </a:cubicBezTo>
                      <a:cubicBezTo>
                        <a:pt x="0" y="0"/>
                        <a:pt x="0" y="0"/>
                        <a:pt x="0" y="0"/>
                      </a:cubicBezTo>
                      <a:cubicBezTo>
                        <a:pt x="0" y="0"/>
                        <a:pt x="0" y="0"/>
                        <a:pt x="0"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chemeClr val="tx2"/>
                    </a:solidFill>
                    <a:latin typeface="Arial"/>
                  </a:endParaRPr>
                </a:p>
              </p:txBody>
            </p:sp>
            <p:sp>
              <p:nvSpPr>
                <p:cNvPr id="171" name="Freeform 104"/>
                <p:cNvSpPr>
                  <a:spLocks/>
                </p:cNvSpPr>
                <p:nvPr/>
              </p:nvSpPr>
              <p:spPr bwMode="auto">
                <a:xfrm>
                  <a:off x="6175634" y="3493903"/>
                  <a:ext cx="158196" cy="60364"/>
                </a:xfrm>
                <a:custGeom>
                  <a:avLst/>
                  <a:gdLst>
                    <a:gd name="T0" fmla="*/ 0 w 456"/>
                    <a:gd name="T1" fmla="*/ 0 h 174"/>
                    <a:gd name="T2" fmla="*/ 0 w 456"/>
                    <a:gd name="T3" fmla="*/ 42 h 174"/>
                    <a:gd name="T4" fmla="*/ 229 w 456"/>
                    <a:gd name="T5" fmla="*/ 174 h 174"/>
                    <a:gd name="T6" fmla="*/ 456 w 456"/>
                    <a:gd name="T7" fmla="*/ 42 h 174"/>
                    <a:gd name="T8" fmla="*/ 456 w 456"/>
                    <a:gd name="T9" fmla="*/ 2 h 174"/>
                    <a:gd name="T10" fmla="*/ 229 w 456"/>
                    <a:gd name="T11" fmla="*/ 132 h 174"/>
                    <a:gd name="T12" fmla="*/ 0 w 456"/>
                    <a:gd name="T13" fmla="*/ 0 h 174"/>
                    <a:gd name="T14" fmla="*/ 0 w 456"/>
                    <a:gd name="T15" fmla="*/ 0 h 174"/>
                    <a:gd name="T16" fmla="*/ 0 w 456"/>
                    <a:gd name="T17"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6" h="174">
                      <a:moveTo>
                        <a:pt x="0" y="0"/>
                      </a:moveTo>
                      <a:lnTo>
                        <a:pt x="0" y="42"/>
                      </a:lnTo>
                      <a:lnTo>
                        <a:pt x="229" y="174"/>
                      </a:lnTo>
                      <a:lnTo>
                        <a:pt x="456" y="42"/>
                      </a:lnTo>
                      <a:lnTo>
                        <a:pt x="456" y="2"/>
                      </a:lnTo>
                      <a:lnTo>
                        <a:pt x="229" y="132"/>
                      </a:lnTo>
                      <a:lnTo>
                        <a:pt x="0" y="0"/>
                      </a:lnTo>
                      <a:lnTo>
                        <a:pt x="0" y="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chemeClr val="tx2"/>
                    </a:solidFill>
                    <a:latin typeface="Arial"/>
                  </a:endParaRPr>
                </a:p>
              </p:txBody>
            </p:sp>
            <p:sp>
              <p:nvSpPr>
                <p:cNvPr id="172" name="Freeform 105"/>
                <p:cNvSpPr>
                  <a:spLocks/>
                </p:cNvSpPr>
                <p:nvPr/>
              </p:nvSpPr>
              <p:spPr bwMode="auto">
                <a:xfrm>
                  <a:off x="6175634" y="3524779"/>
                  <a:ext cx="158196" cy="60711"/>
                </a:xfrm>
                <a:custGeom>
                  <a:avLst/>
                  <a:gdLst>
                    <a:gd name="T0" fmla="*/ 0 w 456"/>
                    <a:gd name="T1" fmla="*/ 0 h 175"/>
                    <a:gd name="T2" fmla="*/ 0 w 456"/>
                    <a:gd name="T3" fmla="*/ 43 h 175"/>
                    <a:gd name="T4" fmla="*/ 229 w 456"/>
                    <a:gd name="T5" fmla="*/ 175 h 175"/>
                    <a:gd name="T6" fmla="*/ 456 w 456"/>
                    <a:gd name="T7" fmla="*/ 43 h 175"/>
                    <a:gd name="T8" fmla="*/ 456 w 456"/>
                    <a:gd name="T9" fmla="*/ 0 h 175"/>
                    <a:gd name="T10" fmla="*/ 229 w 456"/>
                    <a:gd name="T11" fmla="*/ 130 h 175"/>
                    <a:gd name="T12" fmla="*/ 0 w 456"/>
                    <a:gd name="T13" fmla="*/ 0 h 175"/>
                    <a:gd name="T14" fmla="*/ 0 w 456"/>
                    <a:gd name="T15" fmla="*/ 0 h 175"/>
                    <a:gd name="T16" fmla="*/ 0 w 456"/>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6" h="175">
                      <a:moveTo>
                        <a:pt x="0" y="0"/>
                      </a:moveTo>
                      <a:lnTo>
                        <a:pt x="0" y="43"/>
                      </a:lnTo>
                      <a:lnTo>
                        <a:pt x="229" y="175"/>
                      </a:lnTo>
                      <a:lnTo>
                        <a:pt x="456" y="43"/>
                      </a:lnTo>
                      <a:lnTo>
                        <a:pt x="456" y="0"/>
                      </a:lnTo>
                      <a:lnTo>
                        <a:pt x="229" y="130"/>
                      </a:lnTo>
                      <a:lnTo>
                        <a:pt x="0" y="0"/>
                      </a:lnTo>
                      <a:lnTo>
                        <a:pt x="0" y="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chemeClr val="tx2"/>
                    </a:solidFill>
                    <a:latin typeface="Arial"/>
                  </a:endParaRPr>
                </a:p>
              </p:txBody>
            </p:sp>
          </p:grpSp>
          <p:sp>
            <p:nvSpPr>
              <p:cNvPr id="167" name="Freeform 132"/>
              <p:cNvSpPr>
                <a:spLocks/>
              </p:cNvSpPr>
              <p:nvPr/>
            </p:nvSpPr>
            <p:spPr bwMode="auto">
              <a:xfrm>
                <a:off x="4714845" y="2034349"/>
                <a:ext cx="429328" cy="494776"/>
              </a:xfrm>
              <a:custGeom>
                <a:avLst/>
                <a:gdLst>
                  <a:gd name="T0" fmla="*/ 409 w 820"/>
                  <a:gd name="T1" fmla="*/ 0 h 945"/>
                  <a:gd name="T2" fmla="*/ 820 w 820"/>
                  <a:gd name="T3" fmla="*/ 236 h 945"/>
                  <a:gd name="T4" fmla="*/ 820 w 820"/>
                  <a:gd name="T5" fmla="*/ 709 h 945"/>
                  <a:gd name="T6" fmla="*/ 409 w 820"/>
                  <a:gd name="T7" fmla="*/ 945 h 945"/>
                  <a:gd name="T8" fmla="*/ 0 w 820"/>
                  <a:gd name="T9" fmla="*/ 709 h 945"/>
                  <a:gd name="T10" fmla="*/ 0 w 820"/>
                  <a:gd name="T11" fmla="*/ 236 h 945"/>
                  <a:gd name="T12" fmla="*/ 409 w 820"/>
                  <a:gd name="T13" fmla="*/ 0 h 945"/>
                </a:gdLst>
                <a:ahLst/>
                <a:cxnLst>
                  <a:cxn ang="0">
                    <a:pos x="T0" y="T1"/>
                  </a:cxn>
                  <a:cxn ang="0">
                    <a:pos x="T2" y="T3"/>
                  </a:cxn>
                  <a:cxn ang="0">
                    <a:pos x="T4" y="T5"/>
                  </a:cxn>
                  <a:cxn ang="0">
                    <a:pos x="T6" y="T7"/>
                  </a:cxn>
                  <a:cxn ang="0">
                    <a:pos x="T8" y="T9"/>
                  </a:cxn>
                  <a:cxn ang="0">
                    <a:pos x="T10" y="T11"/>
                  </a:cxn>
                  <a:cxn ang="0">
                    <a:pos x="T12" y="T13"/>
                  </a:cxn>
                </a:cxnLst>
                <a:rect l="0" t="0" r="r" b="b"/>
                <a:pathLst>
                  <a:path w="820" h="945">
                    <a:moveTo>
                      <a:pt x="409" y="0"/>
                    </a:moveTo>
                    <a:lnTo>
                      <a:pt x="820" y="236"/>
                    </a:lnTo>
                    <a:lnTo>
                      <a:pt x="820" y="709"/>
                    </a:lnTo>
                    <a:lnTo>
                      <a:pt x="409" y="945"/>
                    </a:lnTo>
                    <a:lnTo>
                      <a:pt x="0" y="709"/>
                    </a:lnTo>
                    <a:lnTo>
                      <a:pt x="0" y="236"/>
                    </a:lnTo>
                    <a:lnTo>
                      <a:pt x="409" y="0"/>
                    </a:lnTo>
                    <a:close/>
                  </a:path>
                </a:pathLst>
              </a:custGeom>
              <a:noFill/>
              <a:ln w="25400">
                <a:solidFill>
                  <a:schemeClr val="tx2"/>
                </a:solidFill>
                <a:miter lim="800000"/>
              </a:ln>
            </p:spPr>
            <p:txBody>
              <a:bodyPr vert="horz" wrap="square" lIns="91440" tIns="45720" rIns="91440" bIns="45720" numCol="1" anchor="t" anchorCtr="0" compatLnSpc="1">
                <a:prstTxWarp prst="textNoShape">
                  <a:avLst/>
                </a:prstTxWarp>
              </a:bodyPr>
              <a:lstStyle/>
              <a:p>
                <a:endParaRPr lang="en-US" sz="2800">
                  <a:solidFill>
                    <a:schemeClr val="tx2"/>
                  </a:solidFill>
                  <a:latin typeface="Arial"/>
                </a:endParaRPr>
              </a:p>
            </p:txBody>
          </p:sp>
        </p:grpSp>
        <p:grpSp>
          <p:nvGrpSpPr>
            <p:cNvPr id="173" name="Group 172"/>
            <p:cNvGrpSpPr/>
            <p:nvPr/>
          </p:nvGrpSpPr>
          <p:grpSpPr>
            <a:xfrm>
              <a:off x="7497624" y="3957030"/>
              <a:ext cx="429328" cy="494776"/>
              <a:chOff x="4714845" y="2034349"/>
              <a:chExt cx="429328" cy="494776"/>
            </a:xfrm>
          </p:grpSpPr>
          <p:grpSp>
            <p:nvGrpSpPr>
              <p:cNvPr id="174" name="Group 173"/>
              <p:cNvGrpSpPr/>
              <p:nvPr/>
            </p:nvGrpSpPr>
            <p:grpSpPr>
              <a:xfrm>
                <a:off x="4801880" y="2138280"/>
                <a:ext cx="255257" cy="293999"/>
                <a:chOff x="6157594" y="3415152"/>
                <a:chExt cx="194276" cy="223763"/>
              </a:xfrm>
            </p:grpSpPr>
            <p:sp>
              <p:nvSpPr>
                <p:cNvPr id="176" name="Freeform 101"/>
                <p:cNvSpPr>
                  <a:spLocks noEditPoints="1"/>
                </p:cNvSpPr>
                <p:nvPr/>
              </p:nvSpPr>
              <p:spPr bwMode="auto">
                <a:xfrm>
                  <a:off x="6157594" y="3415152"/>
                  <a:ext cx="194276" cy="223763"/>
                </a:xfrm>
                <a:custGeom>
                  <a:avLst/>
                  <a:gdLst>
                    <a:gd name="T0" fmla="*/ 234 w 237"/>
                    <a:gd name="T1" fmla="*/ 66 h 273"/>
                    <a:gd name="T2" fmla="*/ 121 w 237"/>
                    <a:gd name="T3" fmla="*/ 1 h 273"/>
                    <a:gd name="T4" fmla="*/ 115 w 237"/>
                    <a:gd name="T5" fmla="*/ 1 h 273"/>
                    <a:gd name="T6" fmla="*/ 3 w 237"/>
                    <a:gd name="T7" fmla="*/ 66 h 273"/>
                    <a:gd name="T8" fmla="*/ 0 w 237"/>
                    <a:gd name="T9" fmla="*/ 72 h 273"/>
                    <a:gd name="T10" fmla="*/ 0 w 237"/>
                    <a:gd name="T11" fmla="*/ 202 h 273"/>
                    <a:gd name="T12" fmla="*/ 3 w 237"/>
                    <a:gd name="T13" fmla="*/ 206 h 273"/>
                    <a:gd name="T14" fmla="*/ 115 w 237"/>
                    <a:gd name="T15" fmla="*/ 272 h 273"/>
                    <a:gd name="T16" fmla="*/ 119 w 237"/>
                    <a:gd name="T17" fmla="*/ 273 h 273"/>
                    <a:gd name="T18" fmla="*/ 121 w 237"/>
                    <a:gd name="T19" fmla="*/ 272 h 273"/>
                    <a:gd name="T20" fmla="*/ 234 w 237"/>
                    <a:gd name="T21" fmla="*/ 206 h 273"/>
                    <a:gd name="T22" fmla="*/ 237 w 237"/>
                    <a:gd name="T23" fmla="*/ 202 h 273"/>
                    <a:gd name="T24" fmla="*/ 237 w 237"/>
                    <a:gd name="T25" fmla="*/ 72 h 273"/>
                    <a:gd name="T26" fmla="*/ 234 w 237"/>
                    <a:gd name="T27" fmla="*/ 66 h 273"/>
                    <a:gd name="T28" fmla="*/ 227 w 237"/>
                    <a:gd name="T29" fmla="*/ 199 h 273"/>
                    <a:gd name="T30" fmla="*/ 119 w 237"/>
                    <a:gd name="T31" fmla="*/ 261 h 273"/>
                    <a:gd name="T32" fmla="*/ 11 w 237"/>
                    <a:gd name="T33" fmla="*/ 199 h 273"/>
                    <a:gd name="T34" fmla="*/ 11 w 237"/>
                    <a:gd name="T35" fmla="*/ 75 h 273"/>
                    <a:gd name="T36" fmla="*/ 119 w 237"/>
                    <a:gd name="T37" fmla="*/ 12 h 273"/>
                    <a:gd name="T38" fmla="*/ 227 w 237"/>
                    <a:gd name="T39" fmla="*/ 75 h 273"/>
                    <a:gd name="T40" fmla="*/ 227 w 237"/>
                    <a:gd name="T41" fmla="*/ 199 h 273"/>
                    <a:gd name="T42" fmla="*/ 227 w 237"/>
                    <a:gd name="T43" fmla="*/ 199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7" h="273">
                      <a:moveTo>
                        <a:pt x="234" y="66"/>
                      </a:moveTo>
                      <a:cubicBezTo>
                        <a:pt x="121" y="1"/>
                        <a:pt x="121" y="1"/>
                        <a:pt x="121" y="1"/>
                      </a:cubicBezTo>
                      <a:cubicBezTo>
                        <a:pt x="120" y="0"/>
                        <a:pt x="118" y="0"/>
                        <a:pt x="115" y="1"/>
                      </a:cubicBezTo>
                      <a:cubicBezTo>
                        <a:pt x="3" y="66"/>
                        <a:pt x="3" y="66"/>
                        <a:pt x="3" y="66"/>
                      </a:cubicBezTo>
                      <a:cubicBezTo>
                        <a:pt x="1" y="67"/>
                        <a:pt x="0" y="69"/>
                        <a:pt x="0" y="72"/>
                      </a:cubicBezTo>
                      <a:cubicBezTo>
                        <a:pt x="0" y="202"/>
                        <a:pt x="0" y="202"/>
                        <a:pt x="0" y="202"/>
                      </a:cubicBezTo>
                      <a:cubicBezTo>
                        <a:pt x="0" y="204"/>
                        <a:pt x="1" y="205"/>
                        <a:pt x="3" y="206"/>
                      </a:cubicBezTo>
                      <a:cubicBezTo>
                        <a:pt x="115" y="272"/>
                        <a:pt x="115" y="272"/>
                        <a:pt x="115" y="272"/>
                      </a:cubicBezTo>
                      <a:cubicBezTo>
                        <a:pt x="117" y="273"/>
                        <a:pt x="118" y="273"/>
                        <a:pt x="119" y="273"/>
                      </a:cubicBezTo>
                      <a:cubicBezTo>
                        <a:pt x="120" y="273"/>
                        <a:pt x="121" y="273"/>
                        <a:pt x="121" y="272"/>
                      </a:cubicBezTo>
                      <a:cubicBezTo>
                        <a:pt x="234" y="206"/>
                        <a:pt x="234" y="206"/>
                        <a:pt x="234" y="206"/>
                      </a:cubicBezTo>
                      <a:cubicBezTo>
                        <a:pt x="236" y="205"/>
                        <a:pt x="237" y="204"/>
                        <a:pt x="237" y="202"/>
                      </a:cubicBezTo>
                      <a:cubicBezTo>
                        <a:pt x="237" y="72"/>
                        <a:pt x="237" y="72"/>
                        <a:pt x="237" y="72"/>
                      </a:cubicBezTo>
                      <a:cubicBezTo>
                        <a:pt x="237" y="69"/>
                        <a:pt x="236" y="67"/>
                        <a:pt x="234" y="66"/>
                      </a:cubicBezTo>
                      <a:close/>
                      <a:moveTo>
                        <a:pt x="227" y="199"/>
                      </a:moveTo>
                      <a:cubicBezTo>
                        <a:pt x="119" y="261"/>
                        <a:pt x="119" y="261"/>
                        <a:pt x="119" y="261"/>
                      </a:cubicBezTo>
                      <a:cubicBezTo>
                        <a:pt x="11" y="199"/>
                        <a:pt x="11" y="199"/>
                        <a:pt x="11" y="199"/>
                      </a:cubicBezTo>
                      <a:cubicBezTo>
                        <a:pt x="11" y="75"/>
                        <a:pt x="11" y="75"/>
                        <a:pt x="11" y="75"/>
                      </a:cubicBezTo>
                      <a:cubicBezTo>
                        <a:pt x="119" y="12"/>
                        <a:pt x="119" y="12"/>
                        <a:pt x="119" y="12"/>
                      </a:cubicBezTo>
                      <a:cubicBezTo>
                        <a:pt x="227" y="75"/>
                        <a:pt x="227" y="75"/>
                        <a:pt x="227" y="75"/>
                      </a:cubicBezTo>
                      <a:cubicBezTo>
                        <a:pt x="227" y="199"/>
                        <a:pt x="227" y="199"/>
                        <a:pt x="227" y="199"/>
                      </a:cubicBezTo>
                      <a:cubicBezTo>
                        <a:pt x="227" y="199"/>
                        <a:pt x="227" y="199"/>
                        <a:pt x="227" y="19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chemeClr val="tx2"/>
                    </a:solidFill>
                    <a:latin typeface="Arial"/>
                  </a:endParaRPr>
                </a:p>
              </p:txBody>
            </p:sp>
            <p:sp>
              <p:nvSpPr>
                <p:cNvPr id="177" name="Freeform 102"/>
                <p:cNvSpPr>
                  <a:spLocks/>
                </p:cNvSpPr>
                <p:nvPr/>
              </p:nvSpPr>
              <p:spPr bwMode="auto">
                <a:xfrm>
                  <a:off x="6180491" y="3437008"/>
                  <a:ext cx="147442" cy="84648"/>
                </a:xfrm>
                <a:custGeom>
                  <a:avLst/>
                  <a:gdLst>
                    <a:gd name="T0" fmla="*/ 0 w 425"/>
                    <a:gd name="T1" fmla="*/ 121 h 244"/>
                    <a:gd name="T2" fmla="*/ 215 w 425"/>
                    <a:gd name="T3" fmla="*/ 244 h 244"/>
                    <a:gd name="T4" fmla="*/ 425 w 425"/>
                    <a:gd name="T5" fmla="*/ 121 h 244"/>
                    <a:gd name="T6" fmla="*/ 425 w 425"/>
                    <a:gd name="T7" fmla="*/ 121 h 244"/>
                    <a:gd name="T8" fmla="*/ 215 w 425"/>
                    <a:gd name="T9" fmla="*/ 0 h 244"/>
                    <a:gd name="T10" fmla="*/ 0 w 425"/>
                    <a:gd name="T11" fmla="*/ 121 h 244"/>
                    <a:gd name="T12" fmla="*/ 0 w 425"/>
                    <a:gd name="T13" fmla="*/ 121 h 244"/>
                    <a:gd name="T14" fmla="*/ 0 w 425"/>
                    <a:gd name="T15" fmla="*/ 121 h 244"/>
                    <a:gd name="T16" fmla="*/ 0 w 425"/>
                    <a:gd name="T17" fmla="*/ 121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5" h="244">
                      <a:moveTo>
                        <a:pt x="0" y="121"/>
                      </a:moveTo>
                      <a:lnTo>
                        <a:pt x="215" y="244"/>
                      </a:lnTo>
                      <a:lnTo>
                        <a:pt x="425" y="121"/>
                      </a:lnTo>
                      <a:lnTo>
                        <a:pt x="425" y="121"/>
                      </a:lnTo>
                      <a:lnTo>
                        <a:pt x="215" y="0"/>
                      </a:lnTo>
                      <a:lnTo>
                        <a:pt x="0" y="121"/>
                      </a:lnTo>
                      <a:lnTo>
                        <a:pt x="0" y="121"/>
                      </a:lnTo>
                      <a:lnTo>
                        <a:pt x="0" y="121"/>
                      </a:lnTo>
                      <a:lnTo>
                        <a:pt x="0" y="12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chemeClr val="tx2"/>
                    </a:solidFill>
                    <a:latin typeface="Arial"/>
                  </a:endParaRPr>
                </a:p>
              </p:txBody>
            </p:sp>
            <p:sp>
              <p:nvSpPr>
                <p:cNvPr id="178" name="Freeform 103"/>
                <p:cNvSpPr>
                  <a:spLocks/>
                </p:cNvSpPr>
                <p:nvPr/>
              </p:nvSpPr>
              <p:spPr bwMode="auto">
                <a:xfrm>
                  <a:off x="6175634" y="3555307"/>
                  <a:ext cx="158196" cy="59670"/>
                </a:xfrm>
                <a:custGeom>
                  <a:avLst/>
                  <a:gdLst>
                    <a:gd name="T0" fmla="*/ 0 w 193"/>
                    <a:gd name="T1" fmla="*/ 0 h 73"/>
                    <a:gd name="T2" fmla="*/ 0 w 193"/>
                    <a:gd name="T3" fmla="*/ 17 h 73"/>
                    <a:gd name="T4" fmla="*/ 58 w 193"/>
                    <a:gd name="T5" fmla="*/ 51 h 73"/>
                    <a:gd name="T6" fmla="*/ 91 w 193"/>
                    <a:gd name="T7" fmla="*/ 70 h 73"/>
                    <a:gd name="T8" fmla="*/ 91 w 193"/>
                    <a:gd name="T9" fmla="*/ 70 h 73"/>
                    <a:gd name="T10" fmla="*/ 96 w 193"/>
                    <a:gd name="T11" fmla="*/ 73 h 73"/>
                    <a:gd name="T12" fmla="*/ 193 w 193"/>
                    <a:gd name="T13" fmla="*/ 18 h 73"/>
                    <a:gd name="T14" fmla="*/ 193 w 193"/>
                    <a:gd name="T15" fmla="*/ 0 h 73"/>
                    <a:gd name="T16" fmla="*/ 96 w 193"/>
                    <a:gd name="T17" fmla="*/ 56 h 73"/>
                    <a:gd name="T18" fmla="*/ 0 w 193"/>
                    <a:gd name="T19" fmla="*/ 0 h 73"/>
                    <a:gd name="T20" fmla="*/ 0 w 193"/>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73">
                      <a:moveTo>
                        <a:pt x="0" y="0"/>
                      </a:moveTo>
                      <a:cubicBezTo>
                        <a:pt x="0" y="17"/>
                        <a:pt x="0" y="17"/>
                        <a:pt x="0" y="17"/>
                      </a:cubicBezTo>
                      <a:cubicBezTo>
                        <a:pt x="58" y="51"/>
                        <a:pt x="58" y="51"/>
                        <a:pt x="58" y="51"/>
                      </a:cubicBezTo>
                      <a:cubicBezTo>
                        <a:pt x="91" y="70"/>
                        <a:pt x="91" y="70"/>
                        <a:pt x="91" y="70"/>
                      </a:cubicBezTo>
                      <a:cubicBezTo>
                        <a:pt x="91" y="70"/>
                        <a:pt x="91" y="70"/>
                        <a:pt x="91" y="70"/>
                      </a:cubicBezTo>
                      <a:cubicBezTo>
                        <a:pt x="96" y="73"/>
                        <a:pt x="96" y="73"/>
                        <a:pt x="96" y="73"/>
                      </a:cubicBezTo>
                      <a:cubicBezTo>
                        <a:pt x="193" y="18"/>
                        <a:pt x="193" y="18"/>
                        <a:pt x="193" y="18"/>
                      </a:cubicBezTo>
                      <a:cubicBezTo>
                        <a:pt x="193" y="0"/>
                        <a:pt x="193" y="0"/>
                        <a:pt x="193" y="0"/>
                      </a:cubicBezTo>
                      <a:cubicBezTo>
                        <a:pt x="96" y="56"/>
                        <a:pt x="96" y="56"/>
                        <a:pt x="96" y="56"/>
                      </a:cubicBezTo>
                      <a:cubicBezTo>
                        <a:pt x="0" y="0"/>
                        <a:pt x="0" y="0"/>
                        <a:pt x="0" y="0"/>
                      </a:cubicBezTo>
                      <a:cubicBezTo>
                        <a:pt x="0" y="0"/>
                        <a:pt x="0" y="0"/>
                        <a:pt x="0"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chemeClr val="tx2"/>
                    </a:solidFill>
                    <a:latin typeface="Arial"/>
                  </a:endParaRPr>
                </a:p>
              </p:txBody>
            </p:sp>
            <p:sp>
              <p:nvSpPr>
                <p:cNvPr id="179" name="Freeform 104"/>
                <p:cNvSpPr>
                  <a:spLocks/>
                </p:cNvSpPr>
                <p:nvPr/>
              </p:nvSpPr>
              <p:spPr bwMode="auto">
                <a:xfrm>
                  <a:off x="6175634" y="3493903"/>
                  <a:ext cx="158196" cy="60364"/>
                </a:xfrm>
                <a:custGeom>
                  <a:avLst/>
                  <a:gdLst>
                    <a:gd name="T0" fmla="*/ 0 w 456"/>
                    <a:gd name="T1" fmla="*/ 0 h 174"/>
                    <a:gd name="T2" fmla="*/ 0 w 456"/>
                    <a:gd name="T3" fmla="*/ 42 h 174"/>
                    <a:gd name="T4" fmla="*/ 229 w 456"/>
                    <a:gd name="T5" fmla="*/ 174 h 174"/>
                    <a:gd name="T6" fmla="*/ 456 w 456"/>
                    <a:gd name="T7" fmla="*/ 42 h 174"/>
                    <a:gd name="T8" fmla="*/ 456 w 456"/>
                    <a:gd name="T9" fmla="*/ 2 h 174"/>
                    <a:gd name="T10" fmla="*/ 229 w 456"/>
                    <a:gd name="T11" fmla="*/ 132 h 174"/>
                    <a:gd name="T12" fmla="*/ 0 w 456"/>
                    <a:gd name="T13" fmla="*/ 0 h 174"/>
                    <a:gd name="T14" fmla="*/ 0 w 456"/>
                    <a:gd name="T15" fmla="*/ 0 h 174"/>
                    <a:gd name="T16" fmla="*/ 0 w 456"/>
                    <a:gd name="T17"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6" h="174">
                      <a:moveTo>
                        <a:pt x="0" y="0"/>
                      </a:moveTo>
                      <a:lnTo>
                        <a:pt x="0" y="42"/>
                      </a:lnTo>
                      <a:lnTo>
                        <a:pt x="229" y="174"/>
                      </a:lnTo>
                      <a:lnTo>
                        <a:pt x="456" y="42"/>
                      </a:lnTo>
                      <a:lnTo>
                        <a:pt x="456" y="2"/>
                      </a:lnTo>
                      <a:lnTo>
                        <a:pt x="229" y="132"/>
                      </a:lnTo>
                      <a:lnTo>
                        <a:pt x="0" y="0"/>
                      </a:lnTo>
                      <a:lnTo>
                        <a:pt x="0" y="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chemeClr val="tx2"/>
                    </a:solidFill>
                    <a:latin typeface="Arial"/>
                  </a:endParaRPr>
                </a:p>
              </p:txBody>
            </p:sp>
            <p:sp>
              <p:nvSpPr>
                <p:cNvPr id="180" name="Freeform 105"/>
                <p:cNvSpPr>
                  <a:spLocks/>
                </p:cNvSpPr>
                <p:nvPr/>
              </p:nvSpPr>
              <p:spPr bwMode="auto">
                <a:xfrm>
                  <a:off x="6175634" y="3524779"/>
                  <a:ext cx="158196" cy="60711"/>
                </a:xfrm>
                <a:custGeom>
                  <a:avLst/>
                  <a:gdLst>
                    <a:gd name="T0" fmla="*/ 0 w 456"/>
                    <a:gd name="T1" fmla="*/ 0 h 175"/>
                    <a:gd name="T2" fmla="*/ 0 w 456"/>
                    <a:gd name="T3" fmla="*/ 43 h 175"/>
                    <a:gd name="T4" fmla="*/ 229 w 456"/>
                    <a:gd name="T5" fmla="*/ 175 h 175"/>
                    <a:gd name="T6" fmla="*/ 456 w 456"/>
                    <a:gd name="T7" fmla="*/ 43 h 175"/>
                    <a:gd name="T8" fmla="*/ 456 w 456"/>
                    <a:gd name="T9" fmla="*/ 0 h 175"/>
                    <a:gd name="T10" fmla="*/ 229 w 456"/>
                    <a:gd name="T11" fmla="*/ 130 h 175"/>
                    <a:gd name="T12" fmla="*/ 0 w 456"/>
                    <a:gd name="T13" fmla="*/ 0 h 175"/>
                    <a:gd name="T14" fmla="*/ 0 w 456"/>
                    <a:gd name="T15" fmla="*/ 0 h 175"/>
                    <a:gd name="T16" fmla="*/ 0 w 456"/>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6" h="175">
                      <a:moveTo>
                        <a:pt x="0" y="0"/>
                      </a:moveTo>
                      <a:lnTo>
                        <a:pt x="0" y="43"/>
                      </a:lnTo>
                      <a:lnTo>
                        <a:pt x="229" y="175"/>
                      </a:lnTo>
                      <a:lnTo>
                        <a:pt x="456" y="43"/>
                      </a:lnTo>
                      <a:lnTo>
                        <a:pt x="456" y="0"/>
                      </a:lnTo>
                      <a:lnTo>
                        <a:pt x="229" y="130"/>
                      </a:lnTo>
                      <a:lnTo>
                        <a:pt x="0" y="0"/>
                      </a:lnTo>
                      <a:lnTo>
                        <a:pt x="0" y="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chemeClr val="tx2"/>
                    </a:solidFill>
                    <a:latin typeface="Arial"/>
                  </a:endParaRPr>
                </a:p>
              </p:txBody>
            </p:sp>
          </p:grpSp>
          <p:sp>
            <p:nvSpPr>
              <p:cNvPr id="175" name="Freeform 132"/>
              <p:cNvSpPr>
                <a:spLocks/>
              </p:cNvSpPr>
              <p:nvPr/>
            </p:nvSpPr>
            <p:spPr bwMode="auto">
              <a:xfrm>
                <a:off x="4714845" y="2034349"/>
                <a:ext cx="429328" cy="494776"/>
              </a:xfrm>
              <a:custGeom>
                <a:avLst/>
                <a:gdLst>
                  <a:gd name="T0" fmla="*/ 409 w 820"/>
                  <a:gd name="T1" fmla="*/ 0 h 945"/>
                  <a:gd name="T2" fmla="*/ 820 w 820"/>
                  <a:gd name="T3" fmla="*/ 236 h 945"/>
                  <a:gd name="T4" fmla="*/ 820 w 820"/>
                  <a:gd name="T5" fmla="*/ 709 h 945"/>
                  <a:gd name="T6" fmla="*/ 409 w 820"/>
                  <a:gd name="T7" fmla="*/ 945 h 945"/>
                  <a:gd name="T8" fmla="*/ 0 w 820"/>
                  <a:gd name="T9" fmla="*/ 709 h 945"/>
                  <a:gd name="T10" fmla="*/ 0 w 820"/>
                  <a:gd name="T11" fmla="*/ 236 h 945"/>
                  <a:gd name="T12" fmla="*/ 409 w 820"/>
                  <a:gd name="T13" fmla="*/ 0 h 945"/>
                </a:gdLst>
                <a:ahLst/>
                <a:cxnLst>
                  <a:cxn ang="0">
                    <a:pos x="T0" y="T1"/>
                  </a:cxn>
                  <a:cxn ang="0">
                    <a:pos x="T2" y="T3"/>
                  </a:cxn>
                  <a:cxn ang="0">
                    <a:pos x="T4" y="T5"/>
                  </a:cxn>
                  <a:cxn ang="0">
                    <a:pos x="T6" y="T7"/>
                  </a:cxn>
                  <a:cxn ang="0">
                    <a:pos x="T8" y="T9"/>
                  </a:cxn>
                  <a:cxn ang="0">
                    <a:pos x="T10" y="T11"/>
                  </a:cxn>
                  <a:cxn ang="0">
                    <a:pos x="T12" y="T13"/>
                  </a:cxn>
                </a:cxnLst>
                <a:rect l="0" t="0" r="r" b="b"/>
                <a:pathLst>
                  <a:path w="820" h="945">
                    <a:moveTo>
                      <a:pt x="409" y="0"/>
                    </a:moveTo>
                    <a:lnTo>
                      <a:pt x="820" y="236"/>
                    </a:lnTo>
                    <a:lnTo>
                      <a:pt x="820" y="709"/>
                    </a:lnTo>
                    <a:lnTo>
                      <a:pt x="409" y="945"/>
                    </a:lnTo>
                    <a:lnTo>
                      <a:pt x="0" y="709"/>
                    </a:lnTo>
                    <a:lnTo>
                      <a:pt x="0" y="236"/>
                    </a:lnTo>
                    <a:lnTo>
                      <a:pt x="409" y="0"/>
                    </a:lnTo>
                    <a:close/>
                  </a:path>
                </a:pathLst>
              </a:custGeom>
              <a:noFill/>
              <a:ln w="25400">
                <a:solidFill>
                  <a:schemeClr val="tx2"/>
                </a:solidFill>
                <a:miter lim="800000"/>
              </a:ln>
            </p:spPr>
            <p:txBody>
              <a:bodyPr vert="horz" wrap="square" lIns="91440" tIns="45720" rIns="91440" bIns="45720" numCol="1" anchor="t" anchorCtr="0" compatLnSpc="1">
                <a:prstTxWarp prst="textNoShape">
                  <a:avLst/>
                </a:prstTxWarp>
              </a:bodyPr>
              <a:lstStyle/>
              <a:p>
                <a:endParaRPr lang="en-US" sz="2800">
                  <a:solidFill>
                    <a:schemeClr val="tx2"/>
                  </a:solidFill>
                  <a:latin typeface="Arial"/>
                </a:endParaRPr>
              </a:p>
            </p:txBody>
          </p:sp>
        </p:grpSp>
        <p:grpSp>
          <p:nvGrpSpPr>
            <p:cNvPr id="181" name="Group 180"/>
            <p:cNvGrpSpPr/>
            <p:nvPr/>
          </p:nvGrpSpPr>
          <p:grpSpPr>
            <a:xfrm>
              <a:off x="5754917" y="3957030"/>
              <a:ext cx="429328" cy="494776"/>
              <a:chOff x="4714845" y="2034349"/>
              <a:chExt cx="429328" cy="494776"/>
            </a:xfrm>
          </p:grpSpPr>
          <p:grpSp>
            <p:nvGrpSpPr>
              <p:cNvPr id="182" name="Group 181"/>
              <p:cNvGrpSpPr/>
              <p:nvPr/>
            </p:nvGrpSpPr>
            <p:grpSpPr>
              <a:xfrm>
                <a:off x="4801880" y="2138280"/>
                <a:ext cx="255257" cy="293999"/>
                <a:chOff x="6157594" y="3415152"/>
                <a:chExt cx="194276" cy="223763"/>
              </a:xfrm>
            </p:grpSpPr>
            <p:sp>
              <p:nvSpPr>
                <p:cNvPr id="184" name="Freeform 101"/>
                <p:cNvSpPr>
                  <a:spLocks noEditPoints="1"/>
                </p:cNvSpPr>
                <p:nvPr/>
              </p:nvSpPr>
              <p:spPr bwMode="auto">
                <a:xfrm>
                  <a:off x="6157594" y="3415152"/>
                  <a:ext cx="194276" cy="223763"/>
                </a:xfrm>
                <a:custGeom>
                  <a:avLst/>
                  <a:gdLst>
                    <a:gd name="T0" fmla="*/ 234 w 237"/>
                    <a:gd name="T1" fmla="*/ 66 h 273"/>
                    <a:gd name="T2" fmla="*/ 121 w 237"/>
                    <a:gd name="T3" fmla="*/ 1 h 273"/>
                    <a:gd name="T4" fmla="*/ 115 w 237"/>
                    <a:gd name="T5" fmla="*/ 1 h 273"/>
                    <a:gd name="T6" fmla="*/ 3 w 237"/>
                    <a:gd name="T7" fmla="*/ 66 h 273"/>
                    <a:gd name="T8" fmla="*/ 0 w 237"/>
                    <a:gd name="T9" fmla="*/ 72 h 273"/>
                    <a:gd name="T10" fmla="*/ 0 w 237"/>
                    <a:gd name="T11" fmla="*/ 202 h 273"/>
                    <a:gd name="T12" fmla="*/ 3 w 237"/>
                    <a:gd name="T13" fmla="*/ 206 h 273"/>
                    <a:gd name="T14" fmla="*/ 115 w 237"/>
                    <a:gd name="T15" fmla="*/ 272 h 273"/>
                    <a:gd name="T16" fmla="*/ 119 w 237"/>
                    <a:gd name="T17" fmla="*/ 273 h 273"/>
                    <a:gd name="T18" fmla="*/ 121 w 237"/>
                    <a:gd name="T19" fmla="*/ 272 h 273"/>
                    <a:gd name="T20" fmla="*/ 234 w 237"/>
                    <a:gd name="T21" fmla="*/ 206 h 273"/>
                    <a:gd name="T22" fmla="*/ 237 w 237"/>
                    <a:gd name="T23" fmla="*/ 202 h 273"/>
                    <a:gd name="T24" fmla="*/ 237 w 237"/>
                    <a:gd name="T25" fmla="*/ 72 h 273"/>
                    <a:gd name="T26" fmla="*/ 234 w 237"/>
                    <a:gd name="T27" fmla="*/ 66 h 273"/>
                    <a:gd name="T28" fmla="*/ 227 w 237"/>
                    <a:gd name="T29" fmla="*/ 199 h 273"/>
                    <a:gd name="T30" fmla="*/ 119 w 237"/>
                    <a:gd name="T31" fmla="*/ 261 h 273"/>
                    <a:gd name="T32" fmla="*/ 11 w 237"/>
                    <a:gd name="T33" fmla="*/ 199 h 273"/>
                    <a:gd name="T34" fmla="*/ 11 w 237"/>
                    <a:gd name="T35" fmla="*/ 75 h 273"/>
                    <a:gd name="T36" fmla="*/ 119 w 237"/>
                    <a:gd name="T37" fmla="*/ 12 h 273"/>
                    <a:gd name="T38" fmla="*/ 227 w 237"/>
                    <a:gd name="T39" fmla="*/ 75 h 273"/>
                    <a:gd name="T40" fmla="*/ 227 w 237"/>
                    <a:gd name="T41" fmla="*/ 199 h 273"/>
                    <a:gd name="T42" fmla="*/ 227 w 237"/>
                    <a:gd name="T43" fmla="*/ 199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7" h="273">
                      <a:moveTo>
                        <a:pt x="234" y="66"/>
                      </a:moveTo>
                      <a:cubicBezTo>
                        <a:pt x="121" y="1"/>
                        <a:pt x="121" y="1"/>
                        <a:pt x="121" y="1"/>
                      </a:cubicBezTo>
                      <a:cubicBezTo>
                        <a:pt x="120" y="0"/>
                        <a:pt x="118" y="0"/>
                        <a:pt x="115" y="1"/>
                      </a:cubicBezTo>
                      <a:cubicBezTo>
                        <a:pt x="3" y="66"/>
                        <a:pt x="3" y="66"/>
                        <a:pt x="3" y="66"/>
                      </a:cubicBezTo>
                      <a:cubicBezTo>
                        <a:pt x="1" y="67"/>
                        <a:pt x="0" y="69"/>
                        <a:pt x="0" y="72"/>
                      </a:cubicBezTo>
                      <a:cubicBezTo>
                        <a:pt x="0" y="202"/>
                        <a:pt x="0" y="202"/>
                        <a:pt x="0" y="202"/>
                      </a:cubicBezTo>
                      <a:cubicBezTo>
                        <a:pt x="0" y="204"/>
                        <a:pt x="1" y="205"/>
                        <a:pt x="3" y="206"/>
                      </a:cubicBezTo>
                      <a:cubicBezTo>
                        <a:pt x="115" y="272"/>
                        <a:pt x="115" y="272"/>
                        <a:pt x="115" y="272"/>
                      </a:cubicBezTo>
                      <a:cubicBezTo>
                        <a:pt x="117" y="273"/>
                        <a:pt x="118" y="273"/>
                        <a:pt x="119" y="273"/>
                      </a:cubicBezTo>
                      <a:cubicBezTo>
                        <a:pt x="120" y="273"/>
                        <a:pt x="121" y="273"/>
                        <a:pt x="121" y="272"/>
                      </a:cubicBezTo>
                      <a:cubicBezTo>
                        <a:pt x="234" y="206"/>
                        <a:pt x="234" y="206"/>
                        <a:pt x="234" y="206"/>
                      </a:cubicBezTo>
                      <a:cubicBezTo>
                        <a:pt x="236" y="205"/>
                        <a:pt x="237" y="204"/>
                        <a:pt x="237" y="202"/>
                      </a:cubicBezTo>
                      <a:cubicBezTo>
                        <a:pt x="237" y="72"/>
                        <a:pt x="237" y="72"/>
                        <a:pt x="237" y="72"/>
                      </a:cubicBezTo>
                      <a:cubicBezTo>
                        <a:pt x="237" y="69"/>
                        <a:pt x="236" y="67"/>
                        <a:pt x="234" y="66"/>
                      </a:cubicBezTo>
                      <a:close/>
                      <a:moveTo>
                        <a:pt x="227" y="199"/>
                      </a:moveTo>
                      <a:cubicBezTo>
                        <a:pt x="119" y="261"/>
                        <a:pt x="119" y="261"/>
                        <a:pt x="119" y="261"/>
                      </a:cubicBezTo>
                      <a:cubicBezTo>
                        <a:pt x="11" y="199"/>
                        <a:pt x="11" y="199"/>
                        <a:pt x="11" y="199"/>
                      </a:cubicBezTo>
                      <a:cubicBezTo>
                        <a:pt x="11" y="75"/>
                        <a:pt x="11" y="75"/>
                        <a:pt x="11" y="75"/>
                      </a:cubicBezTo>
                      <a:cubicBezTo>
                        <a:pt x="119" y="12"/>
                        <a:pt x="119" y="12"/>
                        <a:pt x="119" y="12"/>
                      </a:cubicBezTo>
                      <a:cubicBezTo>
                        <a:pt x="227" y="75"/>
                        <a:pt x="227" y="75"/>
                        <a:pt x="227" y="75"/>
                      </a:cubicBezTo>
                      <a:cubicBezTo>
                        <a:pt x="227" y="199"/>
                        <a:pt x="227" y="199"/>
                        <a:pt x="227" y="199"/>
                      </a:cubicBezTo>
                      <a:cubicBezTo>
                        <a:pt x="227" y="199"/>
                        <a:pt x="227" y="199"/>
                        <a:pt x="227" y="19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chemeClr val="tx2"/>
                    </a:solidFill>
                    <a:latin typeface="Arial"/>
                  </a:endParaRPr>
                </a:p>
              </p:txBody>
            </p:sp>
            <p:sp>
              <p:nvSpPr>
                <p:cNvPr id="185" name="Freeform 102"/>
                <p:cNvSpPr>
                  <a:spLocks/>
                </p:cNvSpPr>
                <p:nvPr/>
              </p:nvSpPr>
              <p:spPr bwMode="auto">
                <a:xfrm>
                  <a:off x="6180491" y="3437008"/>
                  <a:ext cx="147442" cy="84648"/>
                </a:xfrm>
                <a:custGeom>
                  <a:avLst/>
                  <a:gdLst>
                    <a:gd name="T0" fmla="*/ 0 w 425"/>
                    <a:gd name="T1" fmla="*/ 121 h 244"/>
                    <a:gd name="T2" fmla="*/ 215 w 425"/>
                    <a:gd name="T3" fmla="*/ 244 h 244"/>
                    <a:gd name="T4" fmla="*/ 425 w 425"/>
                    <a:gd name="T5" fmla="*/ 121 h 244"/>
                    <a:gd name="T6" fmla="*/ 425 w 425"/>
                    <a:gd name="T7" fmla="*/ 121 h 244"/>
                    <a:gd name="T8" fmla="*/ 215 w 425"/>
                    <a:gd name="T9" fmla="*/ 0 h 244"/>
                    <a:gd name="T10" fmla="*/ 0 w 425"/>
                    <a:gd name="T11" fmla="*/ 121 h 244"/>
                    <a:gd name="T12" fmla="*/ 0 w 425"/>
                    <a:gd name="T13" fmla="*/ 121 h 244"/>
                    <a:gd name="T14" fmla="*/ 0 w 425"/>
                    <a:gd name="T15" fmla="*/ 121 h 244"/>
                    <a:gd name="T16" fmla="*/ 0 w 425"/>
                    <a:gd name="T17" fmla="*/ 121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5" h="244">
                      <a:moveTo>
                        <a:pt x="0" y="121"/>
                      </a:moveTo>
                      <a:lnTo>
                        <a:pt x="215" y="244"/>
                      </a:lnTo>
                      <a:lnTo>
                        <a:pt x="425" y="121"/>
                      </a:lnTo>
                      <a:lnTo>
                        <a:pt x="425" y="121"/>
                      </a:lnTo>
                      <a:lnTo>
                        <a:pt x="215" y="0"/>
                      </a:lnTo>
                      <a:lnTo>
                        <a:pt x="0" y="121"/>
                      </a:lnTo>
                      <a:lnTo>
                        <a:pt x="0" y="121"/>
                      </a:lnTo>
                      <a:lnTo>
                        <a:pt x="0" y="121"/>
                      </a:lnTo>
                      <a:lnTo>
                        <a:pt x="0" y="12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chemeClr val="tx2"/>
                    </a:solidFill>
                    <a:latin typeface="Arial"/>
                  </a:endParaRPr>
                </a:p>
              </p:txBody>
            </p:sp>
            <p:sp>
              <p:nvSpPr>
                <p:cNvPr id="186" name="Freeform 103"/>
                <p:cNvSpPr>
                  <a:spLocks/>
                </p:cNvSpPr>
                <p:nvPr/>
              </p:nvSpPr>
              <p:spPr bwMode="auto">
                <a:xfrm>
                  <a:off x="6175634" y="3555307"/>
                  <a:ext cx="158196" cy="59670"/>
                </a:xfrm>
                <a:custGeom>
                  <a:avLst/>
                  <a:gdLst>
                    <a:gd name="T0" fmla="*/ 0 w 193"/>
                    <a:gd name="T1" fmla="*/ 0 h 73"/>
                    <a:gd name="T2" fmla="*/ 0 w 193"/>
                    <a:gd name="T3" fmla="*/ 17 h 73"/>
                    <a:gd name="T4" fmla="*/ 58 w 193"/>
                    <a:gd name="T5" fmla="*/ 51 h 73"/>
                    <a:gd name="T6" fmla="*/ 91 w 193"/>
                    <a:gd name="T7" fmla="*/ 70 h 73"/>
                    <a:gd name="T8" fmla="*/ 91 w 193"/>
                    <a:gd name="T9" fmla="*/ 70 h 73"/>
                    <a:gd name="T10" fmla="*/ 96 w 193"/>
                    <a:gd name="T11" fmla="*/ 73 h 73"/>
                    <a:gd name="T12" fmla="*/ 193 w 193"/>
                    <a:gd name="T13" fmla="*/ 18 h 73"/>
                    <a:gd name="T14" fmla="*/ 193 w 193"/>
                    <a:gd name="T15" fmla="*/ 0 h 73"/>
                    <a:gd name="T16" fmla="*/ 96 w 193"/>
                    <a:gd name="T17" fmla="*/ 56 h 73"/>
                    <a:gd name="T18" fmla="*/ 0 w 193"/>
                    <a:gd name="T19" fmla="*/ 0 h 73"/>
                    <a:gd name="T20" fmla="*/ 0 w 193"/>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73">
                      <a:moveTo>
                        <a:pt x="0" y="0"/>
                      </a:moveTo>
                      <a:cubicBezTo>
                        <a:pt x="0" y="17"/>
                        <a:pt x="0" y="17"/>
                        <a:pt x="0" y="17"/>
                      </a:cubicBezTo>
                      <a:cubicBezTo>
                        <a:pt x="58" y="51"/>
                        <a:pt x="58" y="51"/>
                        <a:pt x="58" y="51"/>
                      </a:cubicBezTo>
                      <a:cubicBezTo>
                        <a:pt x="91" y="70"/>
                        <a:pt x="91" y="70"/>
                        <a:pt x="91" y="70"/>
                      </a:cubicBezTo>
                      <a:cubicBezTo>
                        <a:pt x="91" y="70"/>
                        <a:pt x="91" y="70"/>
                        <a:pt x="91" y="70"/>
                      </a:cubicBezTo>
                      <a:cubicBezTo>
                        <a:pt x="96" y="73"/>
                        <a:pt x="96" y="73"/>
                        <a:pt x="96" y="73"/>
                      </a:cubicBezTo>
                      <a:cubicBezTo>
                        <a:pt x="193" y="18"/>
                        <a:pt x="193" y="18"/>
                        <a:pt x="193" y="18"/>
                      </a:cubicBezTo>
                      <a:cubicBezTo>
                        <a:pt x="193" y="0"/>
                        <a:pt x="193" y="0"/>
                        <a:pt x="193" y="0"/>
                      </a:cubicBezTo>
                      <a:cubicBezTo>
                        <a:pt x="96" y="56"/>
                        <a:pt x="96" y="56"/>
                        <a:pt x="96" y="56"/>
                      </a:cubicBezTo>
                      <a:cubicBezTo>
                        <a:pt x="0" y="0"/>
                        <a:pt x="0" y="0"/>
                        <a:pt x="0" y="0"/>
                      </a:cubicBezTo>
                      <a:cubicBezTo>
                        <a:pt x="0" y="0"/>
                        <a:pt x="0" y="0"/>
                        <a:pt x="0"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chemeClr val="tx2"/>
                    </a:solidFill>
                    <a:latin typeface="Arial"/>
                  </a:endParaRPr>
                </a:p>
              </p:txBody>
            </p:sp>
            <p:sp>
              <p:nvSpPr>
                <p:cNvPr id="187" name="Freeform 104"/>
                <p:cNvSpPr>
                  <a:spLocks/>
                </p:cNvSpPr>
                <p:nvPr/>
              </p:nvSpPr>
              <p:spPr bwMode="auto">
                <a:xfrm>
                  <a:off x="6175634" y="3493903"/>
                  <a:ext cx="158196" cy="60364"/>
                </a:xfrm>
                <a:custGeom>
                  <a:avLst/>
                  <a:gdLst>
                    <a:gd name="T0" fmla="*/ 0 w 456"/>
                    <a:gd name="T1" fmla="*/ 0 h 174"/>
                    <a:gd name="T2" fmla="*/ 0 w 456"/>
                    <a:gd name="T3" fmla="*/ 42 h 174"/>
                    <a:gd name="T4" fmla="*/ 229 w 456"/>
                    <a:gd name="T5" fmla="*/ 174 h 174"/>
                    <a:gd name="T6" fmla="*/ 456 w 456"/>
                    <a:gd name="T7" fmla="*/ 42 h 174"/>
                    <a:gd name="T8" fmla="*/ 456 w 456"/>
                    <a:gd name="T9" fmla="*/ 2 h 174"/>
                    <a:gd name="T10" fmla="*/ 229 w 456"/>
                    <a:gd name="T11" fmla="*/ 132 h 174"/>
                    <a:gd name="T12" fmla="*/ 0 w 456"/>
                    <a:gd name="T13" fmla="*/ 0 h 174"/>
                    <a:gd name="T14" fmla="*/ 0 w 456"/>
                    <a:gd name="T15" fmla="*/ 0 h 174"/>
                    <a:gd name="T16" fmla="*/ 0 w 456"/>
                    <a:gd name="T17"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6" h="174">
                      <a:moveTo>
                        <a:pt x="0" y="0"/>
                      </a:moveTo>
                      <a:lnTo>
                        <a:pt x="0" y="42"/>
                      </a:lnTo>
                      <a:lnTo>
                        <a:pt x="229" y="174"/>
                      </a:lnTo>
                      <a:lnTo>
                        <a:pt x="456" y="42"/>
                      </a:lnTo>
                      <a:lnTo>
                        <a:pt x="456" y="2"/>
                      </a:lnTo>
                      <a:lnTo>
                        <a:pt x="229" y="132"/>
                      </a:lnTo>
                      <a:lnTo>
                        <a:pt x="0" y="0"/>
                      </a:lnTo>
                      <a:lnTo>
                        <a:pt x="0" y="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chemeClr val="tx2"/>
                    </a:solidFill>
                    <a:latin typeface="Arial"/>
                  </a:endParaRPr>
                </a:p>
              </p:txBody>
            </p:sp>
            <p:sp>
              <p:nvSpPr>
                <p:cNvPr id="188" name="Freeform 105"/>
                <p:cNvSpPr>
                  <a:spLocks/>
                </p:cNvSpPr>
                <p:nvPr/>
              </p:nvSpPr>
              <p:spPr bwMode="auto">
                <a:xfrm>
                  <a:off x="6175634" y="3524779"/>
                  <a:ext cx="158196" cy="60711"/>
                </a:xfrm>
                <a:custGeom>
                  <a:avLst/>
                  <a:gdLst>
                    <a:gd name="T0" fmla="*/ 0 w 456"/>
                    <a:gd name="T1" fmla="*/ 0 h 175"/>
                    <a:gd name="T2" fmla="*/ 0 w 456"/>
                    <a:gd name="T3" fmla="*/ 43 h 175"/>
                    <a:gd name="T4" fmla="*/ 229 w 456"/>
                    <a:gd name="T5" fmla="*/ 175 h 175"/>
                    <a:gd name="T6" fmla="*/ 456 w 456"/>
                    <a:gd name="T7" fmla="*/ 43 h 175"/>
                    <a:gd name="T8" fmla="*/ 456 w 456"/>
                    <a:gd name="T9" fmla="*/ 0 h 175"/>
                    <a:gd name="T10" fmla="*/ 229 w 456"/>
                    <a:gd name="T11" fmla="*/ 130 h 175"/>
                    <a:gd name="T12" fmla="*/ 0 w 456"/>
                    <a:gd name="T13" fmla="*/ 0 h 175"/>
                    <a:gd name="T14" fmla="*/ 0 w 456"/>
                    <a:gd name="T15" fmla="*/ 0 h 175"/>
                    <a:gd name="T16" fmla="*/ 0 w 456"/>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6" h="175">
                      <a:moveTo>
                        <a:pt x="0" y="0"/>
                      </a:moveTo>
                      <a:lnTo>
                        <a:pt x="0" y="43"/>
                      </a:lnTo>
                      <a:lnTo>
                        <a:pt x="229" y="175"/>
                      </a:lnTo>
                      <a:lnTo>
                        <a:pt x="456" y="43"/>
                      </a:lnTo>
                      <a:lnTo>
                        <a:pt x="456" y="0"/>
                      </a:lnTo>
                      <a:lnTo>
                        <a:pt x="229" y="130"/>
                      </a:lnTo>
                      <a:lnTo>
                        <a:pt x="0" y="0"/>
                      </a:lnTo>
                      <a:lnTo>
                        <a:pt x="0" y="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chemeClr val="tx2"/>
                    </a:solidFill>
                    <a:latin typeface="Arial"/>
                  </a:endParaRPr>
                </a:p>
              </p:txBody>
            </p:sp>
          </p:grpSp>
          <p:sp>
            <p:nvSpPr>
              <p:cNvPr id="183" name="Freeform 132"/>
              <p:cNvSpPr>
                <a:spLocks/>
              </p:cNvSpPr>
              <p:nvPr/>
            </p:nvSpPr>
            <p:spPr bwMode="auto">
              <a:xfrm>
                <a:off x="4714845" y="2034349"/>
                <a:ext cx="429328" cy="494776"/>
              </a:xfrm>
              <a:custGeom>
                <a:avLst/>
                <a:gdLst>
                  <a:gd name="T0" fmla="*/ 409 w 820"/>
                  <a:gd name="T1" fmla="*/ 0 h 945"/>
                  <a:gd name="T2" fmla="*/ 820 w 820"/>
                  <a:gd name="T3" fmla="*/ 236 h 945"/>
                  <a:gd name="T4" fmla="*/ 820 w 820"/>
                  <a:gd name="T5" fmla="*/ 709 h 945"/>
                  <a:gd name="T6" fmla="*/ 409 w 820"/>
                  <a:gd name="T7" fmla="*/ 945 h 945"/>
                  <a:gd name="T8" fmla="*/ 0 w 820"/>
                  <a:gd name="T9" fmla="*/ 709 h 945"/>
                  <a:gd name="T10" fmla="*/ 0 w 820"/>
                  <a:gd name="T11" fmla="*/ 236 h 945"/>
                  <a:gd name="T12" fmla="*/ 409 w 820"/>
                  <a:gd name="T13" fmla="*/ 0 h 945"/>
                </a:gdLst>
                <a:ahLst/>
                <a:cxnLst>
                  <a:cxn ang="0">
                    <a:pos x="T0" y="T1"/>
                  </a:cxn>
                  <a:cxn ang="0">
                    <a:pos x="T2" y="T3"/>
                  </a:cxn>
                  <a:cxn ang="0">
                    <a:pos x="T4" y="T5"/>
                  </a:cxn>
                  <a:cxn ang="0">
                    <a:pos x="T6" y="T7"/>
                  </a:cxn>
                  <a:cxn ang="0">
                    <a:pos x="T8" y="T9"/>
                  </a:cxn>
                  <a:cxn ang="0">
                    <a:pos x="T10" y="T11"/>
                  </a:cxn>
                  <a:cxn ang="0">
                    <a:pos x="T12" y="T13"/>
                  </a:cxn>
                </a:cxnLst>
                <a:rect l="0" t="0" r="r" b="b"/>
                <a:pathLst>
                  <a:path w="820" h="945">
                    <a:moveTo>
                      <a:pt x="409" y="0"/>
                    </a:moveTo>
                    <a:lnTo>
                      <a:pt x="820" y="236"/>
                    </a:lnTo>
                    <a:lnTo>
                      <a:pt x="820" y="709"/>
                    </a:lnTo>
                    <a:lnTo>
                      <a:pt x="409" y="945"/>
                    </a:lnTo>
                    <a:lnTo>
                      <a:pt x="0" y="709"/>
                    </a:lnTo>
                    <a:lnTo>
                      <a:pt x="0" y="236"/>
                    </a:lnTo>
                    <a:lnTo>
                      <a:pt x="409" y="0"/>
                    </a:lnTo>
                    <a:close/>
                  </a:path>
                </a:pathLst>
              </a:custGeom>
              <a:noFill/>
              <a:ln w="25400">
                <a:solidFill>
                  <a:schemeClr val="tx2"/>
                </a:solidFill>
                <a:miter lim="800000"/>
              </a:ln>
            </p:spPr>
            <p:txBody>
              <a:bodyPr vert="horz" wrap="square" lIns="91440" tIns="45720" rIns="91440" bIns="45720" numCol="1" anchor="t" anchorCtr="0" compatLnSpc="1">
                <a:prstTxWarp prst="textNoShape">
                  <a:avLst/>
                </a:prstTxWarp>
              </a:bodyPr>
              <a:lstStyle/>
              <a:p>
                <a:endParaRPr lang="en-US" sz="2800">
                  <a:solidFill>
                    <a:schemeClr val="tx2"/>
                  </a:solidFill>
                  <a:latin typeface="Arial"/>
                </a:endParaRPr>
              </a:p>
            </p:txBody>
          </p:sp>
        </p:grpSp>
        <p:grpSp>
          <p:nvGrpSpPr>
            <p:cNvPr id="189" name="Group 188"/>
            <p:cNvGrpSpPr/>
            <p:nvPr/>
          </p:nvGrpSpPr>
          <p:grpSpPr>
            <a:xfrm>
              <a:off x="3967043" y="3957030"/>
              <a:ext cx="429328" cy="494776"/>
              <a:chOff x="4714845" y="2034349"/>
              <a:chExt cx="429328" cy="494776"/>
            </a:xfrm>
          </p:grpSpPr>
          <p:grpSp>
            <p:nvGrpSpPr>
              <p:cNvPr id="190" name="Group 189"/>
              <p:cNvGrpSpPr/>
              <p:nvPr/>
            </p:nvGrpSpPr>
            <p:grpSpPr>
              <a:xfrm>
                <a:off x="4801880" y="2138280"/>
                <a:ext cx="255257" cy="293999"/>
                <a:chOff x="6157594" y="3415152"/>
                <a:chExt cx="194276" cy="223763"/>
              </a:xfrm>
            </p:grpSpPr>
            <p:sp>
              <p:nvSpPr>
                <p:cNvPr id="192" name="Freeform 101"/>
                <p:cNvSpPr>
                  <a:spLocks noEditPoints="1"/>
                </p:cNvSpPr>
                <p:nvPr/>
              </p:nvSpPr>
              <p:spPr bwMode="auto">
                <a:xfrm>
                  <a:off x="6157594" y="3415152"/>
                  <a:ext cx="194276" cy="223763"/>
                </a:xfrm>
                <a:custGeom>
                  <a:avLst/>
                  <a:gdLst>
                    <a:gd name="T0" fmla="*/ 234 w 237"/>
                    <a:gd name="T1" fmla="*/ 66 h 273"/>
                    <a:gd name="T2" fmla="*/ 121 w 237"/>
                    <a:gd name="T3" fmla="*/ 1 h 273"/>
                    <a:gd name="T4" fmla="*/ 115 w 237"/>
                    <a:gd name="T5" fmla="*/ 1 h 273"/>
                    <a:gd name="T6" fmla="*/ 3 w 237"/>
                    <a:gd name="T7" fmla="*/ 66 h 273"/>
                    <a:gd name="T8" fmla="*/ 0 w 237"/>
                    <a:gd name="T9" fmla="*/ 72 h 273"/>
                    <a:gd name="T10" fmla="*/ 0 w 237"/>
                    <a:gd name="T11" fmla="*/ 202 h 273"/>
                    <a:gd name="T12" fmla="*/ 3 w 237"/>
                    <a:gd name="T13" fmla="*/ 206 h 273"/>
                    <a:gd name="T14" fmla="*/ 115 w 237"/>
                    <a:gd name="T15" fmla="*/ 272 h 273"/>
                    <a:gd name="T16" fmla="*/ 119 w 237"/>
                    <a:gd name="T17" fmla="*/ 273 h 273"/>
                    <a:gd name="T18" fmla="*/ 121 w 237"/>
                    <a:gd name="T19" fmla="*/ 272 h 273"/>
                    <a:gd name="T20" fmla="*/ 234 w 237"/>
                    <a:gd name="T21" fmla="*/ 206 h 273"/>
                    <a:gd name="T22" fmla="*/ 237 w 237"/>
                    <a:gd name="T23" fmla="*/ 202 h 273"/>
                    <a:gd name="T24" fmla="*/ 237 w 237"/>
                    <a:gd name="T25" fmla="*/ 72 h 273"/>
                    <a:gd name="T26" fmla="*/ 234 w 237"/>
                    <a:gd name="T27" fmla="*/ 66 h 273"/>
                    <a:gd name="T28" fmla="*/ 227 w 237"/>
                    <a:gd name="T29" fmla="*/ 199 h 273"/>
                    <a:gd name="T30" fmla="*/ 119 w 237"/>
                    <a:gd name="T31" fmla="*/ 261 h 273"/>
                    <a:gd name="T32" fmla="*/ 11 w 237"/>
                    <a:gd name="T33" fmla="*/ 199 h 273"/>
                    <a:gd name="T34" fmla="*/ 11 w 237"/>
                    <a:gd name="T35" fmla="*/ 75 h 273"/>
                    <a:gd name="T36" fmla="*/ 119 w 237"/>
                    <a:gd name="T37" fmla="*/ 12 h 273"/>
                    <a:gd name="T38" fmla="*/ 227 w 237"/>
                    <a:gd name="T39" fmla="*/ 75 h 273"/>
                    <a:gd name="T40" fmla="*/ 227 w 237"/>
                    <a:gd name="T41" fmla="*/ 199 h 273"/>
                    <a:gd name="T42" fmla="*/ 227 w 237"/>
                    <a:gd name="T43" fmla="*/ 199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7" h="273">
                      <a:moveTo>
                        <a:pt x="234" y="66"/>
                      </a:moveTo>
                      <a:cubicBezTo>
                        <a:pt x="121" y="1"/>
                        <a:pt x="121" y="1"/>
                        <a:pt x="121" y="1"/>
                      </a:cubicBezTo>
                      <a:cubicBezTo>
                        <a:pt x="120" y="0"/>
                        <a:pt x="118" y="0"/>
                        <a:pt x="115" y="1"/>
                      </a:cubicBezTo>
                      <a:cubicBezTo>
                        <a:pt x="3" y="66"/>
                        <a:pt x="3" y="66"/>
                        <a:pt x="3" y="66"/>
                      </a:cubicBezTo>
                      <a:cubicBezTo>
                        <a:pt x="1" y="67"/>
                        <a:pt x="0" y="69"/>
                        <a:pt x="0" y="72"/>
                      </a:cubicBezTo>
                      <a:cubicBezTo>
                        <a:pt x="0" y="202"/>
                        <a:pt x="0" y="202"/>
                        <a:pt x="0" y="202"/>
                      </a:cubicBezTo>
                      <a:cubicBezTo>
                        <a:pt x="0" y="204"/>
                        <a:pt x="1" y="205"/>
                        <a:pt x="3" y="206"/>
                      </a:cubicBezTo>
                      <a:cubicBezTo>
                        <a:pt x="115" y="272"/>
                        <a:pt x="115" y="272"/>
                        <a:pt x="115" y="272"/>
                      </a:cubicBezTo>
                      <a:cubicBezTo>
                        <a:pt x="117" y="273"/>
                        <a:pt x="118" y="273"/>
                        <a:pt x="119" y="273"/>
                      </a:cubicBezTo>
                      <a:cubicBezTo>
                        <a:pt x="120" y="273"/>
                        <a:pt x="121" y="273"/>
                        <a:pt x="121" y="272"/>
                      </a:cubicBezTo>
                      <a:cubicBezTo>
                        <a:pt x="234" y="206"/>
                        <a:pt x="234" y="206"/>
                        <a:pt x="234" y="206"/>
                      </a:cubicBezTo>
                      <a:cubicBezTo>
                        <a:pt x="236" y="205"/>
                        <a:pt x="237" y="204"/>
                        <a:pt x="237" y="202"/>
                      </a:cubicBezTo>
                      <a:cubicBezTo>
                        <a:pt x="237" y="72"/>
                        <a:pt x="237" y="72"/>
                        <a:pt x="237" y="72"/>
                      </a:cubicBezTo>
                      <a:cubicBezTo>
                        <a:pt x="237" y="69"/>
                        <a:pt x="236" y="67"/>
                        <a:pt x="234" y="66"/>
                      </a:cubicBezTo>
                      <a:close/>
                      <a:moveTo>
                        <a:pt x="227" y="199"/>
                      </a:moveTo>
                      <a:cubicBezTo>
                        <a:pt x="119" y="261"/>
                        <a:pt x="119" y="261"/>
                        <a:pt x="119" y="261"/>
                      </a:cubicBezTo>
                      <a:cubicBezTo>
                        <a:pt x="11" y="199"/>
                        <a:pt x="11" y="199"/>
                        <a:pt x="11" y="199"/>
                      </a:cubicBezTo>
                      <a:cubicBezTo>
                        <a:pt x="11" y="75"/>
                        <a:pt x="11" y="75"/>
                        <a:pt x="11" y="75"/>
                      </a:cubicBezTo>
                      <a:cubicBezTo>
                        <a:pt x="119" y="12"/>
                        <a:pt x="119" y="12"/>
                        <a:pt x="119" y="12"/>
                      </a:cubicBezTo>
                      <a:cubicBezTo>
                        <a:pt x="227" y="75"/>
                        <a:pt x="227" y="75"/>
                        <a:pt x="227" y="75"/>
                      </a:cubicBezTo>
                      <a:cubicBezTo>
                        <a:pt x="227" y="199"/>
                        <a:pt x="227" y="199"/>
                        <a:pt x="227" y="199"/>
                      </a:cubicBezTo>
                      <a:cubicBezTo>
                        <a:pt x="227" y="199"/>
                        <a:pt x="227" y="199"/>
                        <a:pt x="227" y="19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chemeClr val="tx2"/>
                    </a:solidFill>
                    <a:latin typeface="Arial"/>
                  </a:endParaRPr>
                </a:p>
              </p:txBody>
            </p:sp>
            <p:sp>
              <p:nvSpPr>
                <p:cNvPr id="193" name="Freeform 102"/>
                <p:cNvSpPr>
                  <a:spLocks/>
                </p:cNvSpPr>
                <p:nvPr/>
              </p:nvSpPr>
              <p:spPr bwMode="auto">
                <a:xfrm>
                  <a:off x="6180491" y="3437008"/>
                  <a:ext cx="147442" cy="84648"/>
                </a:xfrm>
                <a:custGeom>
                  <a:avLst/>
                  <a:gdLst>
                    <a:gd name="T0" fmla="*/ 0 w 425"/>
                    <a:gd name="T1" fmla="*/ 121 h 244"/>
                    <a:gd name="T2" fmla="*/ 215 w 425"/>
                    <a:gd name="T3" fmla="*/ 244 h 244"/>
                    <a:gd name="T4" fmla="*/ 425 w 425"/>
                    <a:gd name="T5" fmla="*/ 121 h 244"/>
                    <a:gd name="T6" fmla="*/ 425 w 425"/>
                    <a:gd name="T7" fmla="*/ 121 h 244"/>
                    <a:gd name="T8" fmla="*/ 215 w 425"/>
                    <a:gd name="T9" fmla="*/ 0 h 244"/>
                    <a:gd name="T10" fmla="*/ 0 w 425"/>
                    <a:gd name="T11" fmla="*/ 121 h 244"/>
                    <a:gd name="T12" fmla="*/ 0 w 425"/>
                    <a:gd name="T13" fmla="*/ 121 h 244"/>
                    <a:gd name="T14" fmla="*/ 0 w 425"/>
                    <a:gd name="T15" fmla="*/ 121 h 244"/>
                    <a:gd name="T16" fmla="*/ 0 w 425"/>
                    <a:gd name="T17" fmla="*/ 121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5" h="244">
                      <a:moveTo>
                        <a:pt x="0" y="121"/>
                      </a:moveTo>
                      <a:lnTo>
                        <a:pt x="215" y="244"/>
                      </a:lnTo>
                      <a:lnTo>
                        <a:pt x="425" y="121"/>
                      </a:lnTo>
                      <a:lnTo>
                        <a:pt x="425" y="121"/>
                      </a:lnTo>
                      <a:lnTo>
                        <a:pt x="215" y="0"/>
                      </a:lnTo>
                      <a:lnTo>
                        <a:pt x="0" y="121"/>
                      </a:lnTo>
                      <a:lnTo>
                        <a:pt x="0" y="121"/>
                      </a:lnTo>
                      <a:lnTo>
                        <a:pt x="0" y="121"/>
                      </a:lnTo>
                      <a:lnTo>
                        <a:pt x="0" y="12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chemeClr val="tx2"/>
                    </a:solidFill>
                    <a:latin typeface="Arial"/>
                  </a:endParaRPr>
                </a:p>
              </p:txBody>
            </p:sp>
            <p:sp>
              <p:nvSpPr>
                <p:cNvPr id="194" name="Freeform 103"/>
                <p:cNvSpPr>
                  <a:spLocks/>
                </p:cNvSpPr>
                <p:nvPr/>
              </p:nvSpPr>
              <p:spPr bwMode="auto">
                <a:xfrm>
                  <a:off x="6175634" y="3555307"/>
                  <a:ext cx="158196" cy="59670"/>
                </a:xfrm>
                <a:custGeom>
                  <a:avLst/>
                  <a:gdLst>
                    <a:gd name="T0" fmla="*/ 0 w 193"/>
                    <a:gd name="T1" fmla="*/ 0 h 73"/>
                    <a:gd name="T2" fmla="*/ 0 w 193"/>
                    <a:gd name="T3" fmla="*/ 17 h 73"/>
                    <a:gd name="T4" fmla="*/ 58 w 193"/>
                    <a:gd name="T5" fmla="*/ 51 h 73"/>
                    <a:gd name="T6" fmla="*/ 91 w 193"/>
                    <a:gd name="T7" fmla="*/ 70 h 73"/>
                    <a:gd name="T8" fmla="*/ 91 w 193"/>
                    <a:gd name="T9" fmla="*/ 70 h 73"/>
                    <a:gd name="T10" fmla="*/ 96 w 193"/>
                    <a:gd name="T11" fmla="*/ 73 h 73"/>
                    <a:gd name="T12" fmla="*/ 193 w 193"/>
                    <a:gd name="T13" fmla="*/ 18 h 73"/>
                    <a:gd name="T14" fmla="*/ 193 w 193"/>
                    <a:gd name="T15" fmla="*/ 0 h 73"/>
                    <a:gd name="T16" fmla="*/ 96 w 193"/>
                    <a:gd name="T17" fmla="*/ 56 h 73"/>
                    <a:gd name="T18" fmla="*/ 0 w 193"/>
                    <a:gd name="T19" fmla="*/ 0 h 73"/>
                    <a:gd name="T20" fmla="*/ 0 w 193"/>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73">
                      <a:moveTo>
                        <a:pt x="0" y="0"/>
                      </a:moveTo>
                      <a:cubicBezTo>
                        <a:pt x="0" y="17"/>
                        <a:pt x="0" y="17"/>
                        <a:pt x="0" y="17"/>
                      </a:cubicBezTo>
                      <a:cubicBezTo>
                        <a:pt x="58" y="51"/>
                        <a:pt x="58" y="51"/>
                        <a:pt x="58" y="51"/>
                      </a:cubicBezTo>
                      <a:cubicBezTo>
                        <a:pt x="91" y="70"/>
                        <a:pt x="91" y="70"/>
                        <a:pt x="91" y="70"/>
                      </a:cubicBezTo>
                      <a:cubicBezTo>
                        <a:pt x="91" y="70"/>
                        <a:pt x="91" y="70"/>
                        <a:pt x="91" y="70"/>
                      </a:cubicBezTo>
                      <a:cubicBezTo>
                        <a:pt x="96" y="73"/>
                        <a:pt x="96" y="73"/>
                        <a:pt x="96" y="73"/>
                      </a:cubicBezTo>
                      <a:cubicBezTo>
                        <a:pt x="193" y="18"/>
                        <a:pt x="193" y="18"/>
                        <a:pt x="193" y="18"/>
                      </a:cubicBezTo>
                      <a:cubicBezTo>
                        <a:pt x="193" y="0"/>
                        <a:pt x="193" y="0"/>
                        <a:pt x="193" y="0"/>
                      </a:cubicBezTo>
                      <a:cubicBezTo>
                        <a:pt x="96" y="56"/>
                        <a:pt x="96" y="56"/>
                        <a:pt x="96" y="56"/>
                      </a:cubicBezTo>
                      <a:cubicBezTo>
                        <a:pt x="0" y="0"/>
                        <a:pt x="0" y="0"/>
                        <a:pt x="0" y="0"/>
                      </a:cubicBezTo>
                      <a:cubicBezTo>
                        <a:pt x="0" y="0"/>
                        <a:pt x="0" y="0"/>
                        <a:pt x="0"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chemeClr val="tx2"/>
                    </a:solidFill>
                    <a:latin typeface="Arial"/>
                  </a:endParaRPr>
                </a:p>
              </p:txBody>
            </p:sp>
            <p:sp>
              <p:nvSpPr>
                <p:cNvPr id="195" name="Freeform 104"/>
                <p:cNvSpPr>
                  <a:spLocks/>
                </p:cNvSpPr>
                <p:nvPr/>
              </p:nvSpPr>
              <p:spPr bwMode="auto">
                <a:xfrm>
                  <a:off x="6175634" y="3493903"/>
                  <a:ext cx="158196" cy="60364"/>
                </a:xfrm>
                <a:custGeom>
                  <a:avLst/>
                  <a:gdLst>
                    <a:gd name="T0" fmla="*/ 0 w 456"/>
                    <a:gd name="T1" fmla="*/ 0 h 174"/>
                    <a:gd name="T2" fmla="*/ 0 w 456"/>
                    <a:gd name="T3" fmla="*/ 42 h 174"/>
                    <a:gd name="T4" fmla="*/ 229 w 456"/>
                    <a:gd name="T5" fmla="*/ 174 h 174"/>
                    <a:gd name="T6" fmla="*/ 456 w 456"/>
                    <a:gd name="T7" fmla="*/ 42 h 174"/>
                    <a:gd name="T8" fmla="*/ 456 w 456"/>
                    <a:gd name="T9" fmla="*/ 2 h 174"/>
                    <a:gd name="T10" fmla="*/ 229 w 456"/>
                    <a:gd name="T11" fmla="*/ 132 h 174"/>
                    <a:gd name="T12" fmla="*/ 0 w 456"/>
                    <a:gd name="T13" fmla="*/ 0 h 174"/>
                    <a:gd name="T14" fmla="*/ 0 w 456"/>
                    <a:gd name="T15" fmla="*/ 0 h 174"/>
                    <a:gd name="T16" fmla="*/ 0 w 456"/>
                    <a:gd name="T17"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6" h="174">
                      <a:moveTo>
                        <a:pt x="0" y="0"/>
                      </a:moveTo>
                      <a:lnTo>
                        <a:pt x="0" y="42"/>
                      </a:lnTo>
                      <a:lnTo>
                        <a:pt x="229" y="174"/>
                      </a:lnTo>
                      <a:lnTo>
                        <a:pt x="456" y="42"/>
                      </a:lnTo>
                      <a:lnTo>
                        <a:pt x="456" y="2"/>
                      </a:lnTo>
                      <a:lnTo>
                        <a:pt x="229" y="132"/>
                      </a:lnTo>
                      <a:lnTo>
                        <a:pt x="0" y="0"/>
                      </a:lnTo>
                      <a:lnTo>
                        <a:pt x="0" y="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chemeClr val="tx2"/>
                    </a:solidFill>
                    <a:latin typeface="Arial"/>
                  </a:endParaRPr>
                </a:p>
              </p:txBody>
            </p:sp>
            <p:sp>
              <p:nvSpPr>
                <p:cNvPr id="196" name="Freeform 105"/>
                <p:cNvSpPr>
                  <a:spLocks/>
                </p:cNvSpPr>
                <p:nvPr/>
              </p:nvSpPr>
              <p:spPr bwMode="auto">
                <a:xfrm>
                  <a:off x="6175634" y="3524779"/>
                  <a:ext cx="158196" cy="60711"/>
                </a:xfrm>
                <a:custGeom>
                  <a:avLst/>
                  <a:gdLst>
                    <a:gd name="T0" fmla="*/ 0 w 456"/>
                    <a:gd name="T1" fmla="*/ 0 h 175"/>
                    <a:gd name="T2" fmla="*/ 0 w 456"/>
                    <a:gd name="T3" fmla="*/ 43 h 175"/>
                    <a:gd name="T4" fmla="*/ 229 w 456"/>
                    <a:gd name="T5" fmla="*/ 175 h 175"/>
                    <a:gd name="T6" fmla="*/ 456 w 456"/>
                    <a:gd name="T7" fmla="*/ 43 h 175"/>
                    <a:gd name="T8" fmla="*/ 456 w 456"/>
                    <a:gd name="T9" fmla="*/ 0 h 175"/>
                    <a:gd name="T10" fmla="*/ 229 w 456"/>
                    <a:gd name="T11" fmla="*/ 130 h 175"/>
                    <a:gd name="T12" fmla="*/ 0 w 456"/>
                    <a:gd name="T13" fmla="*/ 0 h 175"/>
                    <a:gd name="T14" fmla="*/ 0 w 456"/>
                    <a:gd name="T15" fmla="*/ 0 h 175"/>
                    <a:gd name="T16" fmla="*/ 0 w 456"/>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6" h="175">
                      <a:moveTo>
                        <a:pt x="0" y="0"/>
                      </a:moveTo>
                      <a:lnTo>
                        <a:pt x="0" y="43"/>
                      </a:lnTo>
                      <a:lnTo>
                        <a:pt x="229" y="175"/>
                      </a:lnTo>
                      <a:lnTo>
                        <a:pt x="456" y="43"/>
                      </a:lnTo>
                      <a:lnTo>
                        <a:pt x="456" y="0"/>
                      </a:lnTo>
                      <a:lnTo>
                        <a:pt x="229" y="130"/>
                      </a:lnTo>
                      <a:lnTo>
                        <a:pt x="0" y="0"/>
                      </a:lnTo>
                      <a:lnTo>
                        <a:pt x="0" y="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chemeClr val="tx2"/>
                    </a:solidFill>
                    <a:latin typeface="Arial"/>
                  </a:endParaRPr>
                </a:p>
              </p:txBody>
            </p:sp>
          </p:grpSp>
          <p:sp>
            <p:nvSpPr>
              <p:cNvPr id="191" name="Freeform 132"/>
              <p:cNvSpPr>
                <a:spLocks/>
              </p:cNvSpPr>
              <p:nvPr/>
            </p:nvSpPr>
            <p:spPr bwMode="auto">
              <a:xfrm>
                <a:off x="4714845" y="2034349"/>
                <a:ext cx="429328" cy="494776"/>
              </a:xfrm>
              <a:custGeom>
                <a:avLst/>
                <a:gdLst>
                  <a:gd name="T0" fmla="*/ 409 w 820"/>
                  <a:gd name="T1" fmla="*/ 0 h 945"/>
                  <a:gd name="T2" fmla="*/ 820 w 820"/>
                  <a:gd name="T3" fmla="*/ 236 h 945"/>
                  <a:gd name="T4" fmla="*/ 820 w 820"/>
                  <a:gd name="T5" fmla="*/ 709 h 945"/>
                  <a:gd name="T6" fmla="*/ 409 w 820"/>
                  <a:gd name="T7" fmla="*/ 945 h 945"/>
                  <a:gd name="T8" fmla="*/ 0 w 820"/>
                  <a:gd name="T9" fmla="*/ 709 h 945"/>
                  <a:gd name="T10" fmla="*/ 0 w 820"/>
                  <a:gd name="T11" fmla="*/ 236 h 945"/>
                  <a:gd name="T12" fmla="*/ 409 w 820"/>
                  <a:gd name="T13" fmla="*/ 0 h 945"/>
                </a:gdLst>
                <a:ahLst/>
                <a:cxnLst>
                  <a:cxn ang="0">
                    <a:pos x="T0" y="T1"/>
                  </a:cxn>
                  <a:cxn ang="0">
                    <a:pos x="T2" y="T3"/>
                  </a:cxn>
                  <a:cxn ang="0">
                    <a:pos x="T4" y="T5"/>
                  </a:cxn>
                  <a:cxn ang="0">
                    <a:pos x="T6" y="T7"/>
                  </a:cxn>
                  <a:cxn ang="0">
                    <a:pos x="T8" y="T9"/>
                  </a:cxn>
                  <a:cxn ang="0">
                    <a:pos x="T10" y="T11"/>
                  </a:cxn>
                  <a:cxn ang="0">
                    <a:pos x="T12" y="T13"/>
                  </a:cxn>
                </a:cxnLst>
                <a:rect l="0" t="0" r="r" b="b"/>
                <a:pathLst>
                  <a:path w="820" h="945">
                    <a:moveTo>
                      <a:pt x="409" y="0"/>
                    </a:moveTo>
                    <a:lnTo>
                      <a:pt x="820" y="236"/>
                    </a:lnTo>
                    <a:lnTo>
                      <a:pt x="820" y="709"/>
                    </a:lnTo>
                    <a:lnTo>
                      <a:pt x="409" y="945"/>
                    </a:lnTo>
                    <a:lnTo>
                      <a:pt x="0" y="709"/>
                    </a:lnTo>
                    <a:lnTo>
                      <a:pt x="0" y="236"/>
                    </a:lnTo>
                    <a:lnTo>
                      <a:pt x="409" y="0"/>
                    </a:lnTo>
                    <a:close/>
                  </a:path>
                </a:pathLst>
              </a:custGeom>
              <a:noFill/>
              <a:ln w="25400">
                <a:solidFill>
                  <a:schemeClr val="tx2"/>
                </a:solidFill>
                <a:miter lim="800000"/>
              </a:ln>
            </p:spPr>
            <p:txBody>
              <a:bodyPr vert="horz" wrap="square" lIns="91440" tIns="45720" rIns="91440" bIns="45720" numCol="1" anchor="t" anchorCtr="0" compatLnSpc="1">
                <a:prstTxWarp prst="textNoShape">
                  <a:avLst/>
                </a:prstTxWarp>
              </a:bodyPr>
              <a:lstStyle/>
              <a:p>
                <a:endParaRPr lang="en-US" sz="2800">
                  <a:solidFill>
                    <a:schemeClr val="tx2"/>
                  </a:solidFill>
                  <a:latin typeface="Arial"/>
                </a:endParaRPr>
              </a:p>
            </p:txBody>
          </p:sp>
        </p:grpSp>
        <p:grpSp>
          <p:nvGrpSpPr>
            <p:cNvPr id="311" name="Group 310"/>
            <p:cNvGrpSpPr/>
            <p:nvPr/>
          </p:nvGrpSpPr>
          <p:grpSpPr>
            <a:xfrm>
              <a:off x="3746602" y="2319262"/>
              <a:ext cx="4421000" cy="2614529"/>
              <a:chOff x="3746602" y="2319262"/>
              <a:chExt cx="4421000" cy="2614529"/>
            </a:xfrm>
          </p:grpSpPr>
          <p:sp>
            <p:nvSpPr>
              <p:cNvPr id="305" name="Rectangle 304"/>
              <p:cNvSpPr/>
              <p:nvPr/>
            </p:nvSpPr>
            <p:spPr>
              <a:xfrm>
                <a:off x="5527050" y="2319262"/>
                <a:ext cx="889987" cy="461665"/>
              </a:xfrm>
              <a:prstGeom prst="rect">
                <a:avLst/>
              </a:prstGeom>
            </p:spPr>
            <p:txBody>
              <a:bodyPr wrap="none">
                <a:spAutoFit/>
              </a:bodyPr>
              <a:lstStyle/>
              <a:p>
                <a:pPr algn="ctr"/>
                <a:r>
                  <a:rPr lang="en-US" sz="1200" cap="all" spc="300" dirty="0" smtClean="0">
                    <a:solidFill>
                      <a:schemeClr val="tx2"/>
                    </a:solidFill>
                  </a:rPr>
                  <a:t>Log </a:t>
                </a:r>
              </a:p>
              <a:p>
                <a:pPr algn="ctr"/>
                <a:r>
                  <a:rPr lang="en-US" sz="1200" cap="all" spc="300" dirty="0" smtClean="0">
                    <a:solidFill>
                      <a:schemeClr val="tx2"/>
                    </a:solidFill>
                  </a:rPr>
                  <a:t>Feeder</a:t>
                </a:r>
                <a:endParaRPr lang="en-US" sz="1200" dirty="0">
                  <a:solidFill>
                    <a:schemeClr val="tx2"/>
                  </a:solidFill>
                </a:endParaRPr>
              </a:p>
            </p:txBody>
          </p:sp>
          <p:sp>
            <p:nvSpPr>
              <p:cNvPr id="306" name="Rectangle 305"/>
              <p:cNvSpPr/>
              <p:nvPr/>
            </p:nvSpPr>
            <p:spPr>
              <a:xfrm>
                <a:off x="7277615" y="2348490"/>
                <a:ext cx="889987" cy="461665"/>
              </a:xfrm>
              <a:prstGeom prst="rect">
                <a:avLst/>
              </a:prstGeom>
            </p:spPr>
            <p:txBody>
              <a:bodyPr wrap="none">
                <a:spAutoFit/>
              </a:bodyPr>
              <a:lstStyle/>
              <a:p>
                <a:pPr algn="ctr"/>
                <a:r>
                  <a:rPr lang="en-US" sz="1200" cap="all" spc="300" dirty="0" smtClean="0">
                    <a:solidFill>
                      <a:schemeClr val="tx2"/>
                    </a:solidFill>
                  </a:rPr>
                  <a:t>Log </a:t>
                </a:r>
              </a:p>
              <a:p>
                <a:pPr algn="ctr"/>
                <a:r>
                  <a:rPr lang="en-US" sz="1200" cap="all" spc="300" dirty="0" smtClean="0">
                    <a:solidFill>
                      <a:schemeClr val="tx2"/>
                    </a:solidFill>
                  </a:rPr>
                  <a:t>Feeder</a:t>
                </a:r>
                <a:endParaRPr lang="en-US" sz="1200" dirty="0">
                  <a:solidFill>
                    <a:schemeClr val="tx2"/>
                  </a:solidFill>
                </a:endParaRPr>
              </a:p>
            </p:txBody>
          </p:sp>
          <p:sp>
            <p:nvSpPr>
              <p:cNvPr id="307" name="Rectangle 306"/>
              <p:cNvSpPr/>
              <p:nvPr/>
            </p:nvSpPr>
            <p:spPr>
              <a:xfrm>
                <a:off x="7277615" y="4462367"/>
                <a:ext cx="889987" cy="461665"/>
              </a:xfrm>
              <a:prstGeom prst="rect">
                <a:avLst/>
              </a:prstGeom>
            </p:spPr>
            <p:txBody>
              <a:bodyPr wrap="none">
                <a:spAutoFit/>
              </a:bodyPr>
              <a:lstStyle/>
              <a:p>
                <a:pPr algn="ctr"/>
                <a:r>
                  <a:rPr lang="en-US" sz="1200" cap="all" spc="300" dirty="0" smtClean="0">
                    <a:solidFill>
                      <a:schemeClr val="tx2"/>
                    </a:solidFill>
                  </a:rPr>
                  <a:t>Log</a:t>
                </a:r>
              </a:p>
              <a:p>
                <a:pPr algn="ctr"/>
                <a:r>
                  <a:rPr lang="en-US" sz="1200" cap="all" spc="300" dirty="0" smtClean="0">
                    <a:solidFill>
                      <a:schemeClr val="tx2"/>
                    </a:solidFill>
                  </a:rPr>
                  <a:t>Feeder</a:t>
                </a:r>
                <a:endParaRPr lang="en-US" sz="1200" dirty="0">
                  <a:solidFill>
                    <a:schemeClr val="tx2"/>
                  </a:solidFill>
                </a:endParaRPr>
              </a:p>
            </p:txBody>
          </p:sp>
          <p:sp>
            <p:nvSpPr>
              <p:cNvPr id="308" name="Rectangle 307"/>
              <p:cNvSpPr/>
              <p:nvPr/>
            </p:nvSpPr>
            <p:spPr>
              <a:xfrm>
                <a:off x="5519543" y="4462367"/>
                <a:ext cx="889987" cy="461665"/>
              </a:xfrm>
              <a:prstGeom prst="rect">
                <a:avLst/>
              </a:prstGeom>
            </p:spPr>
            <p:txBody>
              <a:bodyPr wrap="none">
                <a:spAutoFit/>
              </a:bodyPr>
              <a:lstStyle/>
              <a:p>
                <a:pPr algn="ctr"/>
                <a:r>
                  <a:rPr lang="en-US" sz="1200" cap="all" spc="300" dirty="0" smtClean="0">
                    <a:solidFill>
                      <a:schemeClr val="tx2"/>
                    </a:solidFill>
                  </a:rPr>
                  <a:t>Log</a:t>
                </a:r>
              </a:p>
              <a:p>
                <a:pPr algn="ctr"/>
                <a:r>
                  <a:rPr lang="en-US" sz="1200" cap="all" spc="300" dirty="0" smtClean="0">
                    <a:solidFill>
                      <a:schemeClr val="tx2"/>
                    </a:solidFill>
                  </a:rPr>
                  <a:t>Feeder</a:t>
                </a:r>
                <a:endParaRPr lang="en-US" sz="1200" dirty="0">
                  <a:solidFill>
                    <a:schemeClr val="tx2"/>
                  </a:solidFill>
                </a:endParaRPr>
              </a:p>
            </p:txBody>
          </p:sp>
          <p:sp>
            <p:nvSpPr>
              <p:cNvPr id="309" name="Rectangle 308"/>
              <p:cNvSpPr/>
              <p:nvPr/>
            </p:nvSpPr>
            <p:spPr>
              <a:xfrm>
                <a:off x="3746602" y="4472126"/>
                <a:ext cx="889987" cy="461665"/>
              </a:xfrm>
              <a:prstGeom prst="rect">
                <a:avLst/>
              </a:prstGeom>
            </p:spPr>
            <p:txBody>
              <a:bodyPr wrap="none">
                <a:spAutoFit/>
              </a:bodyPr>
              <a:lstStyle/>
              <a:p>
                <a:pPr algn="ctr"/>
                <a:r>
                  <a:rPr lang="en-US" sz="1200" cap="all" spc="300" dirty="0" smtClean="0">
                    <a:solidFill>
                      <a:schemeClr val="tx2"/>
                    </a:solidFill>
                  </a:rPr>
                  <a:t>Log </a:t>
                </a:r>
              </a:p>
              <a:p>
                <a:pPr algn="ctr"/>
                <a:r>
                  <a:rPr lang="en-US" sz="1200" cap="all" spc="300" dirty="0" smtClean="0">
                    <a:solidFill>
                      <a:schemeClr val="tx2"/>
                    </a:solidFill>
                  </a:rPr>
                  <a:t>Feeder</a:t>
                </a:r>
                <a:endParaRPr lang="en-US" sz="1200" dirty="0">
                  <a:solidFill>
                    <a:schemeClr val="tx2"/>
                  </a:solidFill>
                </a:endParaRPr>
              </a:p>
            </p:txBody>
          </p:sp>
          <p:sp>
            <p:nvSpPr>
              <p:cNvPr id="310" name="Rectangle 309"/>
              <p:cNvSpPr/>
              <p:nvPr/>
            </p:nvSpPr>
            <p:spPr>
              <a:xfrm>
                <a:off x="3755123" y="2348490"/>
                <a:ext cx="889987" cy="461665"/>
              </a:xfrm>
              <a:prstGeom prst="rect">
                <a:avLst/>
              </a:prstGeom>
            </p:spPr>
            <p:txBody>
              <a:bodyPr wrap="none">
                <a:spAutoFit/>
              </a:bodyPr>
              <a:lstStyle/>
              <a:p>
                <a:pPr algn="ctr"/>
                <a:r>
                  <a:rPr lang="en-US" sz="1200" cap="all" spc="300" dirty="0" smtClean="0">
                    <a:solidFill>
                      <a:schemeClr val="tx2"/>
                    </a:solidFill>
                  </a:rPr>
                  <a:t>Log </a:t>
                </a:r>
              </a:p>
              <a:p>
                <a:pPr algn="ctr"/>
                <a:r>
                  <a:rPr lang="en-US" sz="1200" cap="all" spc="300" dirty="0" smtClean="0">
                    <a:solidFill>
                      <a:schemeClr val="tx2"/>
                    </a:solidFill>
                  </a:rPr>
                  <a:t>Feeder</a:t>
                </a:r>
                <a:endParaRPr lang="en-US" sz="1200" dirty="0">
                  <a:solidFill>
                    <a:schemeClr val="tx2"/>
                  </a:solidFill>
                </a:endParaRPr>
              </a:p>
            </p:txBody>
          </p:sp>
        </p:grpSp>
        <p:grpSp>
          <p:nvGrpSpPr>
            <p:cNvPr id="111" name="Group 110"/>
            <p:cNvGrpSpPr/>
            <p:nvPr/>
          </p:nvGrpSpPr>
          <p:grpSpPr>
            <a:xfrm>
              <a:off x="3960665" y="1864581"/>
              <a:ext cx="429328" cy="494776"/>
              <a:chOff x="4714845" y="2034349"/>
              <a:chExt cx="429328" cy="494776"/>
            </a:xfrm>
          </p:grpSpPr>
          <p:grpSp>
            <p:nvGrpSpPr>
              <p:cNvPr id="112" name="Group 111"/>
              <p:cNvGrpSpPr/>
              <p:nvPr/>
            </p:nvGrpSpPr>
            <p:grpSpPr>
              <a:xfrm>
                <a:off x="4801880" y="2138280"/>
                <a:ext cx="255257" cy="293999"/>
                <a:chOff x="6157594" y="3415152"/>
                <a:chExt cx="194276" cy="223763"/>
              </a:xfrm>
            </p:grpSpPr>
            <p:sp>
              <p:nvSpPr>
                <p:cNvPr id="114" name="Freeform 101"/>
                <p:cNvSpPr>
                  <a:spLocks noEditPoints="1"/>
                </p:cNvSpPr>
                <p:nvPr/>
              </p:nvSpPr>
              <p:spPr bwMode="auto">
                <a:xfrm>
                  <a:off x="6157594" y="3415152"/>
                  <a:ext cx="194276" cy="223763"/>
                </a:xfrm>
                <a:custGeom>
                  <a:avLst/>
                  <a:gdLst>
                    <a:gd name="T0" fmla="*/ 234 w 237"/>
                    <a:gd name="T1" fmla="*/ 66 h 273"/>
                    <a:gd name="T2" fmla="*/ 121 w 237"/>
                    <a:gd name="T3" fmla="*/ 1 h 273"/>
                    <a:gd name="T4" fmla="*/ 115 w 237"/>
                    <a:gd name="T5" fmla="*/ 1 h 273"/>
                    <a:gd name="T6" fmla="*/ 3 w 237"/>
                    <a:gd name="T7" fmla="*/ 66 h 273"/>
                    <a:gd name="T8" fmla="*/ 0 w 237"/>
                    <a:gd name="T9" fmla="*/ 72 h 273"/>
                    <a:gd name="T10" fmla="*/ 0 w 237"/>
                    <a:gd name="T11" fmla="*/ 202 h 273"/>
                    <a:gd name="T12" fmla="*/ 3 w 237"/>
                    <a:gd name="T13" fmla="*/ 206 h 273"/>
                    <a:gd name="T14" fmla="*/ 115 w 237"/>
                    <a:gd name="T15" fmla="*/ 272 h 273"/>
                    <a:gd name="T16" fmla="*/ 119 w 237"/>
                    <a:gd name="T17" fmla="*/ 273 h 273"/>
                    <a:gd name="T18" fmla="*/ 121 w 237"/>
                    <a:gd name="T19" fmla="*/ 272 h 273"/>
                    <a:gd name="T20" fmla="*/ 234 w 237"/>
                    <a:gd name="T21" fmla="*/ 206 h 273"/>
                    <a:gd name="T22" fmla="*/ 237 w 237"/>
                    <a:gd name="T23" fmla="*/ 202 h 273"/>
                    <a:gd name="T24" fmla="*/ 237 w 237"/>
                    <a:gd name="T25" fmla="*/ 72 h 273"/>
                    <a:gd name="T26" fmla="*/ 234 w 237"/>
                    <a:gd name="T27" fmla="*/ 66 h 273"/>
                    <a:gd name="T28" fmla="*/ 227 w 237"/>
                    <a:gd name="T29" fmla="*/ 199 h 273"/>
                    <a:gd name="T30" fmla="*/ 119 w 237"/>
                    <a:gd name="T31" fmla="*/ 261 h 273"/>
                    <a:gd name="T32" fmla="*/ 11 w 237"/>
                    <a:gd name="T33" fmla="*/ 199 h 273"/>
                    <a:gd name="T34" fmla="*/ 11 w 237"/>
                    <a:gd name="T35" fmla="*/ 75 h 273"/>
                    <a:gd name="T36" fmla="*/ 119 w 237"/>
                    <a:gd name="T37" fmla="*/ 12 h 273"/>
                    <a:gd name="T38" fmla="*/ 227 w 237"/>
                    <a:gd name="T39" fmla="*/ 75 h 273"/>
                    <a:gd name="T40" fmla="*/ 227 w 237"/>
                    <a:gd name="T41" fmla="*/ 199 h 273"/>
                    <a:gd name="T42" fmla="*/ 227 w 237"/>
                    <a:gd name="T43" fmla="*/ 199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7" h="273">
                      <a:moveTo>
                        <a:pt x="234" y="66"/>
                      </a:moveTo>
                      <a:cubicBezTo>
                        <a:pt x="121" y="1"/>
                        <a:pt x="121" y="1"/>
                        <a:pt x="121" y="1"/>
                      </a:cubicBezTo>
                      <a:cubicBezTo>
                        <a:pt x="120" y="0"/>
                        <a:pt x="118" y="0"/>
                        <a:pt x="115" y="1"/>
                      </a:cubicBezTo>
                      <a:cubicBezTo>
                        <a:pt x="3" y="66"/>
                        <a:pt x="3" y="66"/>
                        <a:pt x="3" y="66"/>
                      </a:cubicBezTo>
                      <a:cubicBezTo>
                        <a:pt x="1" y="67"/>
                        <a:pt x="0" y="69"/>
                        <a:pt x="0" y="72"/>
                      </a:cubicBezTo>
                      <a:cubicBezTo>
                        <a:pt x="0" y="202"/>
                        <a:pt x="0" y="202"/>
                        <a:pt x="0" y="202"/>
                      </a:cubicBezTo>
                      <a:cubicBezTo>
                        <a:pt x="0" y="204"/>
                        <a:pt x="1" y="205"/>
                        <a:pt x="3" y="206"/>
                      </a:cubicBezTo>
                      <a:cubicBezTo>
                        <a:pt x="115" y="272"/>
                        <a:pt x="115" y="272"/>
                        <a:pt x="115" y="272"/>
                      </a:cubicBezTo>
                      <a:cubicBezTo>
                        <a:pt x="117" y="273"/>
                        <a:pt x="118" y="273"/>
                        <a:pt x="119" y="273"/>
                      </a:cubicBezTo>
                      <a:cubicBezTo>
                        <a:pt x="120" y="273"/>
                        <a:pt x="121" y="273"/>
                        <a:pt x="121" y="272"/>
                      </a:cubicBezTo>
                      <a:cubicBezTo>
                        <a:pt x="234" y="206"/>
                        <a:pt x="234" y="206"/>
                        <a:pt x="234" y="206"/>
                      </a:cubicBezTo>
                      <a:cubicBezTo>
                        <a:pt x="236" y="205"/>
                        <a:pt x="237" y="204"/>
                        <a:pt x="237" y="202"/>
                      </a:cubicBezTo>
                      <a:cubicBezTo>
                        <a:pt x="237" y="72"/>
                        <a:pt x="237" y="72"/>
                        <a:pt x="237" y="72"/>
                      </a:cubicBezTo>
                      <a:cubicBezTo>
                        <a:pt x="237" y="69"/>
                        <a:pt x="236" y="67"/>
                        <a:pt x="234" y="66"/>
                      </a:cubicBezTo>
                      <a:close/>
                      <a:moveTo>
                        <a:pt x="227" y="199"/>
                      </a:moveTo>
                      <a:cubicBezTo>
                        <a:pt x="119" y="261"/>
                        <a:pt x="119" y="261"/>
                        <a:pt x="119" y="261"/>
                      </a:cubicBezTo>
                      <a:cubicBezTo>
                        <a:pt x="11" y="199"/>
                        <a:pt x="11" y="199"/>
                        <a:pt x="11" y="199"/>
                      </a:cubicBezTo>
                      <a:cubicBezTo>
                        <a:pt x="11" y="75"/>
                        <a:pt x="11" y="75"/>
                        <a:pt x="11" y="75"/>
                      </a:cubicBezTo>
                      <a:cubicBezTo>
                        <a:pt x="119" y="12"/>
                        <a:pt x="119" y="12"/>
                        <a:pt x="119" y="12"/>
                      </a:cubicBezTo>
                      <a:cubicBezTo>
                        <a:pt x="227" y="75"/>
                        <a:pt x="227" y="75"/>
                        <a:pt x="227" y="75"/>
                      </a:cubicBezTo>
                      <a:cubicBezTo>
                        <a:pt x="227" y="199"/>
                        <a:pt x="227" y="199"/>
                        <a:pt x="227" y="199"/>
                      </a:cubicBezTo>
                      <a:cubicBezTo>
                        <a:pt x="227" y="199"/>
                        <a:pt x="227" y="199"/>
                        <a:pt x="227" y="19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chemeClr val="tx2"/>
                    </a:solidFill>
                    <a:latin typeface="Arial"/>
                  </a:endParaRPr>
                </a:p>
              </p:txBody>
            </p:sp>
            <p:sp>
              <p:nvSpPr>
                <p:cNvPr id="115" name="Freeform 102"/>
                <p:cNvSpPr>
                  <a:spLocks/>
                </p:cNvSpPr>
                <p:nvPr/>
              </p:nvSpPr>
              <p:spPr bwMode="auto">
                <a:xfrm>
                  <a:off x="6180491" y="3437008"/>
                  <a:ext cx="147442" cy="84648"/>
                </a:xfrm>
                <a:custGeom>
                  <a:avLst/>
                  <a:gdLst>
                    <a:gd name="T0" fmla="*/ 0 w 425"/>
                    <a:gd name="T1" fmla="*/ 121 h 244"/>
                    <a:gd name="T2" fmla="*/ 215 w 425"/>
                    <a:gd name="T3" fmla="*/ 244 h 244"/>
                    <a:gd name="T4" fmla="*/ 425 w 425"/>
                    <a:gd name="T5" fmla="*/ 121 h 244"/>
                    <a:gd name="T6" fmla="*/ 425 w 425"/>
                    <a:gd name="T7" fmla="*/ 121 h 244"/>
                    <a:gd name="T8" fmla="*/ 215 w 425"/>
                    <a:gd name="T9" fmla="*/ 0 h 244"/>
                    <a:gd name="T10" fmla="*/ 0 w 425"/>
                    <a:gd name="T11" fmla="*/ 121 h 244"/>
                    <a:gd name="T12" fmla="*/ 0 w 425"/>
                    <a:gd name="T13" fmla="*/ 121 h 244"/>
                    <a:gd name="T14" fmla="*/ 0 w 425"/>
                    <a:gd name="T15" fmla="*/ 121 h 244"/>
                    <a:gd name="T16" fmla="*/ 0 w 425"/>
                    <a:gd name="T17" fmla="*/ 121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5" h="244">
                      <a:moveTo>
                        <a:pt x="0" y="121"/>
                      </a:moveTo>
                      <a:lnTo>
                        <a:pt x="215" y="244"/>
                      </a:lnTo>
                      <a:lnTo>
                        <a:pt x="425" y="121"/>
                      </a:lnTo>
                      <a:lnTo>
                        <a:pt x="425" y="121"/>
                      </a:lnTo>
                      <a:lnTo>
                        <a:pt x="215" y="0"/>
                      </a:lnTo>
                      <a:lnTo>
                        <a:pt x="0" y="121"/>
                      </a:lnTo>
                      <a:lnTo>
                        <a:pt x="0" y="121"/>
                      </a:lnTo>
                      <a:lnTo>
                        <a:pt x="0" y="121"/>
                      </a:lnTo>
                      <a:lnTo>
                        <a:pt x="0" y="12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chemeClr val="tx2"/>
                    </a:solidFill>
                    <a:latin typeface="Arial"/>
                  </a:endParaRPr>
                </a:p>
              </p:txBody>
            </p:sp>
            <p:sp>
              <p:nvSpPr>
                <p:cNvPr id="116" name="Freeform 103"/>
                <p:cNvSpPr>
                  <a:spLocks/>
                </p:cNvSpPr>
                <p:nvPr/>
              </p:nvSpPr>
              <p:spPr bwMode="auto">
                <a:xfrm>
                  <a:off x="6175634" y="3555307"/>
                  <a:ext cx="158196" cy="59670"/>
                </a:xfrm>
                <a:custGeom>
                  <a:avLst/>
                  <a:gdLst>
                    <a:gd name="T0" fmla="*/ 0 w 193"/>
                    <a:gd name="T1" fmla="*/ 0 h 73"/>
                    <a:gd name="T2" fmla="*/ 0 w 193"/>
                    <a:gd name="T3" fmla="*/ 17 h 73"/>
                    <a:gd name="T4" fmla="*/ 58 w 193"/>
                    <a:gd name="T5" fmla="*/ 51 h 73"/>
                    <a:gd name="T6" fmla="*/ 91 w 193"/>
                    <a:gd name="T7" fmla="*/ 70 h 73"/>
                    <a:gd name="T8" fmla="*/ 91 w 193"/>
                    <a:gd name="T9" fmla="*/ 70 h 73"/>
                    <a:gd name="T10" fmla="*/ 96 w 193"/>
                    <a:gd name="T11" fmla="*/ 73 h 73"/>
                    <a:gd name="T12" fmla="*/ 193 w 193"/>
                    <a:gd name="T13" fmla="*/ 18 h 73"/>
                    <a:gd name="T14" fmla="*/ 193 w 193"/>
                    <a:gd name="T15" fmla="*/ 0 h 73"/>
                    <a:gd name="T16" fmla="*/ 96 w 193"/>
                    <a:gd name="T17" fmla="*/ 56 h 73"/>
                    <a:gd name="T18" fmla="*/ 0 w 193"/>
                    <a:gd name="T19" fmla="*/ 0 h 73"/>
                    <a:gd name="T20" fmla="*/ 0 w 193"/>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73">
                      <a:moveTo>
                        <a:pt x="0" y="0"/>
                      </a:moveTo>
                      <a:cubicBezTo>
                        <a:pt x="0" y="17"/>
                        <a:pt x="0" y="17"/>
                        <a:pt x="0" y="17"/>
                      </a:cubicBezTo>
                      <a:cubicBezTo>
                        <a:pt x="58" y="51"/>
                        <a:pt x="58" y="51"/>
                        <a:pt x="58" y="51"/>
                      </a:cubicBezTo>
                      <a:cubicBezTo>
                        <a:pt x="91" y="70"/>
                        <a:pt x="91" y="70"/>
                        <a:pt x="91" y="70"/>
                      </a:cubicBezTo>
                      <a:cubicBezTo>
                        <a:pt x="91" y="70"/>
                        <a:pt x="91" y="70"/>
                        <a:pt x="91" y="70"/>
                      </a:cubicBezTo>
                      <a:cubicBezTo>
                        <a:pt x="96" y="73"/>
                        <a:pt x="96" y="73"/>
                        <a:pt x="96" y="73"/>
                      </a:cubicBezTo>
                      <a:cubicBezTo>
                        <a:pt x="193" y="18"/>
                        <a:pt x="193" y="18"/>
                        <a:pt x="193" y="18"/>
                      </a:cubicBezTo>
                      <a:cubicBezTo>
                        <a:pt x="193" y="0"/>
                        <a:pt x="193" y="0"/>
                        <a:pt x="193" y="0"/>
                      </a:cubicBezTo>
                      <a:cubicBezTo>
                        <a:pt x="96" y="56"/>
                        <a:pt x="96" y="56"/>
                        <a:pt x="96" y="56"/>
                      </a:cubicBezTo>
                      <a:cubicBezTo>
                        <a:pt x="0" y="0"/>
                        <a:pt x="0" y="0"/>
                        <a:pt x="0" y="0"/>
                      </a:cubicBezTo>
                      <a:cubicBezTo>
                        <a:pt x="0" y="0"/>
                        <a:pt x="0" y="0"/>
                        <a:pt x="0"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chemeClr val="tx2"/>
                    </a:solidFill>
                    <a:latin typeface="Arial"/>
                  </a:endParaRPr>
                </a:p>
              </p:txBody>
            </p:sp>
            <p:sp>
              <p:nvSpPr>
                <p:cNvPr id="117" name="Freeform 104"/>
                <p:cNvSpPr>
                  <a:spLocks/>
                </p:cNvSpPr>
                <p:nvPr/>
              </p:nvSpPr>
              <p:spPr bwMode="auto">
                <a:xfrm>
                  <a:off x="6175634" y="3493903"/>
                  <a:ext cx="158196" cy="60364"/>
                </a:xfrm>
                <a:custGeom>
                  <a:avLst/>
                  <a:gdLst>
                    <a:gd name="T0" fmla="*/ 0 w 456"/>
                    <a:gd name="T1" fmla="*/ 0 h 174"/>
                    <a:gd name="T2" fmla="*/ 0 w 456"/>
                    <a:gd name="T3" fmla="*/ 42 h 174"/>
                    <a:gd name="T4" fmla="*/ 229 w 456"/>
                    <a:gd name="T5" fmla="*/ 174 h 174"/>
                    <a:gd name="T6" fmla="*/ 456 w 456"/>
                    <a:gd name="T7" fmla="*/ 42 h 174"/>
                    <a:gd name="T8" fmla="*/ 456 w 456"/>
                    <a:gd name="T9" fmla="*/ 2 h 174"/>
                    <a:gd name="T10" fmla="*/ 229 w 456"/>
                    <a:gd name="T11" fmla="*/ 132 h 174"/>
                    <a:gd name="T12" fmla="*/ 0 w 456"/>
                    <a:gd name="T13" fmla="*/ 0 h 174"/>
                    <a:gd name="T14" fmla="*/ 0 w 456"/>
                    <a:gd name="T15" fmla="*/ 0 h 174"/>
                    <a:gd name="T16" fmla="*/ 0 w 456"/>
                    <a:gd name="T17"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6" h="174">
                      <a:moveTo>
                        <a:pt x="0" y="0"/>
                      </a:moveTo>
                      <a:lnTo>
                        <a:pt x="0" y="42"/>
                      </a:lnTo>
                      <a:lnTo>
                        <a:pt x="229" y="174"/>
                      </a:lnTo>
                      <a:lnTo>
                        <a:pt x="456" y="42"/>
                      </a:lnTo>
                      <a:lnTo>
                        <a:pt x="456" y="2"/>
                      </a:lnTo>
                      <a:lnTo>
                        <a:pt x="229" y="132"/>
                      </a:lnTo>
                      <a:lnTo>
                        <a:pt x="0" y="0"/>
                      </a:lnTo>
                      <a:lnTo>
                        <a:pt x="0" y="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chemeClr val="tx2"/>
                    </a:solidFill>
                    <a:latin typeface="Arial"/>
                  </a:endParaRPr>
                </a:p>
              </p:txBody>
            </p:sp>
            <p:sp>
              <p:nvSpPr>
                <p:cNvPr id="118" name="Freeform 105"/>
                <p:cNvSpPr>
                  <a:spLocks/>
                </p:cNvSpPr>
                <p:nvPr/>
              </p:nvSpPr>
              <p:spPr bwMode="auto">
                <a:xfrm>
                  <a:off x="6175634" y="3524779"/>
                  <a:ext cx="158196" cy="60711"/>
                </a:xfrm>
                <a:custGeom>
                  <a:avLst/>
                  <a:gdLst>
                    <a:gd name="T0" fmla="*/ 0 w 456"/>
                    <a:gd name="T1" fmla="*/ 0 h 175"/>
                    <a:gd name="T2" fmla="*/ 0 w 456"/>
                    <a:gd name="T3" fmla="*/ 43 h 175"/>
                    <a:gd name="T4" fmla="*/ 229 w 456"/>
                    <a:gd name="T5" fmla="*/ 175 h 175"/>
                    <a:gd name="T6" fmla="*/ 456 w 456"/>
                    <a:gd name="T7" fmla="*/ 43 h 175"/>
                    <a:gd name="T8" fmla="*/ 456 w 456"/>
                    <a:gd name="T9" fmla="*/ 0 h 175"/>
                    <a:gd name="T10" fmla="*/ 229 w 456"/>
                    <a:gd name="T11" fmla="*/ 130 h 175"/>
                    <a:gd name="T12" fmla="*/ 0 w 456"/>
                    <a:gd name="T13" fmla="*/ 0 h 175"/>
                    <a:gd name="T14" fmla="*/ 0 w 456"/>
                    <a:gd name="T15" fmla="*/ 0 h 175"/>
                    <a:gd name="T16" fmla="*/ 0 w 456"/>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6" h="175">
                      <a:moveTo>
                        <a:pt x="0" y="0"/>
                      </a:moveTo>
                      <a:lnTo>
                        <a:pt x="0" y="43"/>
                      </a:lnTo>
                      <a:lnTo>
                        <a:pt x="229" y="175"/>
                      </a:lnTo>
                      <a:lnTo>
                        <a:pt x="456" y="43"/>
                      </a:lnTo>
                      <a:lnTo>
                        <a:pt x="456" y="0"/>
                      </a:lnTo>
                      <a:lnTo>
                        <a:pt x="229" y="130"/>
                      </a:lnTo>
                      <a:lnTo>
                        <a:pt x="0" y="0"/>
                      </a:lnTo>
                      <a:lnTo>
                        <a:pt x="0" y="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chemeClr val="tx2"/>
                    </a:solidFill>
                    <a:latin typeface="Arial"/>
                  </a:endParaRPr>
                </a:p>
              </p:txBody>
            </p:sp>
          </p:grpSp>
          <p:sp>
            <p:nvSpPr>
              <p:cNvPr id="113" name="Freeform 132"/>
              <p:cNvSpPr>
                <a:spLocks/>
              </p:cNvSpPr>
              <p:nvPr/>
            </p:nvSpPr>
            <p:spPr bwMode="auto">
              <a:xfrm>
                <a:off x="4714845" y="2034349"/>
                <a:ext cx="429328" cy="494776"/>
              </a:xfrm>
              <a:custGeom>
                <a:avLst/>
                <a:gdLst>
                  <a:gd name="T0" fmla="*/ 409 w 820"/>
                  <a:gd name="T1" fmla="*/ 0 h 945"/>
                  <a:gd name="T2" fmla="*/ 820 w 820"/>
                  <a:gd name="T3" fmla="*/ 236 h 945"/>
                  <a:gd name="T4" fmla="*/ 820 w 820"/>
                  <a:gd name="T5" fmla="*/ 709 h 945"/>
                  <a:gd name="T6" fmla="*/ 409 w 820"/>
                  <a:gd name="T7" fmla="*/ 945 h 945"/>
                  <a:gd name="T8" fmla="*/ 0 w 820"/>
                  <a:gd name="T9" fmla="*/ 709 h 945"/>
                  <a:gd name="T10" fmla="*/ 0 w 820"/>
                  <a:gd name="T11" fmla="*/ 236 h 945"/>
                  <a:gd name="T12" fmla="*/ 409 w 820"/>
                  <a:gd name="T13" fmla="*/ 0 h 945"/>
                </a:gdLst>
                <a:ahLst/>
                <a:cxnLst>
                  <a:cxn ang="0">
                    <a:pos x="T0" y="T1"/>
                  </a:cxn>
                  <a:cxn ang="0">
                    <a:pos x="T2" y="T3"/>
                  </a:cxn>
                  <a:cxn ang="0">
                    <a:pos x="T4" y="T5"/>
                  </a:cxn>
                  <a:cxn ang="0">
                    <a:pos x="T6" y="T7"/>
                  </a:cxn>
                  <a:cxn ang="0">
                    <a:pos x="T8" y="T9"/>
                  </a:cxn>
                  <a:cxn ang="0">
                    <a:pos x="T10" y="T11"/>
                  </a:cxn>
                  <a:cxn ang="0">
                    <a:pos x="T12" y="T13"/>
                  </a:cxn>
                </a:cxnLst>
                <a:rect l="0" t="0" r="r" b="b"/>
                <a:pathLst>
                  <a:path w="820" h="945">
                    <a:moveTo>
                      <a:pt x="409" y="0"/>
                    </a:moveTo>
                    <a:lnTo>
                      <a:pt x="820" y="236"/>
                    </a:lnTo>
                    <a:lnTo>
                      <a:pt x="820" y="709"/>
                    </a:lnTo>
                    <a:lnTo>
                      <a:pt x="409" y="945"/>
                    </a:lnTo>
                    <a:lnTo>
                      <a:pt x="0" y="709"/>
                    </a:lnTo>
                    <a:lnTo>
                      <a:pt x="0" y="236"/>
                    </a:lnTo>
                    <a:lnTo>
                      <a:pt x="409" y="0"/>
                    </a:lnTo>
                    <a:close/>
                  </a:path>
                </a:pathLst>
              </a:custGeom>
              <a:noFill/>
              <a:ln w="25400">
                <a:solidFill>
                  <a:schemeClr val="tx2"/>
                </a:solidFill>
                <a:miter lim="800000"/>
              </a:ln>
            </p:spPr>
            <p:txBody>
              <a:bodyPr vert="horz" wrap="square" lIns="91440" tIns="45720" rIns="91440" bIns="45720" numCol="1" anchor="t" anchorCtr="0" compatLnSpc="1">
                <a:prstTxWarp prst="textNoShape">
                  <a:avLst/>
                </a:prstTxWarp>
              </a:bodyPr>
              <a:lstStyle/>
              <a:p>
                <a:endParaRPr lang="en-US" sz="2800">
                  <a:solidFill>
                    <a:schemeClr val="tx2"/>
                  </a:solidFill>
                  <a:latin typeface="Arial"/>
                </a:endParaRPr>
              </a:p>
            </p:txBody>
          </p:sp>
        </p:grpSp>
      </p:grpSp>
      <p:sp>
        <p:nvSpPr>
          <p:cNvPr id="158" name="Rectangle 157"/>
          <p:cNvSpPr/>
          <p:nvPr/>
        </p:nvSpPr>
        <p:spPr>
          <a:xfrm>
            <a:off x="3581400" y="2760037"/>
            <a:ext cx="1253164" cy="646331"/>
          </a:xfrm>
          <a:prstGeom prst="rect">
            <a:avLst/>
          </a:prstGeom>
        </p:spPr>
        <p:txBody>
          <a:bodyPr wrap="none">
            <a:spAutoFit/>
          </a:bodyPr>
          <a:lstStyle/>
          <a:p>
            <a:pPr algn="ctr"/>
            <a:r>
              <a:rPr lang="en-US" sz="1800" cap="all" spc="300" dirty="0" smtClean="0">
                <a:solidFill>
                  <a:schemeClr val="tx2"/>
                </a:solidFill>
              </a:rPr>
              <a:t>Worker</a:t>
            </a:r>
          </a:p>
          <a:p>
            <a:pPr algn="ctr"/>
            <a:r>
              <a:rPr lang="en-US" sz="1800" cap="all" spc="300" dirty="0" smtClean="0">
                <a:solidFill>
                  <a:schemeClr val="tx2"/>
                </a:solidFill>
              </a:rPr>
              <a:t>Node</a:t>
            </a:r>
            <a:endParaRPr lang="en-US" sz="1800" dirty="0">
              <a:solidFill>
                <a:schemeClr val="tx2"/>
              </a:solidFill>
            </a:endParaRPr>
          </a:p>
        </p:txBody>
      </p:sp>
      <p:sp>
        <p:nvSpPr>
          <p:cNvPr id="159" name="Rectangle 158"/>
          <p:cNvSpPr/>
          <p:nvPr/>
        </p:nvSpPr>
        <p:spPr>
          <a:xfrm>
            <a:off x="5330627" y="2764803"/>
            <a:ext cx="1253164" cy="646331"/>
          </a:xfrm>
          <a:prstGeom prst="rect">
            <a:avLst/>
          </a:prstGeom>
        </p:spPr>
        <p:txBody>
          <a:bodyPr wrap="none">
            <a:spAutoFit/>
          </a:bodyPr>
          <a:lstStyle/>
          <a:p>
            <a:pPr algn="ctr"/>
            <a:r>
              <a:rPr lang="en-US" sz="1800" cap="all" spc="300" dirty="0" smtClean="0">
                <a:solidFill>
                  <a:schemeClr val="tx2"/>
                </a:solidFill>
              </a:rPr>
              <a:t>Worker</a:t>
            </a:r>
          </a:p>
          <a:p>
            <a:pPr algn="ctr"/>
            <a:r>
              <a:rPr lang="en-US" sz="1800" cap="all" spc="300" dirty="0" smtClean="0">
                <a:solidFill>
                  <a:schemeClr val="tx2"/>
                </a:solidFill>
              </a:rPr>
              <a:t>Node</a:t>
            </a:r>
            <a:endParaRPr lang="en-US" sz="1800" dirty="0">
              <a:solidFill>
                <a:schemeClr val="tx2"/>
              </a:solidFill>
            </a:endParaRPr>
          </a:p>
        </p:txBody>
      </p:sp>
      <p:sp>
        <p:nvSpPr>
          <p:cNvPr id="160" name="Rectangle 159"/>
          <p:cNvSpPr/>
          <p:nvPr/>
        </p:nvSpPr>
        <p:spPr>
          <a:xfrm>
            <a:off x="7101916" y="2764802"/>
            <a:ext cx="1253164" cy="646331"/>
          </a:xfrm>
          <a:prstGeom prst="rect">
            <a:avLst/>
          </a:prstGeom>
        </p:spPr>
        <p:txBody>
          <a:bodyPr wrap="none">
            <a:spAutoFit/>
          </a:bodyPr>
          <a:lstStyle/>
          <a:p>
            <a:pPr algn="ctr"/>
            <a:r>
              <a:rPr lang="en-US" sz="1800" cap="all" spc="300" dirty="0" smtClean="0">
                <a:solidFill>
                  <a:schemeClr val="tx2"/>
                </a:solidFill>
              </a:rPr>
              <a:t>Worker</a:t>
            </a:r>
          </a:p>
          <a:p>
            <a:pPr algn="ctr"/>
            <a:r>
              <a:rPr lang="en-US" sz="1800" cap="all" spc="300" dirty="0" smtClean="0">
                <a:solidFill>
                  <a:schemeClr val="tx2"/>
                </a:solidFill>
              </a:rPr>
              <a:t>Node</a:t>
            </a:r>
            <a:endParaRPr lang="en-US" sz="1800" dirty="0">
              <a:solidFill>
                <a:schemeClr val="tx2"/>
              </a:solidFill>
            </a:endParaRPr>
          </a:p>
        </p:txBody>
      </p:sp>
      <p:sp>
        <p:nvSpPr>
          <p:cNvPr id="164" name="Rectangle 163"/>
          <p:cNvSpPr/>
          <p:nvPr/>
        </p:nvSpPr>
        <p:spPr>
          <a:xfrm>
            <a:off x="3573392" y="4840100"/>
            <a:ext cx="1253164" cy="646331"/>
          </a:xfrm>
          <a:prstGeom prst="rect">
            <a:avLst/>
          </a:prstGeom>
        </p:spPr>
        <p:txBody>
          <a:bodyPr wrap="none">
            <a:spAutoFit/>
          </a:bodyPr>
          <a:lstStyle/>
          <a:p>
            <a:pPr algn="ctr"/>
            <a:r>
              <a:rPr lang="en-US" sz="1800" cap="all" spc="300" dirty="0" smtClean="0">
                <a:solidFill>
                  <a:schemeClr val="tx2"/>
                </a:solidFill>
              </a:rPr>
              <a:t>Worker</a:t>
            </a:r>
          </a:p>
          <a:p>
            <a:pPr algn="ctr"/>
            <a:r>
              <a:rPr lang="en-US" sz="1800" cap="all" spc="300" dirty="0" smtClean="0">
                <a:solidFill>
                  <a:schemeClr val="tx2"/>
                </a:solidFill>
              </a:rPr>
              <a:t>Node</a:t>
            </a:r>
            <a:endParaRPr lang="en-US" sz="1800" dirty="0">
              <a:solidFill>
                <a:schemeClr val="tx2"/>
              </a:solidFill>
            </a:endParaRPr>
          </a:p>
        </p:txBody>
      </p:sp>
      <p:sp>
        <p:nvSpPr>
          <p:cNvPr id="197" name="Rectangle 196"/>
          <p:cNvSpPr/>
          <p:nvPr/>
        </p:nvSpPr>
        <p:spPr>
          <a:xfrm>
            <a:off x="5322619" y="4844866"/>
            <a:ext cx="1253164" cy="646331"/>
          </a:xfrm>
          <a:prstGeom prst="rect">
            <a:avLst/>
          </a:prstGeom>
        </p:spPr>
        <p:txBody>
          <a:bodyPr wrap="none">
            <a:spAutoFit/>
          </a:bodyPr>
          <a:lstStyle/>
          <a:p>
            <a:pPr algn="ctr"/>
            <a:r>
              <a:rPr lang="en-US" sz="1800" cap="all" spc="300" dirty="0" smtClean="0">
                <a:solidFill>
                  <a:schemeClr val="tx2"/>
                </a:solidFill>
              </a:rPr>
              <a:t>Worker</a:t>
            </a:r>
          </a:p>
          <a:p>
            <a:pPr algn="ctr"/>
            <a:r>
              <a:rPr lang="en-US" sz="1800" cap="all" spc="300" dirty="0" smtClean="0">
                <a:solidFill>
                  <a:schemeClr val="tx2"/>
                </a:solidFill>
              </a:rPr>
              <a:t>Node</a:t>
            </a:r>
            <a:endParaRPr lang="en-US" sz="1800" dirty="0">
              <a:solidFill>
                <a:schemeClr val="tx2"/>
              </a:solidFill>
            </a:endParaRPr>
          </a:p>
        </p:txBody>
      </p:sp>
      <p:sp>
        <p:nvSpPr>
          <p:cNvPr id="199" name="Rectangle 198"/>
          <p:cNvSpPr/>
          <p:nvPr/>
        </p:nvSpPr>
        <p:spPr>
          <a:xfrm>
            <a:off x="7093908" y="4844865"/>
            <a:ext cx="1253164" cy="646331"/>
          </a:xfrm>
          <a:prstGeom prst="rect">
            <a:avLst/>
          </a:prstGeom>
        </p:spPr>
        <p:txBody>
          <a:bodyPr wrap="none">
            <a:spAutoFit/>
          </a:bodyPr>
          <a:lstStyle/>
          <a:p>
            <a:pPr algn="ctr"/>
            <a:r>
              <a:rPr lang="en-US" sz="1800" cap="all" spc="300" dirty="0" smtClean="0">
                <a:solidFill>
                  <a:schemeClr val="tx2"/>
                </a:solidFill>
              </a:rPr>
              <a:t>Worker</a:t>
            </a:r>
          </a:p>
          <a:p>
            <a:pPr algn="ctr"/>
            <a:r>
              <a:rPr lang="en-US" sz="1800" cap="all" spc="300" dirty="0" smtClean="0">
                <a:solidFill>
                  <a:schemeClr val="tx2"/>
                </a:solidFill>
              </a:rPr>
              <a:t>Node</a:t>
            </a:r>
            <a:endParaRPr lang="en-US" sz="1800" dirty="0">
              <a:solidFill>
                <a:schemeClr val="tx2"/>
              </a:solidFill>
            </a:endParaRPr>
          </a:p>
        </p:txBody>
      </p:sp>
      <p:grpSp>
        <p:nvGrpSpPr>
          <p:cNvPr id="2" name="Group 1"/>
          <p:cNvGrpSpPr/>
          <p:nvPr/>
        </p:nvGrpSpPr>
        <p:grpSpPr>
          <a:xfrm>
            <a:off x="1461778" y="3473634"/>
            <a:ext cx="1011281" cy="1148061"/>
            <a:chOff x="2460453" y="3364063"/>
            <a:chExt cx="1233029" cy="1399802"/>
          </a:xfrm>
        </p:grpSpPr>
        <p:grpSp>
          <p:nvGrpSpPr>
            <p:cNvPr id="134" name="Group 133"/>
            <p:cNvGrpSpPr/>
            <p:nvPr/>
          </p:nvGrpSpPr>
          <p:grpSpPr>
            <a:xfrm>
              <a:off x="2460453" y="3364063"/>
              <a:ext cx="1233029" cy="1399802"/>
              <a:chOff x="7450796" y="2121825"/>
              <a:chExt cx="1233029" cy="1399802"/>
            </a:xfrm>
          </p:grpSpPr>
          <p:sp>
            <p:nvSpPr>
              <p:cNvPr id="136" name="Shape 207"/>
              <p:cNvSpPr/>
              <p:nvPr/>
            </p:nvSpPr>
            <p:spPr>
              <a:xfrm>
                <a:off x="7450796" y="2121825"/>
                <a:ext cx="1211591" cy="1399802"/>
              </a:xfrm>
              <a:custGeom>
                <a:avLst/>
                <a:gdLst/>
                <a:ahLst/>
                <a:cxnLst/>
                <a:rect l="0" t="0" r="0" b="0"/>
                <a:pathLst>
                  <a:path w="120000" h="120000" extrusionOk="0">
                    <a:moveTo>
                      <a:pt x="0" y="30050"/>
                    </a:moveTo>
                    <a:lnTo>
                      <a:pt x="60116" y="0"/>
                    </a:lnTo>
                    <a:lnTo>
                      <a:pt x="120000" y="30050"/>
                    </a:lnTo>
                    <a:lnTo>
                      <a:pt x="120000" y="89949"/>
                    </a:lnTo>
                    <a:lnTo>
                      <a:pt x="60116" y="120000"/>
                    </a:lnTo>
                    <a:lnTo>
                      <a:pt x="0" y="89949"/>
                    </a:lnTo>
                    <a:lnTo>
                      <a:pt x="0" y="30050"/>
                    </a:lnTo>
                    <a:close/>
                  </a:path>
                </a:pathLst>
              </a:custGeom>
              <a:solidFill>
                <a:srgbClr val="44697D"/>
              </a:solidFill>
              <a:ln w="28575" cap="flat" cmpd="sng">
                <a:solidFill>
                  <a:schemeClr val="dk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2200">
                  <a:solidFill>
                    <a:srgbClr val="000000"/>
                  </a:solidFill>
                  <a:latin typeface="Arial"/>
                  <a:ea typeface="Arial"/>
                  <a:cs typeface="Arial"/>
                  <a:sym typeface="Arial"/>
                </a:endParaRPr>
              </a:p>
            </p:txBody>
          </p:sp>
          <p:sp>
            <p:nvSpPr>
              <p:cNvPr id="143" name="Shape 208"/>
              <p:cNvSpPr/>
              <p:nvPr/>
            </p:nvSpPr>
            <p:spPr>
              <a:xfrm>
                <a:off x="7450796" y="3037729"/>
                <a:ext cx="1233029" cy="30777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dirty="0" smtClean="0">
                    <a:solidFill>
                      <a:schemeClr val="tx2"/>
                    </a:solidFill>
                    <a:latin typeface="Calibri"/>
                    <a:ea typeface="Calibri"/>
                    <a:cs typeface="Calibri"/>
                    <a:sym typeface="Calibri"/>
                  </a:rPr>
                  <a:t>Solr</a:t>
                </a:r>
                <a:endParaRPr lang="en-US" sz="1400" dirty="0">
                  <a:solidFill>
                    <a:schemeClr val="tx2"/>
                  </a:solidFill>
                  <a:latin typeface="Calibri"/>
                  <a:ea typeface="Calibri"/>
                  <a:cs typeface="Calibri"/>
                  <a:sym typeface="Calibri"/>
                </a:endParaRPr>
              </a:p>
            </p:txBody>
          </p:sp>
        </p:grpSp>
        <p:grpSp>
          <p:nvGrpSpPr>
            <p:cNvPr id="144" name="Shape 226"/>
            <p:cNvGrpSpPr/>
            <p:nvPr/>
          </p:nvGrpSpPr>
          <p:grpSpPr>
            <a:xfrm rot="16200000">
              <a:off x="2743816" y="3618958"/>
              <a:ext cx="644865" cy="737828"/>
              <a:chOff x="-7466013" y="6684963"/>
              <a:chExt cx="1046162" cy="1196975"/>
            </a:xfrm>
          </p:grpSpPr>
          <p:sp>
            <p:nvSpPr>
              <p:cNvPr id="146" name="Shape 227"/>
              <p:cNvSpPr/>
              <p:nvPr/>
            </p:nvSpPr>
            <p:spPr>
              <a:xfrm>
                <a:off x="-7466013" y="6684963"/>
                <a:ext cx="1046162" cy="1196975"/>
              </a:xfrm>
              <a:custGeom>
                <a:avLst/>
                <a:gdLst/>
                <a:ahLst/>
                <a:cxnLst/>
                <a:rect l="0" t="0" r="0" b="0"/>
                <a:pathLst>
                  <a:path w="120000" h="120000" extrusionOk="0">
                    <a:moveTo>
                      <a:pt x="117849" y="28589"/>
                    </a:moveTo>
                    <a:cubicBezTo>
                      <a:pt x="61935" y="376"/>
                      <a:pt x="61935" y="376"/>
                      <a:pt x="61935" y="376"/>
                    </a:cubicBezTo>
                    <a:cubicBezTo>
                      <a:pt x="61505" y="0"/>
                      <a:pt x="60645" y="0"/>
                      <a:pt x="59784" y="0"/>
                    </a:cubicBezTo>
                    <a:cubicBezTo>
                      <a:pt x="59354" y="0"/>
                      <a:pt x="58494" y="0"/>
                      <a:pt x="57634" y="376"/>
                    </a:cubicBezTo>
                    <a:cubicBezTo>
                      <a:pt x="2150" y="28589"/>
                      <a:pt x="2150" y="28589"/>
                      <a:pt x="2150" y="28589"/>
                    </a:cubicBezTo>
                    <a:cubicBezTo>
                      <a:pt x="860" y="29341"/>
                      <a:pt x="0" y="30470"/>
                      <a:pt x="0" y="31974"/>
                    </a:cubicBezTo>
                    <a:cubicBezTo>
                      <a:pt x="0" y="88025"/>
                      <a:pt x="0" y="88025"/>
                      <a:pt x="0" y="88025"/>
                    </a:cubicBezTo>
                    <a:cubicBezTo>
                      <a:pt x="0" y="89529"/>
                      <a:pt x="860" y="90658"/>
                      <a:pt x="2150" y="91410"/>
                    </a:cubicBezTo>
                    <a:cubicBezTo>
                      <a:pt x="57634" y="119623"/>
                      <a:pt x="57634" y="119623"/>
                      <a:pt x="57634" y="119623"/>
                    </a:cubicBezTo>
                    <a:cubicBezTo>
                      <a:pt x="58494" y="120000"/>
                      <a:pt x="59354" y="120000"/>
                      <a:pt x="59784" y="120000"/>
                    </a:cubicBezTo>
                    <a:cubicBezTo>
                      <a:pt x="60645" y="120000"/>
                      <a:pt x="61505" y="120000"/>
                      <a:pt x="61935" y="119623"/>
                    </a:cubicBezTo>
                    <a:cubicBezTo>
                      <a:pt x="117849" y="91410"/>
                      <a:pt x="117849" y="91410"/>
                      <a:pt x="117849" y="91410"/>
                    </a:cubicBezTo>
                    <a:cubicBezTo>
                      <a:pt x="119139" y="90658"/>
                      <a:pt x="120000" y="89529"/>
                      <a:pt x="120000" y="88025"/>
                    </a:cubicBezTo>
                    <a:cubicBezTo>
                      <a:pt x="120000" y="31974"/>
                      <a:pt x="120000" y="31974"/>
                      <a:pt x="120000" y="31974"/>
                    </a:cubicBezTo>
                    <a:cubicBezTo>
                      <a:pt x="120000" y="30470"/>
                      <a:pt x="119139" y="29341"/>
                      <a:pt x="117849" y="28589"/>
                    </a:cubicBezTo>
                    <a:close/>
                    <a:moveTo>
                      <a:pt x="115698" y="88025"/>
                    </a:moveTo>
                    <a:cubicBezTo>
                      <a:pt x="59784" y="116238"/>
                      <a:pt x="59784" y="116238"/>
                      <a:pt x="59784" y="116238"/>
                    </a:cubicBezTo>
                    <a:cubicBezTo>
                      <a:pt x="4301" y="88025"/>
                      <a:pt x="4301" y="88025"/>
                      <a:pt x="4301" y="88025"/>
                    </a:cubicBezTo>
                    <a:cubicBezTo>
                      <a:pt x="4301" y="31974"/>
                      <a:pt x="4301" y="31974"/>
                      <a:pt x="4301" y="31974"/>
                    </a:cubicBezTo>
                    <a:cubicBezTo>
                      <a:pt x="59784" y="3761"/>
                      <a:pt x="59784" y="3761"/>
                      <a:pt x="59784" y="3761"/>
                    </a:cubicBezTo>
                    <a:cubicBezTo>
                      <a:pt x="115698" y="31974"/>
                      <a:pt x="115698" y="31974"/>
                      <a:pt x="115698" y="31974"/>
                    </a:cubicBezTo>
                    <a:lnTo>
                      <a:pt x="115698" y="88025"/>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2800">
                  <a:solidFill>
                    <a:srgbClr val="000000"/>
                  </a:solidFill>
                  <a:latin typeface="Calibri"/>
                  <a:ea typeface="Calibri"/>
                  <a:cs typeface="Calibri"/>
                  <a:sym typeface="Calibri"/>
                </a:endParaRPr>
              </a:p>
            </p:txBody>
          </p:sp>
          <p:sp>
            <p:nvSpPr>
              <p:cNvPr id="156" name="Shape 228"/>
              <p:cNvSpPr/>
              <p:nvPr/>
            </p:nvSpPr>
            <p:spPr>
              <a:xfrm>
                <a:off x="-6778625" y="7119938"/>
                <a:ext cx="288925" cy="327025"/>
              </a:xfrm>
              <a:custGeom>
                <a:avLst/>
                <a:gdLst/>
                <a:ahLst/>
                <a:cxnLst/>
                <a:rect l="0" t="0" r="0" b="0"/>
                <a:pathLst>
                  <a:path w="120000" h="120000" extrusionOk="0">
                    <a:moveTo>
                      <a:pt x="4675" y="27586"/>
                    </a:moveTo>
                    <a:cubicBezTo>
                      <a:pt x="1558" y="28965"/>
                      <a:pt x="0" y="30344"/>
                      <a:pt x="0" y="33103"/>
                    </a:cubicBezTo>
                    <a:cubicBezTo>
                      <a:pt x="0" y="86896"/>
                      <a:pt x="0" y="86896"/>
                      <a:pt x="0" y="86896"/>
                    </a:cubicBezTo>
                    <a:cubicBezTo>
                      <a:pt x="0" y="89655"/>
                      <a:pt x="1558" y="91034"/>
                      <a:pt x="4675" y="92413"/>
                    </a:cubicBezTo>
                    <a:cubicBezTo>
                      <a:pt x="56103" y="118620"/>
                      <a:pt x="56103" y="118620"/>
                      <a:pt x="56103" y="118620"/>
                    </a:cubicBezTo>
                    <a:cubicBezTo>
                      <a:pt x="57662" y="120000"/>
                      <a:pt x="59220" y="120000"/>
                      <a:pt x="60779" y="120000"/>
                    </a:cubicBezTo>
                    <a:cubicBezTo>
                      <a:pt x="60779" y="120000"/>
                      <a:pt x="62337" y="120000"/>
                      <a:pt x="63896" y="118620"/>
                    </a:cubicBezTo>
                    <a:cubicBezTo>
                      <a:pt x="116883" y="92413"/>
                      <a:pt x="116883" y="92413"/>
                      <a:pt x="116883" y="92413"/>
                    </a:cubicBezTo>
                    <a:cubicBezTo>
                      <a:pt x="118441" y="91034"/>
                      <a:pt x="120000" y="89655"/>
                      <a:pt x="120000" y="86896"/>
                    </a:cubicBezTo>
                    <a:cubicBezTo>
                      <a:pt x="120000" y="33103"/>
                      <a:pt x="120000" y="33103"/>
                      <a:pt x="120000" y="33103"/>
                    </a:cubicBezTo>
                    <a:cubicBezTo>
                      <a:pt x="120000" y="30344"/>
                      <a:pt x="118441" y="28965"/>
                      <a:pt x="116883" y="27586"/>
                    </a:cubicBezTo>
                    <a:cubicBezTo>
                      <a:pt x="63896" y="1379"/>
                      <a:pt x="63896" y="1379"/>
                      <a:pt x="63896" y="1379"/>
                    </a:cubicBezTo>
                    <a:cubicBezTo>
                      <a:pt x="62337" y="0"/>
                      <a:pt x="59220" y="0"/>
                      <a:pt x="56103" y="1379"/>
                    </a:cubicBezTo>
                    <a:lnTo>
                      <a:pt x="4675" y="27586"/>
                    </a:lnTo>
                    <a:close/>
                    <a:moveTo>
                      <a:pt x="104415" y="37241"/>
                    </a:moveTo>
                    <a:cubicBezTo>
                      <a:pt x="104415" y="82758"/>
                      <a:pt x="104415" y="82758"/>
                      <a:pt x="104415" y="82758"/>
                    </a:cubicBezTo>
                    <a:cubicBezTo>
                      <a:pt x="60779" y="104827"/>
                      <a:pt x="60779" y="104827"/>
                      <a:pt x="60779" y="104827"/>
                    </a:cubicBezTo>
                    <a:cubicBezTo>
                      <a:pt x="15584" y="82758"/>
                      <a:pt x="15584" y="82758"/>
                      <a:pt x="15584" y="82758"/>
                    </a:cubicBezTo>
                    <a:cubicBezTo>
                      <a:pt x="15584" y="37241"/>
                      <a:pt x="15584" y="37241"/>
                      <a:pt x="15584" y="37241"/>
                    </a:cubicBezTo>
                    <a:cubicBezTo>
                      <a:pt x="60779" y="15172"/>
                      <a:pt x="60779" y="15172"/>
                      <a:pt x="60779" y="15172"/>
                    </a:cubicBezTo>
                    <a:lnTo>
                      <a:pt x="104415" y="37241"/>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2800">
                  <a:solidFill>
                    <a:srgbClr val="000000"/>
                  </a:solidFill>
                  <a:latin typeface="Calibri"/>
                  <a:ea typeface="Calibri"/>
                  <a:cs typeface="Calibri"/>
                  <a:sym typeface="Calibri"/>
                </a:endParaRPr>
              </a:p>
            </p:txBody>
          </p:sp>
          <p:sp>
            <p:nvSpPr>
              <p:cNvPr id="161" name="Shape 229"/>
              <p:cNvSpPr/>
              <p:nvPr/>
            </p:nvSpPr>
            <p:spPr>
              <a:xfrm>
                <a:off x="-7086600" y="7119938"/>
                <a:ext cx="288925" cy="327025"/>
              </a:xfrm>
              <a:custGeom>
                <a:avLst/>
                <a:gdLst/>
                <a:ahLst/>
                <a:cxnLst/>
                <a:rect l="0" t="0" r="0" b="0"/>
                <a:pathLst>
                  <a:path w="120000" h="120000" extrusionOk="0">
                    <a:moveTo>
                      <a:pt x="4675" y="27586"/>
                    </a:moveTo>
                    <a:cubicBezTo>
                      <a:pt x="1558" y="28965"/>
                      <a:pt x="0" y="30344"/>
                      <a:pt x="0" y="33103"/>
                    </a:cubicBezTo>
                    <a:cubicBezTo>
                      <a:pt x="0" y="86896"/>
                      <a:pt x="0" y="86896"/>
                      <a:pt x="0" y="86896"/>
                    </a:cubicBezTo>
                    <a:cubicBezTo>
                      <a:pt x="0" y="89655"/>
                      <a:pt x="1558" y="91034"/>
                      <a:pt x="4675" y="92413"/>
                    </a:cubicBezTo>
                    <a:cubicBezTo>
                      <a:pt x="56103" y="118620"/>
                      <a:pt x="56103" y="118620"/>
                      <a:pt x="56103" y="118620"/>
                    </a:cubicBezTo>
                    <a:cubicBezTo>
                      <a:pt x="57662" y="120000"/>
                      <a:pt x="59220" y="120000"/>
                      <a:pt x="60779" y="120000"/>
                    </a:cubicBezTo>
                    <a:cubicBezTo>
                      <a:pt x="60779" y="120000"/>
                      <a:pt x="62337" y="120000"/>
                      <a:pt x="63896" y="118620"/>
                    </a:cubicBezTo>
                    <a:cubicBezTo>
                      <a:pt x="116883" y="92413"/>
                      <a:pt x="116883" y="92413"/>
                      <a:pt x="116883" y="92413"/>
                    </a:cubicBezTo>
                    <a:cubicBezTo>
                      <a:pt x="118441" y="91034"/>
                      <a:pt x="120000" y="89655"/>
                      <a:pt x="120000" y="86896"/>
                    </a:cubicBezTo>
                    <a:cubicBezTo>
                      <a:pt x="120000" y="33103"/>
                      <a:pt x="120000" y="33103"/>
                      <a:pt x="120000" y="33103"/>
                    </a:cubicBezTo>
                    <a:cubicBezTo>
                      <a:pt x="120000" y="30344"/>
                      <a:pt x="118441" y="28965"/>
                      <a:pt x="116883" y="27586"/>
                    </a:cubicBezTo>
                    <a:cubicBezTo>
                      <a:pt x="63896" y="1379"/>
                      <a:pt x="63896" y="1379"/>
                      <a:pt x="63896" y="1379"/>
                    </a:cubicBezTo>
                    <a:cubicBezTo>
                      <a:pt x="62337" y="0"/>
                      <a:pt x="59220" y="0"/>
                      <a:pt x="56103" y="1379"/>
                    </a:cubicBezTo>
                    <a:lnTo>
                      <a:pt x="4675" y="27586"/>
                    </a:lnTo>
                    <a:close/>
                    <a:moveTo>
                      <a:pt x="104415" y="37241"/>
                    </a:moveTo>
                    <a:cubicBezTo>
                      <a:pt x="104415" y="82758"/>
                      <a:pt x="104415" y="82758"/>
                      <a:pt x="104415" y="82758"/>
                    </a:cubicBezTo>
                    <a:cubicBezTo>
                      <a:pt x="60779" y="104827"/>
                      <a:pt x="60779" y="104827"/>
                      <a:pt x="60779" y="104827"/>
                    </a:cubicBezTo>
                    <a:cubicBezTo>
                      <a:pt x="15584" y="82758"/>
                      <a:pt x="15584" y="82758"/>
                      <a:pt x="15584" y="82758"/>
                    </a:cubicBezTo>
                    <a:cubicBezTo>
                      <a:pt x="15584" y="37241"/>
                      <a:pt x="15584" y="37241"/>
                      <a:pt x="15584" y="37241"/>
                    </a:cubicBezTo>
                    <a:cubicBezTo>
                      <a:pt x="60779" y="15172"/>
                      <a:pt x="60779" y="15172"/>
                      <a:pt x="60779" y="15172"/>
                    </a:cubicBezTo>
                    <a:lnTo>
                      <a:pt x="104415" y="37241"/>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2800">
                  <a:solidFill>
                    <a:srgbClr val="000000"/>
                  </a:solidFill>
                  <a:latin typeface="Calibri"/>
                  <a:ea typeface="Calibri"/>
                  <a:cs typeface="Calibri"/>
                  <a:sym typeface="Calibri"/>
                </a:endParaRPr>
              </a:p>
            </p:txBody>
          </p:sp>
          <p:sp>
            <p:nvSpPr>
              <p:cNvPr id="162" name="Shape 230"/>
              <p:cNvSpPr/>
              <p:nvPr/>
            </p:nvSpPr>
            <p:spPr>
              <a:xfrm>
                <a:off x="-6932613" y="7383463"/>
                <a:ext cx="288925" cy="330200"/>
              </a:xfrm>
              <a:custGeom>
                <a:avLst/>
                <a:gdLst/>
                <a:ahLst/>
                <a:cxnLst/>
                <a:rect l="0" t="0" r="0" b="0"/>
                <a:pathLst>
                  <a:path w="120000" h="120000" extrusionOk="0">
                    <a:moveTo>
                      <a:pt x="116883" y="28636"/>
                    </a:moveTo>
                    <a:cubicBezTo>
                      <a:pt x="63896" y="1363"/>
                      <a:pt x="63896" y="1363"/>
                      <a:pt x="63896" y="1363"/>
                    </a:cubicBezTo>
                    <a:cubicBezTo>
                      <a:pt x="62337" y="0"/>
                      <a:pt x="59220" y="0"/>
                      <a:pt x="56103" y="1363"/>
                    </a:cubicBezTo>
                    <a:cubicBezTo>
                      <a:pt x="4675" y="28636"/>
                      <a:pt x="4675" y="28636"/>
                      <a:pt x="4675" y="28636"/>
                    </a:cubicBezTo>
                    <a:cubicBezTo>
                      <a:pt x="1558" y="28636"/>
                      <a:pt x="0" y="31363"/>
                      <a:pt x="0" y="34090"/>
                    </a:cubicBezTo>
                    <a:cubicBezTo>
                      <a:pt x="0" y="87272"/>
                      <a:pt x="0" y="87272"/>
                      <a:pt x="0" y="87272"/>
                    </a:cubicBezTo>
                    <a:cubicBezTo>
                      <a:pt x="0" y="88636"/>
                      <a:pt x="1558" y="91363"/>
                      <a:pt x="4675" y="92727"/>
                    </a:cubicBezTo>
                    <a:cubicBezTo>
                      <a:pt x="56103" y="118636"/>
                      <a:pt x="56103" y="118636"/>
                      <a:pt x="56103" y="118636"/>
                    </a:cubicBezTo>
                    <a:cubicBezTo>
                      <a:pt x="57662" y="120000"/>
                      <a:pt x="59220" y="120000"/>
                      <a:pt x="60779" y="120000"/>
                    </a:cubicBezTo>
                    <a:cubicBezTo>
                      <a:pt x="60779" y="120000"/>
                      <a:pt x="62337" y="120000"/>
                      <a:pt x="63896" y="118636"/>
                    </a:cubicBezTo>
                    <a:cubicBezTo>
                      <a:pt x="116883" y="92727"/>
                      <a:pt x="116883" y="92727"/>
                      <a:pt x="116883" y="92727"/>
                    </a:cubicBezTo>
                    <a:cubicBezTo>
                      <a:pt x="118441" y="91363"/>
                      <a:pt x="120000" y="88636"/>
                      <a:pt x="120000" y="87272"/>
                    </a:cubicBezTo>
                    <a:cubicBezTo>
                      <a:pt x="120000" y="34090"/>
                      <a:pt x="120000" y="34090"/>
                      <a:pt x="120000" y="34090"/>
                    </a:cubicBezTo>
                    <a:cubicBezTo>
                      <a:pt x="120000" y="31363"/>
                      <a:pt x="118441" y="28636"/>
                      <a:pt x="116883" y="28636"/>
                    </a:cubicBezTo>
                    <a:close/>
                    <a:moveTo>
                      <a:pt x="104415" y="83181"/>
                    </a:moveTo>
                    <a:cubicBezTo>
                      <a:pt x="60779" y="105000"/>
                      <a:pt x="60779" y="105000"/>
                      <a:pt x="60779" y="105000"/>
                    </a:cubicBezTo>
                    <a:cubicBezTo>
                      <a:pt x="15584" y="83181"/>
                      <a:pt x="15584" y="83181"/>
                      <a:pt x="15584" y="83181"/>
                    </a:cubicBezTo>
                    <a:cubicBezTo>
                      <a:pt x="15584" y="38181"/>
                      <a:pt x="15584" y="38181"/>
                      <a:pt x="15584" y="38181"/>
                    </a:cubicBezTo>
                    <a:cubicBezTo>
                      <a:pt x="60779" y="15000"/>
                      <a:pt x="60779" y="15000"/>
                      <a:pt x="60779" y="15000"/>
                    </a:cubicBezTo>
                    <a:cubicBezTo>
                      <a:pt x="104415" y="38181"/>
                      <a:pt x="104415" y="38181"/>
                      <a:pt x="104415" y="38181"/>
                    </a:cubicBezTo>
                    <a:lnTo>
                      <a:pt x="104415" y="83181"/>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2800">
                  <a:solidFill>
                    <a:srgbClr val="000000"/>
                  </a:solidFill>
                  <a:latin typeface="Calibri"/>
                  <a:ea typeface="Calibri"/>
                  <a:cs typeface="Calibri"/>
                  <a:sym typeface="Calibri"/>
                </a:endParaRPr>
              </a:p>
            </p:txBody>
          </p:sp>
          <p:sp>
            <p:nvSpPr>
              <p:cNvPr id="163" name="Shape 231"/>
              <p:cNvSpPr/>
              <p:nvPr/>
            </p:nvSpPr>
            <p:spPr>
              <a:xfrm>
                <a:off x="-6932613" y="6850063"/>
                <a:ext cx="288925" cy="330200"/>
              </a:xfrm>
              <a:custGeom>
                <a:avLst/>
                <a:gdLst/>
                <a:ahLst/>
                <a:cxnLst/>
                <a:rect l="0" t="0" r="0" b="0"/>
                <a:pathLst>
                  <a:path w="120000" h="120000" extrusionOk="0">
                    <a:moveTo>
                      <a:pt x="4675" y="92727"/>
                    </a:moveTo>
                    <a:cubicBezTo>
                      <a:pt x="56103" y="118636"/>
                      <a:pt x="56103" y="118636"/>
                      <a:pt x="56103" y="118636"/>
                    </a:cubicBezTo>
                    <a:cubicBezTo>
                      <a:pt x="57662" y="120000"/>
                      <a:pt x="59220" y="120000"/>
                      <a:pt x="60779" y="120000"/>
                    </a:cubicBezTo>
                    <a:cubicBezTo>
                      <a:pt x="60779" y="120000"/>
                      <a:pt x="62337" y="120000"/>
                      <a:pt x="63896" y="118636"/>
                    </a:cubicBezTo>
                    <a:cubicBezTo>
                      <a:pt x="116883" y="92727"/>
                      <a:pt x="116883" y="92727"/>
                      <a:pt x="116883" y="92727"/>
                    </a:cubicBezTo>
                    <a:cubicBezTo>
                      <a:pt x="118441" y="91363"/>
                      <a:pt x="120000" y="88636"/>
                      <a:pt x="120000" y="85909"/>
                    </a:cubicBezTo>
                    <a:cubicBezTo>
                      <a:pt x="120000" y="34090"/>
                      <a:pt x="120000" y="34090"/>
                      <a:pt x="120000" y="34090"/>
                    </a:cubicBezTo>
                    <a:cubicBezTo>
                      <a:pt x="120000" y="31363"/>
                      <a:pt x="118441" y="28636"/>
                      <a:pt x="116883" y="28636"/>
                    </a:cubicBezTo>
                    <a:cubicBezTo>
                      <a:pt x="63896" y="1363"/>
                      <a:pt x="63896" y="1363"/>
                      <a:pt x="63896" y="1363"/>
                    </a:cubicBezTo>
                    <a:cubicBezTo>
                      <a:pt x="62337" y="0"/>
                      <a:pt x="59220" y="0"/>
                      <a:pt x="56103" y="1363"/>
                    </a:cubicBezTo>
                    <a:cubicBezTo>
                      <a:pt x="4675" y="28636"/>
                      <a:pt x="4675" y="28636"/>
                      <a:pt x="4675" y="28636"/>
                    </a:cubicBezTo>
                    <a:cubicBezTo>
                      <a:pt x="1558" y="28636"/>
                      <a:pt x="0" y="31363"/>
                      <a:pt x="0" y="34090"/>
                    </a:cubicBezTo>
                    <a:cubicBezTo>
                      <a:pt x="0" y="85909"/>
                      <a:pt x="0" y="85909"/>
                      <a:pt x="0" y="85909"/>
                    </a:cubicBezTo>
                    <a:cubicBezTo>
                      <a:pt x="0" y="88636"/>
                      <a:pt x="1558" y="91363"/>
                      <a:pt x="4675" y="92727"/>
                    </a:cubicBezTo>
                    <a:close/>
                    <a:moveTo>
                      <a:pt x="15584" y="38181"/>
                    </a:moveTo>
                    <a:cubicBezTo>
                      <a:pt x="60779" y="15000"/>
                      <a:pt x="60779" y="15000"/>
                      <a:pt x="60779" y="15000"/>
                    </a:cubicBezTo>
                    <a:cubicBezTo>
                      <a:pt x="104415" y="38181"/>
                      <a:pt x="104415" y="38181"/>
                      <a:pt x="104415" y="38181"/>
                    </a:cubicBezTo>
                    <a:cubicBezTo>
                      <a:pt x="104415" y="83181"/>
                      <a:pt x="104415" y="83181"/>
                      <a:pt x="104415" y="83181"/>
                    </a:cubicBezTo>
                    <a:cubicBezTo>
                      <a:pt x="60779" y="105000"/>
                      <a:pt x="60779" y="105000"/>
                      <a:pt x="60779" y="105000"/>
                    </a:cubicBezTo>
                    <a:cubicBezTo>
                      <a:pt x="15584" y="83181"/>
                      <a:pt x="15584" y="83181"/>
                      <a:pt x="15584" y="83181"/>
                    </a:cubicBezTo>
                    <a:lnTo>
                      <a:pt x="15584" y="38181"/>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2800">
                  <a:solidFill>
                    <a:srgbClr val="000000"/>
                  </a:solidFill>
                  <a:latin typeface="Calibri"/>
                  <a:ea typeface="Calibri"/>
                  <a:cs typeface="Calibri"/>
                  <a:sym typeface="Calibri"/>
                </a:endParaRPr>
              </a:p>
            </p:txBody>
          </p:sp>
          <p:sp>
            <p:nvSpPr>
              <p:cNvPr id="200" name="Shape 232"/>
              <p:cNvSpPr/>
              <p:nvPr/>
            </p:nvSpPr>
            <p:spPr>
              <a:xfrm>
                <a:off x="-7240588" y="7383463"/>
                <a:ext cx="288925" cy="330200"/>
              </a:xfrm>
              <a:custGeom>
                <a:avLst/>
                <a:gdLst/>
                <a:ahLst/>
                <a:cxnLst/>
                <a:rect l="0" t="0" r="0" b="0"/>
                <a:pathLst>
                  <a:path w="120000" h="120000" extrusionOk="0">
                    <a:moveTo>
                      <a:pt x="120000" y="87272"/>
                    </a:moveTo>
                    <a:cubicBezTo>
                      <a:pt x="120000" y="34090"/>
                      <a:pt x="120000" y="34090"/>
                      <a:pt x="120000" y="34090"/>
                    </a:cubicBezTo>
                    <a:cubicBezTo>
                      <a:pt x="120000" y="31363"/>
                      <a:pt x="118441" y="28636"/>
                      <a:pt x="116883" y="28636"/>
                    </a:cubicBezTo>
                    <a:cubicBezTo>
                      <a:pt x="63896" y="1363"/>
                      <a:pt x="63896" y="1363"/>
                      <a:pt x="63896" y="1363"/>
                    </a:cubicBezTo>
                    <a:cubicBezTo>
                      <a:pt x="62337" y="0"/>
                      <a:pt x="59220" y="0"/>
                      <a:pt x="56103" y="1363"/>
                    </a:cubicBezTo>
                    <a:cubicBezTo>
                      <a:pt x="4675" y="28636"/>
                      <a:pt x="4675" y="28636"/>
                      <a:pt x="4675" y="28636"/>
                    </a:cubicBezTo>
                    <a:cubicBezTo>
                      <a:pt x="1558" y="28636"/>
                      <a:pt x="0" y="31363"/>
                      <a:pt x="0" y="34090"/>
                    </a:cubicBezTo>
                    <a:cubicBezTo>
                      <a:pt x="0" y="87272"/>
                      <a:pt x="0" y="87272"/>
                      <a:pt x="0" y="87272"/>
                    </a:cubicBezTo>
                    <a:cubicBezTo>
                      <a:pt x="0" y="88636"/>
                      <a:pt x="1558" y="91363"/>
                      <a:pt x="4675" y="92727"/>
                    </a:cubicBezTo>
                    <a:cubicBezTo>
                      <a:pt x="56103" y="118636"/>
                      <a:pt x="56103" y="118636"/>
                      <a:pt x="56103" y="118636"/>
                    </a:cubicBezTo>
                    <a:cubicBezTo>
                      <a:pt x="57662" y="120000"/>
                      <a:pt x="59220" y="120000"/>
                      <a:pt x="60779" y="120000"/>
                    </a:cubicBezTo>
                    <a:cubicBezTo>
                      <a:pt x="60779" y="120000"/>
                      <a:pt x="62337" y="120000"/>
                      <a:pt x="63896" y="118636"/>
                    </a:cubicBezTo>
                    <a:cubicBezTo>
                      <a:pt x="116883" y="92727"/>
                      <a:pt x="116883" y="92727"/>
                      <a:pt x="116883" y="92727"/>
                    </a:cubicBezTo>
                    <a:cubicBezTo>
                      <a:pt x="118441" y="91363"/>
                      <a:pt x="120000" y="88636"/>
                      <a:pt x="120000" y="87272"/>
                    </a:cubicBezTo>
                    <a:close/>
                    <a:moveTo>
                      <a:pt x="104415" y="83181"/>
                    </a:moveTo>
                    <a:cubicBezTo>
                      <a:pt x="60779" y="105000"/>
                      <a:pt x="60779" y="105000"/>
                      <a:pt x="60779" y="105000"/>
                    </a:cubicBezTo>
                    <a:cubicBezTo>
                      <a:pt x="15584" y="83181"/>
                      <a:pt x="15584" y="83181"/>
                      <a:pt x="15584" y="83181"/>
                    </a:cubicBezTo>
                    <a:cubicBezTo>
                      <a:pt x="15584" y="38181"/>
                      <a:pt x="15584" y="38181"/>
                      <a:pt x="15584" y="38181"/>
                    </a:cubicBezTo>
                    <a:cubicBezTo>
                      <a:pt x="60779" y="15000"/>
                      <a:pt x="60779" y="15000"/>
                      <a:pt x="60779" y="15000"/>
                    </a:cubicBezTo>
                    <a:cubicBezTo>
                      <a:pt x="104415" y="38181"/>
                      <a:pt x="104415" y="38181"/>
                      <a:pt x="104415" y="38181"/>
                    </a:cubicBezTo>
                    <a:lnTo>
                      <a:pt x="104415" y="83181"/>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2800">
                  <a:solidFill>
                    <a:srgbClr val="000000"/>
                  </a:solidFill>
                  <a:latin typeface="Calibri"/>
                  <a:ea typeface="Calibri"/>
                  <a:cs typeface="Calibri"/>
                  <a:sym typeface="Calibri"/>
                </a:endParaRPr>
              </a:p>
            </p:txBody>
          </p:sp>
          <p:sp>
            <p:nvSpPr>
              <p:cNvPr id="202" name="Shape 233"/>
              <p:cNvSpPr/>
              <p:nvPr/>
            </p:nvSpPr>
            <p:spPr>
              <a:xfrm>
                <a:off x="-7394575" y="7119938"/>
                <a:ext cx="288925" cy="327025"/>
              </a:xfrm>
              <a:custGeom>
                <a:avLst/>
                <a:gdLst/>
                <a:ahLst/>
                <a:cxnLst/>
                <a:rect l="0" t="0" r="0" b="0"/>
                <a:pathLst>
                  <a:path w="120000" h="120000" extrusionOk="0">
                    <a:moveTo>
                      <a:pt x="116883" y="92413"/>
                    </a:moveTo>
                    <a:cubicBezTo>
                      <a:pt x="118441" y="91034"/>
                      <a:pt x="120000" y="89655"/>
                      <a:pt x="120000" y="86896"/>
                    </a:cubicBezTo>
                    <a:cubicBezTo>
                      <a:pt x="120000" y="33103"/>
                      <a:pt x="120000" y="33103"/>
                      <a:pt x="120000" y="33103"/>
                    </a:cubicBezTo>
                    <a:cubicBezTo>
                      <a:pt x="120000" y="30344"/>
                      <a:pt x="118441" y="28965"/>
                      <a:pt x="116883" y="27586"/>
                    </a:cubicBezTo>
                    <a:cubicBezTo>
                      <a:pt x="63896" y="1379"/>
                      <a:pt x="63896" y="1379"/>
                      <a:pt x="63896" y="1379"/>
                    </a:cubicBezTo>
                    <a:cubicBezTo>
                      <a:pt x="62337" y="0"/>
                      <a:pt x="59220" y="0"/>
                      <a:pt x="56103" y="1379"/>
                    </a:cubicBezTo>
                    <a:cubicBezTo>
                      <a:pt x="4675" y="27586"/>
                      <a:pt x="4675" y="27586"/>
                      <a:pt x="4675" y="27586"/>
                    </a:cubicBezTo>
                    <a:cubicBezTo>
                      <a:pt x="1558" y="28965"/>
                      <a:pt x="0" y="30344"/>
                      <a:pt x="0" y="33103"/>
                    </a:cubicBezTo>
                    <a:cubicBezTo>
                      <a:pt x="0" y="86896"/>
                      <a:pt x="0" y="86896"/>
                      <a:pt x="0" y="86896"/>
                    </a:cubicBezTo>
                    <a:cubicBezTo>
                      <a:pt x="0" y="89655"/>
                      <a:pt x="1558" y="91034"/>
                      <a:pt x="4675" y="92413"/>
                    </a:cubicBezTo>
                    <a:cubicBezTo>
                      <a:pt x="56103" y="118620"/>
                      <a:pt x="56103" y="118620"/>
                      <a:pt x="56103" y="118620"/>
                    </a:cubicBezTo>
                    <a:cubicBezTo>
                      <a:pt x="57662" y="120000"/>
                      <a:pt x="59220" y="120000"/>
                      <a:pt x="60779" y="120000"/>
                    </a:cubicBezTo>
                    <a:cubicBezTo>
                      <a:pt x="60779" y="120000"/>
                      <a:pt x="62337" y="120000"/>
                      <a:pt x="63896" y="118620"/>
                    </a:cubicBezTo>
                    <a:lnTo>
                      <a:pt x="116883" y="92413"/>
                    </a:lnTo>
                    <a:close/>
                    <a:moveTo>
                      <a:pt x="15584" y="82758"/>
                    </a:moveTo>
                    <a:cubicBezTo>
                      <a:pt x="15584" y="37241"/>
                      <a:pt x="15584" y="37241"/>
                      <a:pt x="15584" y="37241"/>
                    </a:cubicBezTo>
                    <a:cubicBezTo>
                      <a:pt x="60779" y="15172"/>
                      <a:pt x="60779" y="15172"/>
                      <a:pt x="60779" y="15172"/>
                    </a:cubicBezTo>
                    <a:cubicBezTo>
                      <a:pt x="104415" y="37241"/>
                      <a:pt x="104415" y="37241"/>
                      <a:pt x="104415" y="37241"/>
                    </a:cubicBezTo>
                    <a:cubicBezTo>
                      <a:pt x="104415" y="82758"/>
                      <a:pt x="104415" y="82758"/>
                      <a:pt x="104415" y="82758"/>
                    </a:cubicBezTo>
                    <a:cubicBezTo>
                      <a:pt x="60779" y="104827"/>
                      <a:pt x="60779" y="104827"/>
                      <a:pt x="60779" y="104827"/>
                    </a:cubicBezTo>
                    <a:lnTo>
                      <a:pt x="15584" y="82758"/>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2800">
                  <a:solidFill>
                    <a:srgbClr val="000000"/>
                  </a:solidFill>
                  <a:latin typeface="Calibri"/>
                  <a:ea typeface="Calibri"/>
                  <a:cs typeface="Calibri"/>
                  <a:sym typeface="Calibri"/>
                </a:endParaRPr>
              </a:p>
            </p:txBody>
          </p:sp>
          <p:sp>
            <p:nvSpPr>
              <p:cNvPr id="209" name="Shape 234"/>
              <p:cNvSpPr/>
              <p:nvPr/>
            </p:nvSpPr>
            <p:spPr>
              <a:xfrm>
                <a:off x="-6621463" y="7389813"/>
                <a:ext cx="127000" cy="230188"/>
              </a:xfrm>
              <a:custGeom>
                <a:avLst/>
                <a:gdLst/>
                <a:ahLst/>
                <a:cxnLst/>
                <a:rect l="0" t="0" r="0" b="0"/>
                <a:pathLst>
                  <a:path w="120000" h="120000" extrusionOk="0">
                    <a:moveTo>
                      <a:pt x="0" y="45245"/>
                    </a:moveTo>
                    <a:cubicBezTo>
                      <a:pt x="0" y="120000"/>
                      <a:pt x="0" y="120000"/>
                      <a:pt x="0" y="120000"/>
                    </a:cubicBezTo>
                    <a:cubicBezTo>
                      <a:pt x="35294" y="108196"/>
                      <a:pt x="35294" y="108196"/>
                      <a:pt x="35294" y="108196"/>
                    </a:cubicBezTo>
                    <a:cubicBezTo>
                      <a:pt x="35294" y="51147"/>
                      <a:pt x="35294" y="51147"/>
                      <a:pt x="35294" y="51147"/>
                    </a:cubicBezTo>
                    <a:cubicBezTo>
                      <a:pt x="120000" y="23606"/>
                      <a:pt x="120000" y="23606"/>
                      <a:pt x="120000" y="23606"/>
                    </a:cubicBezTo>
                    <a:cubicBezTo>
                      <a:pt x="120000" y="0"/>
                      <a:pt x="120000" y="0"/>
                      <a:pt x="120000" y="0"/>
                    </a:cubicBezTo>
                    <a:cubicBezTo>
                      <a:pt x="7058" y="37377"/>
                      <a:pt x="7058" y="37377"/>
                      <a:pt x="7058" y="37377"/>
                    </a:cubicBezTo>
                    <a:cubicBezTo>
                      <a:pt x="3529" y="37377"/>
                      <a:pt x="0" y="41311"/>
                      <a:pt x="0" y="45245"/>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2800">
                  <a:solidFill>
                    <a:srgbClr val="000000"/>
                  </a:solidFill>
                  <a:latin typeface="Calibri"/>
                  <a:ea typeface="Calibri"/>
                  <a:cs typeface="Calibri"/>
                  <a:sym typeface="Calibri"/>
                </a:endParaRPr>
              </a:p>
            </p:txBody>
          </p:sp>
          <p:sp>
            <p:nvSpPr>
              <p:cNvPr id="210" name="Shape 235"/>
              <p:cNvSpPr/>
              <p:nvPr/>
            </p:nvSpPr>
            <p:spPr>
              <a:xfrm>
                <a:off x="-7389813" y="6948488"/>
                <a:ext cx="127000" cy="223838"/>
              </a:xfrm>
              <a:custGeom>
                <a:avLst/>
                <a:gdLst/>
                <a:ahLst/>
                <a:cxnLst/>
                <a:rect l="0" t="0" r="0" b="0"/>
                <a:pathLst>
                  <a:path w="120000" h="120000" extrusionOk="0">
                    <a:moveTo>
                      <a:pt x="120000" y="74000"/>
                    </a:moveTo>
                    <a:cubicBezTo>
                      <a:pt x="120000" y="0"/>
                      <a:pt x="120000" y="0"/>
                      <a:pt x="120000" y="0"/>
                    </a:cubicBezTo>
                    <a:cubicBezTo>
                      <a:pt x="84705" y="12000"/>
                      <a:pt x="84705" y="12000"/>
                      <a:pt x="84705" y="12000"/>
                    </a:cubicBezTo>
                    <a:cubicBezTo>
                      <a:pt x="84705" y="70000"/>
                      <a:pt x="84705" y="70000"/>
                      <a:pt x="84705" y="70000"/>
                    </a:cubicBezTo>
                    <a:cubicBezTo>
                      <a:pt x="0" y="98000"/>
                      <a:pt x="0" y="98000"/>
                      <a:pt x="0" y="98000"/>
                    </a:cubicBezTo>
                    <a:cubicBezTo>
                      <a:pt x="0" y="120000"/>
                      <a:pt x="0" y="120000"/>
                      <a:pt x="0" y="120000"/>
                    </a:cubicBezTo>
                    <a:cubicBezTo>
                      <a:pt x="112941" y="84000"/>
                      <a:pt x="112941" y="84000"/>
                      <a:pt x="112941" y="84000"/>
                    </a:cubicBezTo>
                    <a:cubicBezTo>
                      <a:pt x="116470" y="82000"/>
                      <a:pt x="120000" y="78000"/>
                      <a:pt x="120000" y="74000"/>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2800">
                  <a:solidFill>
                    <a:srgbClr val="000000"/>
                  </a:solidFill>
                  <a:latin typeface="Calibri"/>
                  <a:ea typeface="Calibri"/>
                  <a:cs typeface="Calibri"/>
                  <a:sym typeface="Calibri"/>
                </a:endParaRPr>
              </a:p>
            </p:txBody>
          </p:sp>
          <p:sp>
            <p:nvSpPr>
              <p:cNvPr id="211" name="Shape 236"/>
              <p:cNvSpPr/>
              <p:nvPr/>
            </p:nvSpPr>
            <p:spPr>
              <a:xfrm>
                <a:off x="-7389813" y="7389813"/>
                <a:ext cx="127000" cy="230188"/>
              </a:xfrm>
              <a:custGeom>
                <a:avLst/>
                <a:gdLst/>
                <a:ahLst/>
                <a:cxnLst/>
                <a:rect l="0" t="0" r="0" b="0"/>
                <a:pathLst>
                  <a:path w="120000" h="120000" extrusionOk="0">
                    <a:moveTo>
                      <a:pt x="112941" y="37377"/>
                    </a:moveTo>
                    <a:cubicBezTo>
                      <a:pt x="0" y="0"/>
                      <a:pt x="0" y="0"/>
                      <a:pt x="0" y="0"/>
                    </a:cubicBezTo>
                    <a:cubicBezTo>
                      <a:pt x="0" y="23606"/>
                      <a:pt x="0" y="23606"/>
                      <a:pt x="0" y="23606"/>
                    </a:cubicBezTo>
                    <a:cubicBezTo>
                      <a:pt x="84705" y="51147"/>
                      <a:pt x="84705" y="51147"/>
                      <a:pt x="84705" y="51147"/>
                    </a:cubicBezTo>
                    <a:cubicBezTo>
                      <a:pt x="84705" y="108196"/>
                      <a:pt x="84705" y="108196"/>
                      <a:pt x="84705" y="108196"/>
                    </a:cubicBezTo>
                    <a:cubicBezTo>
                      <a:pt x="120000" y="120000"/>
                      <a:pt x="120000" y="120000"/>
                      <a:pt x="120000" y="120000"/>
                    </a:cubicBezTo>
                    <a:cubicBezTo>
                      <a:pt x="120000" y="45245"/>
                      <a:pt x="120000" y="45245"/>
                      <a:pt x="120000" y="45245"/>
                    </a:cubicBezTo>
                    <a:cubicBezTo>
                      <a:pt x="120000" y="41311"/>
                      <a:pt x="116470" y="37377"/>
                      <a:pt x="112941" y="37377"/>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2800">
                  <a:solidFill>
                    <a:srgbClr val="000000"/>
                  </a:solidFill>
                  <a:latin typeface="Calibri"/>
                  <a:ea typeface="Calibri"/>
                  <a:cs typeface="Calibri"/>
                  <a:sym typeface="Calibri"/>
                </a:endParaRPr>
              </a:p>
            </p:txBody>
          </p:sp>
          <p:sp>
            <p:nvSpPr>
              <p:cNvPr id="213" name="Shape 237"/>
              <p:cNvSpPr/>
              <p:nvPr/>
            </p:nvSpPr>
            <p:spPr>
              <a:xfrm>
                <a:off x="-7075488" y="7648575"/>
                <a:ext cx="266699" cy="98425"/>
              </a:xfrm>
              <a:custGeom>
                <a:avLst/>
                <a:gdLst/>
                <a:ahLst/>
                <a:cxnLst/>
                <a:rect l="0" t="0" r="0" b="0"/>
                <a:pathLst>
                  <a:path w="120000" h="120000" extrusionOk="0">
                    <a:moveTo>
                      <a:pt x="55774" y="4615"/>
                    </a:moveTo>
                    <a:cubicBezTo>
                      <a:pt x="0" y="92307"/>
                      <a:pt x="0" y="92307"/>
                      <a:pt x="0" y="92307"/>
                    </a:cubicBezTo>
                    <a:cubicBezTo>
                      <a:pt x="16901" y="120000"/>
                      <a:pt x="16901" y="120000"/>
                      <a:pt x="16901" y="120000"/>
                    </a:cubicBezTo>
                    <a:cubicBezTo>
                      <a:pt x="60845" y="50769"/>
                      <a:pt x="60845" y="50769"/>
                      <a:pt x="60845" y="50769"/>
                    </a:cubicBezTo>
                    <a:cubicBezTo>
                      <a:pt x="103098" y="120000"/>
                      <a:pt x="103098" y="120000"/>
                      <a:pt x="103098" y="120000"/>
                    </a:cubicBezTo>
                    <a:cubicBezTo>
                      <a:pt x="120000" y="92307"/>
                      <a:pt x="120000" y="92307"/>
                      <a:pt x="120000" y="92307"/>
                    </a:cubicBezTo>
                    <a:cubicBezTo>
                      <a:pt x="64225" y="4615"/>
                      <a:pt x="64225" y="4615"/>
                      <a:pt x="64225" y="4615"/>
                    </a:cubicBezTo>
                    <a:cubicBezTo>
                      <a:pt x="62535" y="0"/>
                      <a:pt x="59154" y="0"/>
                      <a:pt x="55774" y="4615"/>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2800">
                  <a:solidFill>
                    <a:srgbClr val="000000"/>
                  </a:solidFill>
                  <a:latin typeface="Calibri"/>
                  <a:ea typeface="Calibri"/>
                  <a:cs typeface="Calibri"/>
                  <a:sym typeface="Calibri"/>
                </a:endParaRPr>
              </a:p>
            </p:txBody>
          </p:sp>
        </p:grpSp>
      </p:grpSp>
      <p:grpSp>
        <p:nvGrpSpPr>
          <p:cNvPr id="12" name="Group 11"/>
          <p:cNvGrpSpPr/>
          <p:nvPr/>
        </p:nvGrpSpPr>
        <p:grpSpPr>
          <a:xfrm>
            <a:off x="2328840" y="2345902"/>
            <a:ext cx="5400774" cy="1616498"/>
            <a:chOff x="2328840" y="2345902"/>
            <a:chExt cx="5400774" cy="1616498"/>
          </a:xfrm>
        </p:grpSpPr>
        <p:cxnSp>
          <p:nvCxnSpPr>
            <p:cNvPr id="274" name="Straight Connector 273"/>
            <p:cNvCxnSpPr>
              <a:stCxn id="150" idx="3"/>
            </p:cNvCxnSpPr>
            <p:nvPr/>
          </p:nvCxnSpPr>
          <p:spPr>
            <a:xfrm flipH="1">
              <a:off x="2328840" y="2349425"/>
              <a:ext cx="3633992" cy="1462033"/>
            </a:xfrm>
            <a:prstGeom prst="line">
              <a:avLst/>
            </a:prstGeom>
            <a:ln w="28575">
              <a:solidFill>
                <a:srgbClr val="FF700A"/>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a:stCxn id="167" idx="3"/>
            </p:cNvCxnSpPr>
            <p:nvPr/>
          </p:nvCxnSpPr>
          <p:spPr>
            <a:xfrm flipH="1">
              <a:off x="2328840" y="2345902"/>
              <a:ext cx="5399818" cy="1465556"/>
            </a:xfrm>
            <a:prstGeom prst="line">
              <a:avLst/>
            </a:prstGeom>
            <a:ln w="28575">
              <a:solidFill>
                <a:srgbClr val="FF700A"/>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a:stCxn id="191" idx="0"/>
            </p:cNvCxnSpPr>
            <p:nvPr/>
          </p:nvCxnSpPr>
          <p:spPr>
            <a:xfrm flipH="1" flipV="1">
              <a:off x="2328840" y="3811458"/>
              <a:ext cx="1852343" cy="145572"/>
            </a:xfrm>
            <a:prstGeom prst="line">
              <a:avLst/>
            </a:prstGeom>
            <a:ln w="28575">
              <a:solidFill>
                <a:srgbClr val="FF700A"/>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a:stCxn id="183" idx="0"/>
            </p:cNvCxnSpPr>
            <p:nvPr/>
          </p:nvCxnSpPr>
          <p:spPr>
            <a:xfrm flipH="1" flipV="1">
              <a:off x="2328840" y="3811458"/>
              <a:ext cx="3640217" cy="145572"/>
            </a:xfrm>
            <a:prstGeom prst="line">
              <a:avLst/>
            </a:prstGeom>
            <a:ln w="28575">
              <a:solidFill>
                <a:srgbClr val="FF700A"/>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a:stCxn id="142" idx="1"/>
            </p:cNvCxnSpPr>
            <p:nvPr/>
          </p:nvCxnSpPr>
          <p:spPr>
            <a:xfrm flipH="1" flipV="1">
              <a:off x="2328840" y="3811458"/>
              <a:ext cx="5400774" cy="150942"/>
            </a:xfrm>
            <a:prstGeom prst="line">
              <a:avLst/>
            </a:prstGeom>
            <a:ln w="28575">
              <a:solidFill>
                <a:srgbClr val="FF700A"/>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flipH="1">
              <a:off x="2328840" y="2345902"/>
              <a:ext cx="1852344" cy="1465556"/>
            </a:xfrm>
            <a:prstGeom prst="line">
              <a:avLst/>
            </a:prstGeom>
            <a:ln w="28575">
              <a:solidFill>
                <a:srgbClr val="FF700A"/>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cxnSp>
        <p:nvCxnSpPr>
          <p:cNvPr id="292" name="Straight Connector 291"/>
          <p:cNvCxnSpPr/>
          <p:nvPr/>
        </p:nvCxnSpPr>
        <p:spPr>
          <a:xfrm flipV="1">
            <a:off x="2473059" y="3782292"/>
            <a:ext cx="6529009" cy="29166"/>
          </a:xfrm>
          <a:prstGeom prst="line">
            <a:avLst/>
          </a:prstGeom>
          <a:ln w="28575">
            <a:solidFill>
              <a:srgbClr val="FF700A"/>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grpSp>
        <p:nvGrpSpPr>
          <p:cNvPr id="242" name="Group 241"/>
          <p:cNvGrpSpPr/>
          <p:nvPr/>
        </p:nvGrpSpPr>
        <p:grpSpPr>
          <a:xfrm>
            <a:off x="8973392" y="2760037"/>
            <a:ext cx="1899427" cy="1830804"/>
            <a:chOff x="7712709" y="3140567"/>
            <a:chExt cx="1899427" cy="1830804"/>
          </a:xfrm>
        </p:grpSpPr>
        <p:grpSp>
          <p:nvGrpSpPr>
            <p:cNvPr id="243" name="Group 242"/>
            <p:cNvGrpSpPr/>
            <p:nvPr/>
          </p:nvGrpSpPr>
          <p:grpSpPr>
            <a:xfrm>
              <a:off x="7712709" y="3140567"/>
              <a:ext cx="1656038" cy="1830804"/>
              <a:chOff x="3395652" y="1864581"/>
              <a:chExt cx="1656038" cy="1830804"/>
            </a:xfrm>
          </p:grpSpPr>
          <p:sp>
            <p:nvSpPr>
              <p:cNvPr id="250" name="Hex_Outline"/>
              <p:cNvSpPr>
                <a:spLocks noChangeAspect="1"/>
              </p:cNvSpPr>
              <p:nvPr/>
            </p:nvSpPr>
            <p:spPr bwMode="gray">
              <a:xfrm>
                <a:off x="3395652" y="1864967"/>
                <a:ext cx="1584736" cy="1830418"/>
              </a:xfrm>
              <a:custGeom>
                <a:avLst/>
                <a:gdLst>
                  <a:gd name="T0" fmla="*/ 0 w 4091"/>
                  <a:gd name="T1" fmla="*/ 1181 h 4724"/>
                  <a:gd name="T2" fmla="*/ 2045 w 4091"/>
                  <a:gd name="T3" fmla="*/ 0 h 4724"/>
                  <a:gd name="T4" fmla="*/ 4091 w 4091"/>
                  <a:gd name="T5" fmla="*/ 1181 h 4724"/>
                  <a:gd name="T6" fmla="*/ 4091 w 4091"/>
                  <a:gd name="T7" fmla="*/ 3543 h 4724"/>
                  <a:gd name="T8" fmla="*/ 2045 w 4091"/>
                  <a:gd name="T9" fmla="*/ 4724 h 4724"/>
                  <a:gd name="T10" fmla="*/ 0 w 4091"/>
                  <a:gd name="T11" fmla="*/ 3543 h 4724"/>
                  <a:gd name="T12" fmla="*/ 0 w 4091"/>
                  <a:gd name="T13" fmla="*/ 1181 h 4724"/>
                </a:gdLst>
                <a:ahLst/>
                <a:cxnLst>
                  <a:cxn ang="0">
                    <a:pos x="T0" y="T1"/>
                  </a:cxn>
                  <a:cxn ang="0">
                    <a:pos x="T2" y="T3"/>
                  </a:cxn>
                  <a:cxn ang="0">
                    <a:pos x="T4" y="T5"/>
                  </a:cxn>
                  <a:cxn ang="0">
                    <a:pos x="T6" y="T7"/>
                  </a:cxn>
                  <a:cxn ang="0">
                    <a:pos x="T8" y="T9"/>
                  </a:cxn>
                  <a:cxn ang="0">
                    <a:pos x="T10" y="T11"/>
                  </a:cxn>
                  <a:cxn ang="0">
                    <a:pos x="T12" y="T13"/>
                  </a:cxn>
                </a:cxnLst>
                <a:rect l="0" t="0" r="r" b="b"/>
                <a:pathLst>
                  <a:path w="4091" h="4724">
                    <a:moveTo>
                      <a:pt x="0" y="1181"/>
                    </a:moveTo>
                    <a:lnTo>
                      <a:pt x="2045" y="0"/>
                    </a:lnTo>
                    <a:lnTo>
                      <a:pt x="4091" y="1181"/>
                    </a:lnTo>
                    <a:lnTo>
                      <a:pt x="4091" y="3543"/>
                    </a:lnTo>
                    <a:lnTo>
                      <a:pt x="2045" y="4724"/>
                    </a:lnTo>
                    <a:lnTo>
                      <a:pt x="0" y="3543"/>
                    </a:lnTo>
                    <a:lnTo>
                      <a:pt x="0" y="1181"/>
                    </a:lnTo>
                    <a:close/>
                  </a:path>
                </a:pathLst>
              </a:custGeom>
              <a:solidFill>
                <a:schemeClr val="accent3">
                  <a:alpha val="67000"/>
                </a:schemeClr>
              </a:solidFill>
              <a:ln w="3810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2800">
                  <a:solidFill>
                    <a:prstClr val="black"/>
                  </a:solidFill>
                  <a:latin typeface="Arial"/>
                </a:endParaRPr>
              </a:p>
            </p:txBody>
          </p:sp>
          <p:sp>
            <p:nvSpPr>
              <p:cNvPr id="251" name="Storage_R"/>
              <p:cNvSpPr txBox="1"/>
              <p:nvPr/>
            </p:nvSpPr>
            <p:spPr bwMode="gray">
              <a:xfrm>
                <a:off x="3741053" y="2475841"/>
                <a:ext cx="1310637" cy="372896"/>
              </a:xfrm>
              <a:prstGeom prst="rect">
                <a:avLst/>
              </a:prstGeom>
            </p:spPr>
            <p:txBody>
              <a:bodyPr vert="horz" wrap="none" lIns="0" tIns="0" rIns="0" bIns="0" rtlCol="0" anchor="ctr">
                <a:noAutofit/>
              </a:bodyPr>
              <a:lstStyle/>
              <a:p>
                <a:pPr algn="ctr"/>
                <a:endParaRPr lang="en-US" sz="1050" cap="all" spc="50" dirty="0">
                  <a:solidFill>
                    <a:prstClr val="black"/>
                  </a:solidFill>
                  <a:latin typeface="Arial"/>
                </a:endParaRPr>
              </a:p>
            </p:txBody>
          </p:sp>
          <p:grpSp>
            <p:nvGrpSpPr>
              <p:cNvPr id="252" name="Group 251"/>
              <p:cNvGrpSpPr/>
              <p:nvPr/>
            </p:nvGrpSpPr>
            <p:grpSpPr>
              <a:xfrm>
                <a:off x="3960665" y="1864581"/>
                <a:ext cx="429328" cy="494776"/>
                <a:chOff x="4714845" y="2034349"/>
                <a:chExt cx="429328" cy="494776"/>
              </a:xfrm>
            </p:grpSpPr>
            <p:grpSp>
              <p:nvGrpSpPr>
                <p:cNvPr id="253" name="Group 252"/>
                <p:cNvGrpSpPr/>
                <p:nvPr/>
              </p:nvGrpSpPr>
              <p:grpSpPr>
                <a:xfrm>
                  <a:off x="4801880" y="2138280"/>
                  <a:ext cx="255257" cy="293999"/>
                  <a:chOff x="6157594" y="3415152"/>
                  <a:chExt cx="194276" cy="223763"/>
                </a:xfrm>
              </p:grpSpPr>
              <p:sp>
                <p:nvSpPr>
                  <p:cNvPr id="255" name="Freeform 101"/>
                  <p:cNvSpPr>
                    <a:spLocks noEditPoints="1"/>
                  </p:cNvSpPr>
                  <p:nvPr/>
                </p:nvSpPr>
                <p:spPr bwMode="auto">
                  <a:xfrm>
                    <a:off x="6157594" y="3415152"/>
                    <a:ext cx="194276" cy="223763"/>
                  </a:xfrm>
                  <a:custGeom>
                    <a:avLst/>
                    <a:gdLst>
                      <a:gd name="T0" fmla="*/ 234 w 237"/>
                      <a:gd name="T1" fmla="*/ 66 h 273"/>
                      <a:gd name="T2" fmla="*/ 121 w 237"/>
                      <a:gd name="T3" fmla="*/ 1 h 273"/>
                      <a:gd name="T4" fmla="*/ 115 w 237"/>
                      <a:gd name="T5" fmla="*/ 1 h 273"/>
                      <a:gd name="T6" fmla="*/ 3 w 237"/>
                      <a:gd name="T7" fmla="*/ 66 h 273"/>
                      <a:gd name="T8" fmla="*/ 0 w 237"/>
                      <a:gd name="T9" fmla="*/ 72 h 273"/>
                      <a:gd name="T10" fmla="*/ 0 w 237"/>
                      <a:gd name="T11" fmla="*/ 202 h 273"/>
                      <a:gd name="T12" fmla="*/ 3 w 237"/>
                      <a:gd name="T13" fmla="*/ 206 h 273"/>
                      <a:gd name="T14" fmla="*/ 115 w 237"/>
                      <a:gd name="T15" fmla="*/ 272 h 273"/>
                      <a:gd name="T16" fmla="*/ 119 w 237"/>
                      <a:gd name="T17" fmla="*/ 273 h 273"/>
                      <a:gd name="T18" fmla="*/ 121 w 237"/>
                      <a:gd name="T19" fmla="*/ 272 h 273"/>
                      <a:gd name="T20" fmla="*/ 234 w 237"/>
                      <a:gd name="T21" fmla="*/ 206 h 273"/>
                      <a:gd name="T22" fmla="*/ 237 w 237"/>
                      <a:gd name="T23" fmla="*/ 202 h 273"/>
                      <a:gd name="T24" fmla="*/ 237 w 237"/>
                      <a:gd name="T25" fmla="*/ 72 h 273"/>
                      <a:gd name="T26" fmla="*/ 234 w 237"/>
                      <a:gd name="T27" fmla="*/ 66 h 273"/>
                      <a:gd name="T28" fmla="*/ 227 w 237"/>
                      <a:gd name="T29" fmla="*/ 199 h 273"/>
                      <a:gd name="T30" fmla="*/ 119 w 237"/>
                      <a:gd name="T31" fmla="*/ 261 h 273"/>
                      <a:gd name="T32" fmla="*/ 11 w 237"/>
                      <a:gd name="T33" fmla="*/ 199 h 273"/>
                      <a:gd name="T34" fmla="*/ 11 w 237"/>
                      <a:gd name="T35" fmla="*/ 75 h 273"/>
                      <a:gd name="T36" fmla="*/ 119 w 237"/>
                      <a:gd name="T37" fmla="*/ 12 h 273"/>
                      <a:gd name="T38" fmla="*/ 227 w 237"/>
                      <a:gd name="T39" fmla="*/ 75 h 273"/>
                      <a:gd name="T40" fmla="*/ 227 w 237"/>
                      <a:gd name="T41" fmla="*/ 199 h 273"/>
                      <a:gd name="T42" fmla="*/ 227 w 237"/>
                      <a:gd name="T43" fmla="*/ 199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7" h="273">
                        <a:moveTo>
                          <a:pt x="234" y="66"/>
                        </a:moveTo>
                        <a:cubicBezTo>
                          <a:pt x="121" y="1"/>
                          <a:pt x="121" y="1"/>
                          <a:pt x="121" y="1"/>
                        </a:cubicBezTo>
                        <a:cubicBezTo>
                          <a:pt x="120" y="0"/>
                          <a:pt x="118" y="0"/>
                          <a:pt x="115" y="1"/>
                        </a:cubicBezTo>
                        <a:cubicBezTo>
                          <a:pt x="3" y="66"/>
                          <a:pt x="3" y="66"/>
                          <a:pt x="3" y="66"/>
                        </a:cubicBezTo>
                        <a:cubicBezTo>
                          <a:pt x="1" y="67"/>
                          <a:pt x="0" y="69"/>
                          <a:pt x="0" y="72"/>
                        </a:cubicBezTo>
                        <a:cubicBezTo>
                          <a:pt x="0" y="202"/>
                          <a:pt x="0" y="202"/>
                          <a:pt x="0" y="202"/>
                        </a:cubicBezTo>
                        <a:cubicBezTo>
                          <a:pt x="0" y="204"/>
                          <a:pt x="1" y="205"/>
                          <a:pt x="3" y="206"/>
                        </a:cubicBezTo>
                        <a:cubicBezTo>
                          <a:pt x="115" y="272"/>
                          <a:pt x="115" y="272"/>
                          <a:pt x="115" y="272"/>
                        </a:cubicBezTo>
                        <a:cubicBezTo>
                          <a:pt x="117" y="273"/>
                          <a:pt x="118" y="273"/>
                          <a:pt x="119" y="273"/>
                        </a:cubicBezTo>
                        <a:cubicBezTo>
                          <a:pt x="120" y="273"/>
                          <a:pt x="121" y="273"/>
                          <a:pt x="121" y="272"/>
                        </a:cubicBezTo>
                        <a:cubicBezTo>
                          <a:pt x="234" y="206"/>
                          <a:pt x="234" y="206"/>
                          <a:pt x="234" y="206"/>
                        </a:cubicBezTo>
                        <a:cubicBezTo>
                          <a:pt x="236" y="205"/>
                          <a:pt x="237" y="204"/>
                          <a:pt x="237" y="202"/>
                        </a:cubicBezTo>
                        <a:cubicBezTo>
                          <a:pt x="237" y="72"/>
                          <a:pt x="237" y="72"/>
                          <a:pt x="237" y="72"/>
                        </a:cubicBezTo>
                        <a:cubicBezTo>
                          <a:pt x="237" y="69"/>
                          <a:pt x="236" y="67"/>
                          <a:pt x="234" y="66"/>
                        </a:cubicBezTo>
                        <a:close/>
                        <a:moveTo>
                          <a:pt x="227" y="199"/>
                        </a:moveTo>
                        <a:cubicBezTo>
                          <a:pt x="119" y="261"/>
                          <a:pt x="119" y="261"/>
                          <a:pt x="119" y="261"/>
                        </a:cubicBezTo>
                        <a:cubicBezTo>
                          <a:pt x="11" y="199"/>
                          <a:pt x="11" y="199"/>
                          <a:pt x="11" y="199"/>
                        </a:cubicBezTo>
                        <a:cubicBezTo>
                          <a:pt x="11" y="75"/>
                          <a:pt x="11" y="75"/>
                          <a:pt x="11" y="75"/>
                        </a:cubicBezTo>
                        <a:cubicBezTo>
                          <a:pt x="119" y="12"/>
                          <a:pt x="119" y="12"/>
                          <a:pt x="119" y="12"/>
                        </a:cubicBezTo>
                        <a:cubicBezTo>
                          <a:pt x="227" y="75"/>
                          <a:pt x="227" y="75"/>
                          <a:pt x="227" y="75"/>
                        </a:cubicBezTo>
                        <a:cubicBezTo>
                          <a:pt x="227" y="199"/>
                          <a:pt x="227" y="199"/>
                          <a:pt x="227" y="199"/>
                        </a:cubicBezTo>
                        <a:cubicBezTo>
                          <a:pt x="227" y="199"/>
                          <a:pt x="227" y="199"/>
                          <a:pt x="227" y="19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chemeClr val="tx2"/>
                      </a:solidFill>
                      <a:latin typeface="Arial"/>
                    </a:endParaRPr>
                  </a:p>
                </p:txBody>
              </p:sp>
              <p:sp>
                <p:nvSpPr>
                  <p:cNvPr id="256" name="Freeform 102"/>
                  <p:cNvSpPr>
                    <a:spLocks/>
                  </p:cNvSpPr>
                  <p:nvPr/>
                </p:nvSpPr>
                <p:spPr bwMode="auto">
                  <a:xfrm>
                    <a:off x="6180491" y="3437008"/>
                    <a:ext cx="147442" cy="84648"/>
                  </a:xfrm>
                  <a:custGeom>
                    <a:avLst/>
                    <a:gdLst>
                      <a:gd name="T0" fmla="*/ 0 w 425"/>
                      <a:gd name="T1" fmla="*/ 121 h 244"/>
                      <a:gd name="T2" fmla="*/ 215 w 425"/>
                      <a:gd name="T3" fmla="*/ 244 h 244"/>
                      <a:gd name="T4" fmla="*/ 425 w 425"/>
                      <a:gd name="T5" fmla="*/ 121 h 244"/>
                      <a:gd name="T6" fmla="*/ 425 w 425"/>
                      <a:gd name="T7" fmla="*/ 121 h 244"/>
                      <a:gd name="T8" fmla="*/ 215 w 425"/>
                      <a:gd name="T9" fmla="*/ 0 h 244"/>
                      <a:gd name="T10" fmla="*/ 0 w 425"/>
                      <a:gd name="T11" fmla="*/ 121 h 244"/>
                      <a:gd name="T12" fmla="*/ 0 w 425"/>
                      <a:gd name="T13" fmla="*/ 121 h 244"/>
                      <a:gd name="T14" fmla="*/ 0 w 425"/>
                      <a:gd name="T15" fmla="*/ 121 h 244"/>
                      <a:gd name="T16" fmla="*/ 0 w 425"/>
                      <a:gd name="T17" fmla="*/ 121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5" h="244">
                        <a:moveTo>
                          <a:pt x="0" y="121"/>
                        </a:moveTo>
                        <a:lnTo>
                          <a:pt x="215" y="244"/>
                        </a:lnTo>
                        <a:lnTo>
                          <a:pt x="425" y="121"/>
                        </a:lnTo>
                        <a:lnTo>
                          <a:pt x="425" y="121"/>
                        </a:lnTo>
                        <a:lnTo>
                          <a:pt x="215" y="0"/>
                        </a:lnTo>
                        <a:lnTo>
                          <a:pt x="0" y="121"/>
                        </a:lnTo>
                        <a:lnTo>
                          <a:pt x="0" y="121"/>
                        </a:lnTo>
                        <a:lnTo>
                          <a:pt x="0" y="121"/>
                        </a:lnTo>
                        <a:lnTo>
                          <a:pt x="0" y="12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chemeClr val="tx2"/>
                      </a:solidFill>
                      <a:latin typeface="Arial"/>
                    </a:endParaRPr>
                  </a:p>
                </p:txBody>
              </p:sp>
              <p:sp>
                <p:nvSpPr>
                  <p:cNvPr id="257" name="Freeform 103"/>
                  <p:cNvSpPr>
                    <a:spLocks/>
                  </p:cNvSpPr>
                  <p:nvPr/>
                </p:nvSpPr>
                <p:spPr bwMode="auto">
                  <a:xfrm>
                    <a:off x="6175634" y="3555307"/>
                    <a:ext cx="158196" cy="59670"/>
                  </a:xfrm>
                  <a:custGeom>
                    <a:avLst/>
                    <a:gdLst>
                      <a:gd name="T0" fmla="*/ 0 w 193"/>
                      <a:gd name="T1" fmla="*/ 0 h 73"/>
                      <a:gd name="T2" fmla="*/ 0 w 193"/>
                      <a:gd name="T3" fmla="*/ 17 h 73"/>
                      <a:gd name="T4" fmla="*/ 58 w 193"/>
                      <a:gd name="T5" fmla="*/ 51 h 73"/>
                      <a:gd name="T6" fmla="*/ 91 w 193"/>
                      <a:gd name="T7" fmla="*/ 70 h 73"/>
                      <a:gd name="T8" fmla="*/ 91 w 193"/>
                      <a:gd name="T9" fmla="*/ 70 h 73"/>
                      <a:gd name="T10" fmla="*/ 96 w 193"/>
                      <a:gd name="T11" fmla="*/ 73 h 73"/>
                      <a:gd name="T12" fmla="*/ 193 w 193"/>
                      <a:gd name="T13" fmla="*/ 18 h 73"/>
                      <a:gd name="T14" fmla="*/ 193 w 193"/>
                      <a:gd name="T15" fmla="*/ 0 h 73"/>
                      <a:gd name="T16" fmla="*/ 96 w 193"/>
                      <a:gd name="T17" fmla="*/ 56 h 73"/>
                      <a:gd name="T18" fmla="*/ 0 w 193"/>
                      <a:gd name="T19" fmla="*/ 0 h 73"/>
                      <a:gd name="T20" fmla="*/ 0 w 193"/>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73">
                        <a:moveTo>
                          <a:pt x="0" y="0"/>
                        </a:moveTo>
                        <a:cubicBezTo>
                          <a:pt x="0" y="17"/>
                          <a:pt x="0" y="17"/>
                          <a:pt x="0" y="17"/>
                        </a:cubicBezTo>
                        <a:cubicBezTo>
                          <a:pt x="58" y="51"/>
                          <a:pt x="58" y="51"/>
                          <a:pt x="58" y="51"/>
                        </a:cubicBezTo>
                        <a:cubicBezTo>
                          <a:pt x="91" y="70"/>
                          <a:pt x="91" y="70"/>
                          <a:pt x="91" y="70"/>
                        </a:cubicBezTo>
                        <a:cubicBezTo>
                          <a:pt x="91" y="70"/>
                          <a:pt x="91" y="70"/>
                          <a:pt x="91" y="70"/>
                        </a:cubicBezTo>
                        <a:cubicBezTo>
                          <a:pt x="96" y="73"/>
                          <a:pt x="96" y="73"/>
                          <a:pt x="96" y="73"/>
                        </a:cubicBezTo>
                        <a:cubicBezTo>
                          <a:pt x="193" y="18"/>
                          <a:pt x="193" y="18"/>
                          <a:pt x="193" y="18"/>
                        </a:cubicBezTo>
                        <a:cubicBezTo>
                          <a:pt x="193" y="0"/>
                          <a:pt x="193" y="0"/>
                          <a:pt x="193" y="0"/>
                        </a:cubicBezTo>
                        <a:cubicBezTo>
                          <a:pt x="96" y="56"/>
                          <a:pt x="96" y="56"/>
                          <a:pt x="96" y="56"/>
                        </a:cubicBezTo>
                        <a:cubicBezTo>
                          <a:pt x="0" y="0"/>
                          <a:pt x="0" y="0"/>
                          <a:pt x="0" y="0"/>
                        </a:cubicBezTo>
                        <a:cubicBezTo>
                          <a:pt x="0" y="0"/>
                          <a:pt x="0" y="0"/>
                          <a:pt x="0"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chemeClr val="tx2"/>
                      </a:solidFill>
                      <a:latin typeface="Arial"/>
                    </a:endParaRPr>
                  </a:p>
                </p:txBody>
              </p:sp>
              <p:sp>
                <p:nvSpPr>
                  <p:cNvPr id="258" name="Freeform 104"/>
                  <p:cNvSpPr>
                    <a:spLocks/>
                  </p:cNvSpPr>
                  <p:nvPr/>
                </p:nvSpPr>
                <p:spPr bwMode="auto">
                  <a:xfrm>
                    <a:off x="6175634" y="3493903"/>
                    <a:ext cx="158196" cy="60364"/>
                  </a:xfrm>
                  <a:custGeom>
                    <a:avLst/>
                    <a:gdLst>
                      <a:gd name="T0" fmla="*/ 0 w 456"/>
                      <a:gd name="T1" fmla="*/ 0 h 174"/>
                      <a:gd name="T2" fmla="*/ 0 w 456"/>
                      <a:gd name="T3" fmla="*/ 42 h 174"/>
                      <a:gd name="T4" fmla="*/ 229 w 456"/>
                      <a:gd name="T5" fmla="*/ 174 h 174"/>
                      <a:gd name="T6" fmla="*/ 456 w 456"/>
                      <a:gd name="T7" fmla="*/ 42 h 174"/>
                      <a:gd name="T8" fmla="*/ 456 w 456"/>
                      <a:gd name="T9" fmla="*/ 2 h 174"/>
                      <a:gd name="T10" fmla="*/ 229 w 456"/>
                      <a:gd name="T11" fmla="*/ 132 h 174"/>
                      <a:gd name="T12" fmla="*/ 0 w 456"/>
                      <a:gd name="T13" fmla="*/ 0 h 174"/>
                      <a:gd name="T14" fmla="*/ 0 w 456"/>
                      <a:gd name="T15" fmla="*/ 0 h 174"/>
                      <a:gd name="T16" fmla="*/ 0 w 456"/>
                      <a:gd name="T17"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6" h="174">
                        <a:moveTo>
                          <a:pt x="0" y="0"/>
                        </a:moveTo>
                        <a:lnTo>
                          <a:pt x="0" y="42"/>
                        </a:lnTo>
                        <a:lnTo>
                          <a:pt x="229" y="174"/>
                        </a:lnTo>
                        <a:lnTo>
                          <a:pt x="456" y="42"/>
                        </a:lnTo>
                        <a:lnTo>
                          <a:pt x="456" y="2"/>
                        </a:lnTo>
                        <a:lnTo>
                          <a:pt x="229" y="132"/>
                        </a:lnTo>
                        <a:lnTo>
                          <a:pt x="0" y="0"/>
                        </a:lnTo>
                        <a:lnTo>
                          <a:pt x="0" y="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chemeClr val="tx2"/>
                      </a:solidFill>
                      <a:latin typeface="Arial"/>
                    </a:endParaRPr>
                  </a:p>
                </p:txBody>
              </p:sp>
              <p:sp>
                <p:nvSpPr>
                  <p:cNvPr id="259" name="Freeform 105"/>
                  <p:cNvSpPr>
                    <a:spLocks/>
                  </p:cNvSpPr>
                  <p:nvPr/>
                </p:nvSpPr>
                <p:spPr bwMode="auto">
                  <a:xfrm>
                    <a:off x="6175634" y="3524779"/>
                    <a:ext cx="158196" cy="60711"/>
                  </a:xfrm>
                  <a:custGeom>
                    <a:avLst/>
                    <a:gdLst>
                      <a:gd name="T0" fmla="*/ 0 w 456"/>
                      <a:gd name="T1" fmla="*/ 0 h 175"/>
                      <a:gd name="T2" fmla="*/ 0 w 456"/>
                      <a:gd name="T3" fmla="*/ 43 h 175"/>
                      <a:gd name="T4" fmla="*/ 229 w 456"/>
                      <a:gd name="T5" fmla="*/ 175 h 175"/>
                      <a:gd name="T6" fmla="*/ 456 w 456"/>
                      <a:gd name="T7" fmla="*/ 43 h 175"/>
                      <a:gd name="T8" fmla="*/ 456 w 456"/>
                      <a:gd name="T9" fmla="*/ 0 h 175"/>
                      <a:gd name="T10" fmla="*/ 229 w 456"/>
                      <a:gd name="T11" fmla="*/ 130 h 175"/>
                      <a:gd name="T12" fmla="*/ 0 w 456"/>
                      <a:gd name="T13" fmla="*/ 0 h 175"/>
                      <a:gd name="T14" fmla="*/ 0 w 456"/>
                      <a:gd name="T15" fmla="*/ 0 h 175"/>
                      <a:gd name="T16" fmla="*/ 0 w 456"/>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6" h="175">
                        <a:moveTo>
                          <a:pt x="0" y="0"/>
                        </a:moveTo>
                        <a:lnTo>
                          <a:pt x="0" y="43"/>
                        </a:lnTo>
                        <a:lnTo>
                          <a:pt x="229" y="175"/>
                        </a:lnTo>
                        <a:lnTo>
                          <a:pt x="456" y="43"/>
                        </a:lnTo>
                        <a:lnTo>
                          <a:pt x="456" y="0"/>
                        </a:lnTo>
                        <a:lnTo>
                          <a:pt x="229" y="130"/>
                        </a:lnTo>
                        <a:lnTo>
                          <a:pt x="0" y="0"/>
                        </a:lnTo>
                        <a:lnTo>
                          <a:pt x="0" y="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chemeClr val="tx2"/>
                      </a:solidFill>
                      <a:latin typeface="Arial"/>
                    </a:endParaRPr>
                  </a:p>
                </p:txBody>
              </p:sp>
            </p:grpSp>
            <p:sp>
              <p:nvSpPr>
                <p:cNvPr id="254" name="Freeform 132"/>
                <p:cNvSpPr>
                  <a:spLocks/>
                </p:cNvSpPr>
                <p:nvPr/>
              </p:nvSpPr>
              <p:spPr bwMode="auto">
                <a:xfrm>
                  <a:off x="4714845" y="2034349"/>
                  <a:ext cx="429328" cy="494776"/>
                </a:xfrm>
                <a:custGeom>
                  <a:avLst/>
                  <a:gdLst>
                    <a:gd name="T0" fmla="*/ 409 w 820"/>
                    <a:gd name="T1" fmla="*/ 0 h 945"/>
                    <a:gd name="T2" fmla="*/ 820 w 820"/>
                    <a:gd name="T3" fmla="*/ 236 h 945"/>
                    <a:gd name="T4" fmla="*/ 820 w 820"/>
                    <a:gd name="T5" fmla="*/ 709 h 945"/>
                    <a:gd name="T6" fmla="*/ 409 w 820"/>
                    <a:gd name="T7" fmla="*/ 945 h 945"/>
                    <a:gd name="T8" fmla="*/ 0 w 820"/>
                    <a:gd name="T9" fmla="*/ 709 h 945"/>
                    <a:gd name="T10" fmla="*/ 0 w 820"/>
                    <a:gd name="T11" fmla="*/ 236 h 945"/>
                    <a:gd name="T12" fmla="*/ 409 w 820"/>
                    <a:gd name="T13" fmla="*/ 0 h 945"/>
                  </a:gdLst>
                  <a:ahLst/>
                  <a:cxnLst>
                    <a:cxn ang="0">
                      <a:pos x="T0" y="T1"/>
                    </a:cxn>
                    <a:cxn ang="0">
                      <a:pos x="T2" y="T3"/>
                    </a:cxn>
                    <a:cxn ang="0">
                      <a:pos x="T4" y="T5"/>
                    </a:cxn>
                    <a:cxn ang="0">
                      <a:pos x="T6" y="T7"/>
                    </a:cxn>
                    <a:cxn ang="0">
                      <a:pos x="T8" y="T9"/>
                    </a:cxn>
                    <a:cxn ang="0">
                      <a:pos x="T10" y="T11"/>
                    </a:cxn>
                    <a:cxn ang="0">
                      <a:pos x="T12" y="T13"/>
                    </a:cxn>
                  </a:cxnLst>
                  <a:rect l="0" t="0" r="r" b="b"/>
                  <a:pathLst>
                    <a:path w="820" h="945">
                      <a:moveTo>
                        <a:pt x="409" y="0"/>
                      </a:moveTo>
                      <a:lnTo>
                        <a:pt x="820" y="236"/>
                      </a:lnTo>
                      <a:lnTo>
                        <a:pt x="820" y="709"/>
                      </a:lnTo>
                      <a:lnTo>
                        <a:pt x="409" y="945"/>
                      </a:lnTo>
                      <a:lnTo>
                        <a:pt x="0" y="709"/>
                      </a:lnTo>
                      <a:lnTo>
                        <a:pt x="0" y="236"/>
                      </a:lnTo>
                      <a:lnTo>
                        <a:pt x="409" y="0"/>
                      </a:lnTo>
                      <a:close/>
                    </a:path>
                  </a:pathLst>
                </a:custGeom>
                <a:noFill/>
                <a:ln w="25400">
                  <a:solidFill>
                    <a:schemeClr val="tx2"/>
                  </a:solidFill>
                  <a:miter lim="800000"/>
                </a:ln>
              </p:spPr>
              <p:txBody>
                <a:bodyPr vert="horz" wrap="square" lIns="91440" tIns="45720" rIns="91440" bIns="45720" numCol="1" anchor="t" anchorCtr="0" compatLnSpc="1">
                  <a:prstTxWarp prst="textNoShape">
                    <a:avLst/>
                  </a:prstTxWarp>
                </a:bodyPr>
                <a:lstStyle/>
                <a:p>
                  <a:endParaRPr lang="en-US" sz="2800">
                    <a:solidFill>
                      <a:schemeClr val="tx2"/>
                    </a:solidFill>
                    <a:latin typeface="Arial"/>
                  </a:endParaRPr>
                </a:p>
              </p:txBody>
            </p:sp>
          </p:grpSp>
        </p:grpSp>
        <p:sp>
          <p:nvSpPr>
            <p:cNvPr id="244" name="Rectangle 243"/>
            <p:cNvSpPr/>
            <p:nvPr/>
          </p:nvSpPr>
          <p:spPr>
            <a:xfrm>
              <a:off x="7889050" y="3702096"/>
              <a:ext cx="1260730" cy="923330"/>
            </a:xfrm>
            <a:prstGeom prst="rect">
              <a:avLst/>
            </a:prstGeom>
          </p:spPr>
          <p:txBody>
            <a:bodyPr wrap="none">
              <a:spAutoFit/>
            </a:bodyPr>
            <a:lstStyle/>
            <a:p>
              <a:pPr algn="ctr"/>
              <a:r>
                <a:rPr lang="en-US" sz="1800" b="1" cap="all" spc="300" dirty="0" smtClean="0">
                  <a:solidFill>
                    <a:schemeClr val="tx2"/>
                  </a:solidFill>
                </a:rPr>
                <a:t>Log </a:t>
              </a:r>
            </a:p>
            <a:p>
              <a:pPr algn="ctr"/>
              <a:r>
                <a:rPr lang="en-US" sz="1800" b="1" cap="all" spc="300" dirty="0" smtClean="0">
                  <a:solidFill>
                    <a:schemeClr val="tx2"/>
                  </a:solidFill>
                </a:rPr>
                <a:t>Search </a:t>
              </a:r>
            </a:p>
            <a:p>
              <a:pPr algn="ctr"/>
              <a:r>
                <a:rPr lang="en-US" sz="1800" b="1" cap="all" spc="300" dirty="0" smtClean="0">
                  <a:solidFill>
                    <a:schemeClr val="tx2"/>
                  </a:solidFill>
                </a:rPr>
                <a:t>UI</a:t>
              </a:r>
              <a:endParaRPr lang="en-US" sz="1800" b="1" dirty="0">
                <a:solidFill>
                  <a:schemeClr val="tx2"/>
                </a:solidFill>
              </a:endParaRPr>
            </a:p>
          </p:txBody>
        </p:sp>
        <p:grpSp>
          <p:nvGrpSpPr>
            <p:cNvPr id="245" name="Group 244"/>
            <p:cNvGrpSpPr/>
            <p:nvPr/>
          </p:nvGrpSpPr>
          <p:grpSpPr>
            <a:xfrm>
              <a:off x="8956990" y="4150277"/>
              <a:ext cx="655146" cy="760167"/>
              <a:chOff x="7134378" y="2275065"/>
              <a:chExt cx="595700" cy="691192"/>
            </a:xfrm>
          </p:grpSpPr>
          <p:sp>
            <p:nvSpPr>
              <p:cNvPr id="246" name="Hexagon 245"/>
              <p:cNvSpPr/>
              <p:nvPr/>
            </p:nvSpPr>
            <p:spPr bwMode="gray">
              <a:xfrm rot="16200000">
                <a:off x="7086632" y="2322811"/>
                <a:ext cx="691192" cy="595700"/>
              </a:xfrm>
              <a:prstGeom prst="hexagon">
                <a:avLst>
                  <a:gd name="adj" fmla="val 29439"/>
                  <a:gd name="vf" fmla="val 115470"/>
                </a:avLst>
              </a:prstGeom>
              <a:solidFill>
                <a:schemeClr val="accent6"/>
              </a:solidFill>
              <a:ln w="25400">
                <a:solidFill>
                  <a:schemeClr val="tx2"/>
                </a:solidFill>
                <a:miter lim="800000"/>
              </a:ln>
            </p:spPr>
            <p:txBody>
              <a:bodyPr vert="horz" wrap="square" lIns="91440" tIns="45720" rIns="91440" bIns="45720" numCol="1" anchor="t" anchorCtr="0" compatLnSpc="1">
                <a:prstTxWarp prst="textNoShape">
                  <a:avLst/>
                </a:prstTxWarp>
              </a:bodyPr>
              <a:lstStyle/>
              <a:p>
                <a:endParaRPr lang="en-US" dirty="0">
                  <a:solidFill>
                    <a:prstClr val="black"/>
                  </a:solidFill>
                  <a:latin typeface="Arial"/>
                </a:endParaRPr>
              </a:p>
            </p:txBody>
          </p:sp>
          <p:grpSp>
            <p:nvGrpSpPr>
              <p:cNvPr id="247" name="Group 246"/>
              <p:cNvGrpSpPr/>
              <p:nvPr/>
            </p:nvGrpSpPr>
            <p:grpSpPr>
              <a:xfrm>
                <a:off x="7249132" y="2411638"/>
                <a:ext cx="366193" cy="389469"/>
                <a:chOff x="5584826" y="2884488"/>
                <a:chExt cx="1023938" cy="1089025"/>
              </a:xfrm>
              <a:solidFill>
                <a:schemeClr val="bg2"/>
              </a:solidFill>
            </p:grpSpPr>
            <p:sp>
              <p:nvSpPr>
                <p:cNvPr id="248" name="Freeform 5"/>
                <p:cNvSpPr>
                  <a:spLocks/>
                </p:cNvSpPr>
                <p:nvPr/>
              </p:nvSpPr>
              <p:spPr bwMode="auto">
                <a:xfrm>
                  <a:off x="5584826" y="3479800"/>
                  <a:ext cx="1023938" cy="493713"/>
                </a:xfrm>
                <a:custGeom>
                  <a:avLst/>
                  <a:gdLst>
                    <a:gd name="T0" fmla="*/ 126 w 239"/>
                    <a:gd name="T1" fmla="*/ 115 h 115"/>
                    <a:gd name="T2" fmla="*/ 120 w 239"/>
                    <a:gd name="T3" fmla="*/ 115 h 115"/>
                    <a:gd name="T4" fmla="*/ 113 w 239"/>
                    <a:gd name="T5" fmla="*/ 115 h 115"/>
                    <a:gd name="T6" fmla="*/ 3 w 239"/>
                    <a:gd name="T7" fmla="*/ 100 h 115"/>
                    <a:gd name="T8" fmla="*/ 0 w 239"/>
                    <a:gd name="T9" fmla="*/ 95 h 115"/>
                    <a:gd name="T10" fmla="*/ 32 w 239"/>
                    <a:gd name="T11" fmla="*/ 29 h 115"/>
                    <a:gd name="T12" fmla="*/ 93 w 239"/>
                    <a:gd name="T13" fmla="*/ 2 h 115"/>
                    <a:gd name="T14" fmla="*/ 100 w 239"/>
                    <a:gd name="T15" fmla="*/ 5 h 115"/>
                    <a:gd name="T16" fmla="*/ 97 w 239"/>
                    <a:gd name="T17" fmla="*/ 11 h 115"/>
                    <a:gd name="T18" fmla="*/ 37 w 239"/>
                    <a:gd name="T19" fmla="*/ 38 h 115"/>
                    <a:gd name="T20" fmla="*/ 11 w 239"/>
                    <a:gd name="T21" fmla="*/ 93 h 115"/>
                    <a:gd name="T22" fmla="*/ 113 w 239"/>
                    <a:gd name="T23" fmla="*/ 105 h 115"/>
                    <a:gd name="T24" fmla="*/ 120 w 239"/>
                    <a:gd name="T25" fmla="*/ 105 h 115"/>
                    <a:gd name="T26" fmla="*/ 126 w 239"/>
                    <a:gd name="T27" fmla="*/ 105 h 115"/>
                    <a:gd name="T28" fmla="*/ 229 w 239"/>
                    <a:gd name="T29" fmla="*/ 93 h 115"/>
                    <a:gd name="T30" fmla="*/ 202 w 239"/>
                    <a:gd name="T31" fmla="*/ 38 h 115"/>
                    <a:gd name="T32" fmla="*/ 141 w 239"/>
                    <a:gd name="T33" fmla="*/ 11 h 115"/>
                    <a:gd name="T34" fmla="*/ 138 w 239"/>
                    <a:gd name="T35" fmla="*/ 4 h 115"/>
                    <a:gd name="T36" fmla="*/ 144 w 239"/>
                    <a:gd name="T37" fmla="*/ 1 h 115"/>
                    <a:gd name="T38" fmla="*/ 207 w 239"/>
                    <a:gd name="T39" fmla="*/ 29 h 115"/>
                    <a:gd name="T40" fmla="*/ 239 w 239"/>
                    <a:gd name="T41" fmla="*/ 95 h 115"/>
                    <a:gd name="T42" fmla="*/ 237 w 239"/>
                    <a:gd name="T43" fmla="*/ 100 h 115"/>
                    <a:gd name="T44" fmla="*/ 126 w 239"/>
                    <a:gd name="T45"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9" h="115">
                      <a:moveTo>
                        <a:pt x="126" y="115"/>
                      </a:moveTo>
                      <a:cubicBezTo>
                        <a:pt x="124" y="115"/>
                        <a:pt x="122" y="115"/>
                        <a:pt x="120" y="115"/>
                      </a:cubicBezTo>
                      <a:cubicBezTo>
                        <a:pt x="117" y="115"/>
                        <a:pt x="115" y="115"/>
                        <a:pt x="113" y="115"/>
                      </a:cubicBezTo>
                      <a:cubicBezTo>
                        <a:pt x="32" y="115"/>
                        <a:pt x="4" y="101"/>
                        <a:pt x="3" y="100"/>
                      </a:cubicBezTo>
                      <a:cubicBezTo>
                        <a:pt x="1" y="99"/>
                        <a:pt x="0" y="97"/>
                        <a:pt x="0" y="95"/>
                      </a:cubicBezTo>
                      <a:cubicBezTo>
                        <a:pt x="0" y="93"/>
                        <a:pt x="8" y="44"/>
                        <a:pt x="32" y="29"/>
                      </a:cubicBezTo>
                      <a:cubicBezTo>
                        <a:pt x="46" y="21"/>
                        <a:pt x="73" y="10"/>
                        <a:pt x="93" y="2"/>
                      </a:cubicBezTo>
                      <a:cubicBezTo>
                        <a:pt x="96" y="1"/>
                        <a:pt x="99" y="2"/>
                        <a:pt x="100" y="5"/>
                      </a:cubicBezTo>
                      <a:cubicBezTo>
                        <a:pt x="101" y="7"/>
                        <a:pt x="99" y="10"/>
                        <a:pt x="97" y="11"/>
                      </a:cubicBezTo>
                      <a:cubicBezTo>
                        <a:pt x="77" y="19"/>
                        <a:pt x="51" y="30"/>
                        <a:pt x="37" y="38"/>
                      </a:cubicBezTo>
                      <a:cubicBezTo>
                        <a:pt x="21" y="48"/>
                        <a:pt x="13" y="81"/>
                        <a:pt x="11" y="93"/>
                      </a:cubicBezTo>
                      <a:cubicBezTo>
                        <a:pt x="20" y="96"/>
                        <a:pt x="50" y="105"/>
                        <a:pt x="113" y="105"/>
                      </a:cubicBezTo>
                      <a:cubicBezTo>
                        <a:pt x="115" y="105"/>
                        <a:pt x="117" y="105"/>
                        <a:pt x="120" y="105"/>
                      </a:cubicBezTo>
                      <a:cubicBezTo>
                        <a:pt x="122" y="105"/>
                        <a:pt x="124" y="105"/>
                        <a:pt x="126" y="105"/>
                      </a:cubicBezTo>
                      <a:cubicBezTo>
                        <a:pt x="189" y="105"/>
                        <a:pt x="219" y="96"/>
                        <a:pt x="229" y="93"/>
                      </a:cubicBezTo>
                      <a:cubicBezTo>
                        <a:pt x="226" y="81"/>
                        <a:pt x="219" y="48"/>
                        <a:pt x="202" y="38"/>
                      </a:cubicBezTo>
                      <a:cubicBezTo>
                        <a:pt x="191" y="32"/>
                        <a:pt x="170" y="22"/>
                        <a:pt x="141" y="11"/>
                      </a:cubicBezTo>
                      <a:cubicBezTo>
                        <a:pt x="138" y="9"/>
                        <a:pt x="137" y="7"/>
                        <a:pt x="138" y="4"/>
                      </a:cubicBezTo>
                      <a:cubicBezTo>
                        <a:pt x="139" y="1"/>
                        <a:pt x="142" y="0"/>
                        <a:pt x="144" y="1"/>
                      </a:cubicBezTo>
                      <a:cubicBezTo>
                        <a:pt x="165" y="9"/>
                        <a:pt x="193" y="21"/>
                        <a:pt x="207" y="29"/>
                      </a:cubicBezTo>
                      <a:cubicBezTo>
                        <a:pt x="231" y="44"/>
                        <a:pt x="239" y="93"/>
                        <a:pt x="239" y="95"/>
                      </a:cubicBezTo>
                      <a:cubicBezTo>
                        <a:pt x="239" y="97"/>
                        <a:pt x="238" y="99"/>
                        <a:pt x="237" y="100"/>
                      </a:cubicBezTo>
                      <a:cubicBezTo>
                        <a:pt x="235" y="101"/>
                        <a:pt x="207" y="115"/>
                        <a:pt x="126" y="115"/>
                      </a:cubicBezTo>
                      <a:close/>
                    </a:path>
                  </a:pathLst>
                </a:custGeom>
                <a:grpFill/>
                <a:ln>
                  <a:solidFill>
                    <a:schemeClr val="tx2"/>
                  </a:solidFill>
                </a:ln>
                <a:extLst/>
              </p:spPr>
              <p:txBody>
                <a:bodyPr vert="horz" wrap="square" lIns="91440" tIns="45720" rIns="91440" bIns="45720" numCol="1" anchor="t" anchorCtr="0" compatLnSpc="1">
                  <a:prstTxWarp prst="textNoShape">
                    <a:avLst/>
                  </a:prstTxWarp>
                </a:bodyPr>
                <a:lstStyle/>
                <a:p>
                  <a:endParaRPr lang="en-US">
                    <a:solidFill>
                      <a:prstClr val="black"/>
                    </a:solidFill>
                    <a:latin typeface="Arial"/>
                  </a:endParaRPr>
                </a:p>
              </p:txBody>
            </p:sp>
            <p:sp>
              <p:nvSpPr>
                <p:cNvPr id="249" name="Freeform 6"/>
                <p:cNvSpPr>
                  <a:spLocks noEditPoints="1"/>
                </p:cNvSpPr>
                <p:nvPr/>
              </p:nvSpPr>
              <p:spPr bwMode="auto">
                <a:xfrm>
                  <a:off x="5824538" y="2884488"/>
                  <a:ext cx="534988" cy="693738"/>
                </a:xfrm>
                <a:custGeom>
                  <a:avLst/>
                  <a:gdLst>
                    <a:gd name="T0" fmla="*/ 63 w 125"/>
                    <a:gd name="T1" fmla="*/ 162 h 162"/>
                    <a:gd name="T2" fmla="*/ 62 w 125"/>
                    <a:gd name="T3" fmla="*/ 162 h 162"/>
                    <a:gd name="T4" fmla="*/ 61 w 125"/>
                    <a:gd name="T5" fmla="*/ 162 h 162"/>
                    <a:gd name="T6" fmla="*/ 10 w 125"/>
                    <a:gd name="T7" fmla="*/ 112 h 162"/>
                    <a:gd name="T8" fmla="*/ 0 w 125"/>
                    <a:gd name="T9" fmla="*/ 85 h 162"/>
                    <a:gd name="T10" fmla="*/ 7 w 125"/>
                    <a:gd name="T11" fmla="*/ 67 h 162"/>
                    <a:gd name="T12" fmla="*/ 7 w 125"/>
                    <a:gd name="T13" fmla="*/ 50 h 162"/>
                    <a:gd name="T14" fmla="*/ 19 w 125"/>
                    <a:gd name="T15" fmla="*/ 19 h 162"/>
                    <a:gd name="T16" fmla="*/ 63 w 125"/>
                    <a:gd name="T17" fmla="*/ 0 h 162"/>
                    <a:gd name="T18" fmla="*/ 64 w 125"/>
                    <a:gd name="T19" fmla="*/ 0 h 162"/>
                    <a:gd name="T20" fmla="*/ 104 w 125"/>
                    <a:gd name="T21" fmla="*/ 19 h 162"/>
                    <a:gd name="T22" fmla="*/ 117 w 125"/>
                    <a:gd name="T23" fmla="*/ 50 h 162"/>
                    <a:gd name="T24" fmla="*/ 117 w 125"/>
                    <a:gd name="T25" fmla="*/ 67 h 162"/>
                    <a:gd name="T26" fmla="*/ 125 w 125"/>
                    <a:gd name="T27" fmla="*/ 85 h 162"/>
                    <a:gd name="T28" fmla="*/ 115 w 125"/>
                    <a:gd name="T29" fmla="*/ 112 h 162"/>
                    <a:gd name="T30" fmla="*/ 63 w 125"/>
                    <a:gd name="T31" fmla="*/ 162 h 162"/>
                    <a:gd name="T32" fmla="*/ 63 w 125"/>
                    <a:gd name="T33" fmla="*/ 10 h 162"/>
                    <a:gd name="T34" fmla="*/ 27 w 125"/>
                    <a:gd name="T35" fmla="*/ 25 h 162"/>
                    <a:gd name="T36" fmla="*/ 17 w 125"/>
                    <a:gd name="T37" fmla="*/ 51 h 162"/>
                    <a:gd name="T38" fmla="*/ 17 w 125"/>
                    <a:gd name="T39" fmla="*/ 69 h 162"/>
                    <a:gd name="T40" fmla="*/ 14 w 125"/>
                    <a:gd name="T41" fmla="*/ 74 h 162"/>
                    <a:gd name="T42" fmla="*/ 10 w 125"/>
                    <a:gd name="T43" fmla="*/ 85 h 162"/>
                    <a:gd name="T44" fmla="*/ 16 w 125"/>
                    <a:gd name="T45" fmla="*/ 104 h 162"/>
                    <a:gd name="T46" fmla="*/ 18 w 125"/>
                    <a:gd name="T47" fmla="*/ 106 h 162"/>
                    <a:gd name="T48" fmla="*/ 61 w 125"/>
                    <a:gd name="T49" fmla="*/ 152 h 162"/>
                    <a:gd name="T50" fmla="*/ 62 w 125"/>
                    <a:gd name="T51" fmla="*/ 152 h 162"/>
                    <a:gd name="T52" fmla="*/ 63 w 125"/>
                    <a:gd name="T53" fmla="*/ 152 h 162"/>
                    <a:gd name="T54" fmla="*/ 64 w 125"/>
                    <a:gd name="T55" fmla="*/ 152 h 162"/>
                    <a:gd name="T56" fmla="*/ 106 w 125"/>
                    <a:gd name="T57" fmla="*/ 106 h 162"/>
                    <a:gd name="T58" fmla="*/ 109 w 125"/>
                    <a:gd name="T59" fmla="*/ 104 h 162"/>
                    <a:gd name="T60" fmla="*/ 109 w 125"/>
                    <a:gd name="T61" fmla="*/ 104 h 162"/>
                    <a:gd name="T62" fmla="*/ 115 w 125"/>
                    <a:gd name="T63" fmla="*/ 85 h 162"/>
                    <a:gd name="T64" fmla="*/ 112 w 125"/>
                    <a:gd name="T65" fmla="*/ 75 h 162"/>
                    <a:gd name="T66" fmla="*/ 107 w 125"/>
                    <a:gd name="T67" fmla="*/ 70 h 162"/>
                    <a:gd name="T68" fmla="*/ 107 w 125"/>
                    <a:gd name="T69" fmla="*/ 50 h 162"/>
                    <a:gd name="T70" fmla="*/ 96 w 125"/>
                    <a:gd name="T71" fmla="*/ 25 h 162"/>
                    <a:gd name="T72" fmla="*/ 63 w 125"/>
                    <a:gd name="T73" fmla="*/ 1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5" h="162">
                      <a:moveTo>
                        <a:pt x="63" y="162"/>
                      </a:moveTo>
                      <a:cubicBezTo>
                        <a:pt x="63" y="162"/>
                        <a:pt x="63" y="162"/>
                        <a:pt x="62" y="162"/>
                      </a:cubicBezTo>
                      <a:cubicBezTo>
                        <a:pt x="62" y="162"/>
                        <a:pt x="62" y="162"/>
                        <a:pt x="61" y="162"/>
                      </a:cubicBezTo>
                      <a:cubicBezTo>
                        <a:pt x="35" y="162"/>
                        <a:pt x="14" y="121"/>
                        <a:pt x="10" y="112"/>
                      </a:cubicBezTo>
                      <a:cubicBezTo>
                        <a:pt x="6" y="109"/>
                        <a:pt x="0" y="102"/>
                        <a:pt x="0" y="85"/>
                      </a:cubicBezTo>
                      <a:cubicBezTo>
                        <a:pt x="0" y="74"/>
                        <a:pt x="4" y="69"/>
                        <a:pt x="7" y="67"/>
                      </a:cubicBezTo>
                      <a:cubicBezTo>
                        <a:pt x="7" y="63"/>
                        <a:pt x="7" y="55"/>
                        <a:pt x="7" y="50"/>
                      </a:cubicBezTo>
                      <a:cubicBezTo>
                        <a:pt x="8" y="41"/>
                        <a:pt x="9" y="33"/>
                        <a:pt x="19" y="19"/>
                      </a:cubicBezTo>
                      <a:cubicBezTo>
                        <a:pt x="31" y="2"/>
                        <a:pt x="54" y="0"/>
                        <a:pt x="63" y="0"/>
                      </a:cubicBezTo>
                      <a:cubicBezTo>
                        <a:pt x="64" y="0"/>
                        <a:pt x="64" y="0"/>
                        <a:pt x="64" y="0"/>
                      </a:cubicBezTo>
                      <a:cubicBezTo>
                        <a:pt x="81" y="0"/>
                        <a:pt x="94" y="6"/>
                        <a:pt x="104" y="19"/>
                      </a:cubicBezTo>
                      <a:cubicBezTo>
                        <a:pt x="113" y="31"/>
                        <a:pt x="117" y="40"/>
                        <a:pt x="117" y="50"/>
                      </a:cubicBezTo>
                      <a:cubicBezTo>
                        <a:pt x="117" y="67"/>
                        <a:pt x="117" y="67"/>
                        <a:pt x="117" y="67"/>
                      </a:cubicBezTo>
                      <a:cubicBezTo>
                        <a:pt x="121" y="69"/>
                        <a:pt x="125" y="74"/>
                        <a:pt x="125" y="85"/>
                      </a:cubicBezTo>
                      <a:cubicBezTo>
                        <a:pt x="125" y="102"/>
                        <a:pt x="118" y="109"/>
                        <a:pt x="115" y="112"/>
                      </a:cubicBezTo>
                      <a:cubicBezTo>
                        <a:pt x="110" y="121"/>
                        <a:pt x="90" y="162"/>
                        <a:pt x="63" y="162"/>
                      </a:cubicBezTo>
                      <a:close/>
                      <a:moveTo>
                        <a:pt x="63" y="10"/>
                      </a:moveTo>
                      <a:cubicBezTo>
                        <a:pt x="57" y="10"/>
                        <a:pt x="37" y="11"/>
                        <a:pt x="27" y="25"/>
                      </a:cubicBezTo>
                      <a:cubicBezTo>
                        <a:pt x="19" y="37"/>
                        <a:pt x="18" y="43"/>
                        <a:pt x="17" y="51"/>
                      </a:cubicBezTo>
                      <a:cubicBezTo>
                        <a:pt x="17" y="58"/>
                        <a:pt x="17" y="69"/>
                        <a:pt x="17" y="69"/>
                      </a:cubicBezTo>
                      <a:cubicBezTo>
                        <a:pt x="17" y="72"/>
                        <a:pt x="16" y="74"/>
                        <a:pt x="14" y="74"/>
                      </a:cubicBezTo>
                      <a:cubicBezTo>
                        <a:pt x="14" y="74"/>
                        <a:pt x="10" y="76"/>
                        <a:pt x="10" y="85"/>
                      </a:cubicBezTo>
                      <a:cubicBezTo>
                        <a:pt x="10" y="100"/>
                        <a:pt x="16" y="104"/>
                        <a:pt x="16" y="104"/>
                      </a:cubicBezTo>
                      <a:cubicBezTo>
                        <a:pt x="17" y="104"/>
                        <a:pt x="18" y="105"/>
                        <a:pt x="18" y="106"/>
                      </a:cubicBezTo>
                      <a:cubicBezTo>
                        <a:pt x="24" y="119"/>
                        <a:pt x="43" y="152"/>
                        <a:pt x="61" y="152"/>
                      </a:cubicBezTo>
                      <a:cubicBezTo>
                        <a:pt x="61" y="152"/>
                        <a:pt x="62" y="152"/>
                        <a:pt x="62" y="152"/>
                      </a:cubicBezTo>
                      <a:cubicBezTo>
                        <a:pt x="62" y="152"/>
                        <a:pt x="63" y="152"/>
                        <a:pt x="63" y="152"/>
                      </a:cubicBezTo>
                      <a:cubicBezTo>
                        <a:pt x="63" y="152"/>
                        <a:pt x="63" y="152"/>
                        <a:pt x="64" y="152"/>
                      </a:cubicBezTo>
                      <a:cubicBezTo>
                        <a:pt x="82" y="152"/>
                        <a:pt x="101" y="119"/>
                        <a:pt x="106" y="106"/>
                      </a:cubicBezTo>
                      <a:cubicBezTo>
                        <a:pt x="107" y="105"/>
                        <a:pt x="108" y="104"/>
                        <a:pt x="109" y="104"/>
                      </a:cubicBezTo>
                      <a:cubicBezTo>
                        <a:pt x="109" y="104"/>
                        <a:pt x="109" y="104"/>
                        <a:pt x="109" y="104"/>
                      </a:cubicBezTo>
                      <a:cubicBezTo>
                        <a:pt x="109" y="104"/>
                        <a:pt x="115" y="100"/>
                        <a:pt x="115" y="85"/>
                      </a:cubicBezTo>
                      <a:cubicBezTo>
                        <a:pt x="115" y="76"/>
                        <a:pt x="112" y="75"/>
                        <a:pt x="112" y="75"/>
                      </a:cubicBezTo>
                      <a:cubicBezTo>
                        <a:pt x="109" y="74"/>
                        <a:pt x="107" y="72"/>
                        <a:pt x="107" y="70"/>
                      </a:cubicBezTo>
                      <a:cubicBezTo>
                        <a:pt x="107" y="50"/>
                        <a:pt x="107" y="50"/>
                        <a:pt x="107" y="50"/>
                      </a:cubicBezTo>
                      <a:cubicBezTo>
                        <a:pt x="107" y="45"/>
                        <a:pt x="106" y="38"/>
                        <a:pt x="96" y="25"/>
                      </a:cubicBezTo>
                      <a:cubicBezTo>
                        <a:pt x="88" y="15"/>
                        <a:pt x="78" y="10"/>
                        <a:pt x="63" y="10"/>
                      </a:cubicBezTo>
                      <a:close/>
                    </a:path>
                  </a:pathLst>
                </a:custGeom>
                <a:grpFill/>
                <a:ln>
                  <a:solidFill>
                    <a:schemeClr val="tx2"/>
                  </a:solidFill>
                </a:ln>
                <a:extLst/>
              </p:spPr>
              <p:txBody>
                <a:bodyPr vert="horz" wrap="square" lIns="91440" tIns="45720" rIns="91440" bIns="45720" numCol="1" anchor="t" anchorCtr="0" compatLnSpc="1">
                  <a:prstTxWarp prst="textNoShape">
                    <a:avLst/>
                  </a:prstTxWarp>
                </a:bodyPr>
                <a:lstStyle/>
                <a:p>
                  <a:endParaRPr lang="en-US">
                    <a:solidFill>
                      <a:prstClr val="black"/>
                    </a:solidFill>
                    <a:latin typeface="Arial"/>
                  </a:endParaRPr>
                </a:p>
              </p:txBody>
            </p:sp>
          </p:grpSp>
        </p:grpSp>
      </p:grpSp>
      <p:sp>
        <p:nvSpPr>
          <p:cNvPr id="261" name="Right Triangle 260"/>
          <p:cNvSpPr/>
          <p:nvPr/>
        </p:nvSpPr>
        <p:spPr>
          <a:xfrm rot="10800000">
            <a:off x="13178435" y="2262"/>
            <a:ext cx="734293" cy="796636"/>
          </a:xfrm>
          <a:prstGeom prst="rtTriangle">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2" name="Right Triangle 261"/>
          <p:cNvSpPr/>
          <p:nvPr/>
        </p:nvSpPr>
        <p:spPr>
          <a:xfrm rot="10800000">
            <a:off x="13912728" y="798899"/>
            <a:ext cx="734293" cy="796636"/>
          </a:xfrm>
          <a:prstGeom prst="rtTriangle">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3" name="Right Triangle 262"/>
          <p:cNvSpPr/>
          <p:nvPr/>
        </p:nvSpPr>
        <p:spPr>
          <a:xfrm>
            <a:off x="13912728" y="2262"/>
            <a:ext cx="734293" cy="796636"/>
          </a:xfrm>
          <a:prstGeom prst="rtTriangle">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4" name="TextBox 263"/>
          <p:cNvSpPr txBox="1"/>
          <p:nvPr/>
        </p:nvSpPr>
        <p:spPr>
          <a:xfrm rot="2883953">
            <a:off x="13674338" y="401212"/>
            <a:ext cx="914400" cy="334818"/>
          </a:xfrm>
          <a:prstGeom prst="rect">
            <a:avLst/>
          </a:prstGeom>
          <a:solidFill>
            <a:schemeClr val="accent6"/>
          </a:solidFill>
          <a:ln>
            <a:solidFill>
              <a:schemeClr val="accent6"/>
            </a:solidFill>
          </a:ln>
        </p:spPr>
        <p:txBody>
          <a:bodyPr vert="horz" wrap="none" lIns="91440" tIns="45720" rIns="91440" bIns="45720" rtlCol="0">
            <a:noAutofit/>
          </a:bodyPr>
          <a:lstStyle/>
          <a:p>
            <a:pPr algn="ctr" defTabSz="457200">
              <a:spcBef>
                <a:spcPct val="20000"/>
              </a:spcBef>
            </a:pPr>
            <a:r>
              <a:rPr lang="en-US" sz="2000" b="1" dirty="0">
                <a:solidFill>
                  <a:schemeClr val="tx2"/>
                </a:solidFill>
              </a:rPr>
              <a:t>Tech Preview</a:t>
            </a:r>
          </a:p>
        </p:txBody>
      </p:sp>
      <p:pic>
        <p:nvPicPr>
          <p:cNvPr id="130" name="Picture 12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205898" y="4914265"/>
            <a:ext cx="5272426" cy="3257852"/>
          </a:xfrm>
          <a:prstGeom prst="rect">
            <a:avLst/>
          </a:prstGeom>
        </p:spPr>
      </p:pic>
    </p:spTree>
    <p:extLst>
      <p:ext uri="{BB962C8B-B14F-4D97-AF65-F5344CB8AC3E}">
        <p14:creationId xmlns:p14="http://schemas.microsoft.com/office/powerpoint/2010/main" val="1043577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9" presetClass="emph" presetSubtype="0" grpId="0" nodeType="withEffect">
                                  <p:stCondLst>
                                    <p:cond delay="0"/>
                                  </p:stCondLst>
                                  <p:childTnLst>
                                    <p:set>
                                      <p:cBhvr rctx="PPT">
                                        <p:cTn id="9" dur="indefinite"/>
                                        <p:tgtEl>
                                          <p:spTgt spid="164"/>
                                        </p:tgtEl>
                                        <p:attrNameLst>
                                          <p:attrName>style.opacity</p:attrName>
                                        </p:attrNameLst>
                                      </p:cBhvr>
                                      <p:to>
                                        <p:strVal val="0.25"/>
                                      </p:to>
                                    </p:set>
                                    <p:animEffect filter="image" prLst="opacity: 0.25">
                                      <p:cBhvr rctx="IE">
                                        <p:cTn id="10" dur="indefinite"/>
                                        <p:tgtEl>
                                          <p:spTgt spid="164"/>
                                        </p:tgtEl>
                                      </p:cBhvr>
                                    </p:animEffect>
                                  </p:childTnLst>
                                </p:cTn>
                              </p:par>
                              <p:par>
                                <p:cTn id="11" presetID="9" presetClass="emph" presetSubtype="0" grpId="0" nodeType="withEffect">
                                  <p:stCondLst>
                                    <p:cond delay="0"/>
                                  </p:stCondLst>
                                  <p:childTnLst>
                                    <p:set>
                                      <p:cBhvr rctx="PPT">
                                        <p:cTn id="12" dur="indefinite"/>
                                        <p:tgtEl>
                                          <p:spTgt spid="197"/>
                                        </p:tgtEl>
                                        <p:attrNameLst>
                                          <p:attrName>style.opacity</p:attrName>
                                        </p:attrNameLst>
                                      </p:cBhvr>
                                      <p:to>
                                        <p:strVal val="0.25"/>
                                      </p:to>
                                    </p:set>
                                    <p:animEffect filter="image" prLst="opacity: 0.25">
                                      <p:cBhvr rctx="IE">
                                        <p:cTn id="13" dur="indefinite"/>
                                        <p:tgtEl>
                                          <p:spTgt spid="197"/>
                                        </p:tgtEl>
                                      </p:cBhvr>
                                    </p:animEffect>
                                  </p:childTnLst>
                                </p:cTn>
                              </p:par>
                              <p:par>
                                <p:cTn id="14" presetID="9" presetClass="emph" presetSubtype="0" grpId="0" nodeType="withEffect">
                                  <p:stCondLst>
                                    <p:cond delay="0"/>
                                  </p:stCondLst>
                                  <p:childTnLst>
                                    <p:set>
                                      <p:cBhvr rctx="PPT">
                                        <p:cTn id="15" dur="indefinite"/>
                                        <p:tgtEl>
                                          <p:spTgt spid="199"/>
                                        </p:tgtEl>
                                        <p:attrNameLst>
                                          <p:attrName>style.opacity</p:attrName>
                                        </p:attrNameLst>
                                      </p:cBhvr>
                                      <p:to>
                                        <p:strVal val="0.25"/>
                                      </p:to>
                                    </p:set>
                                    <p:animEffect filter="image" prLst="opacity: 0.25">
                                      <p:cBhvr rctx="IE">
                                        <p:cTn id="16" dur="indefinite"/>
                                        <p:tgtEl>
                                          <p:spTgt spid="199"/>
                                        </p:tgtEl>
                                      </p:cBhvr>
                                    </p:animEffect>
                                  </p:childTnLst>
                                </p:cTn>
                              </p:par>
                              <p:par>
                                <p:cTn id="17" presetID="9" presetClass="emph" presetSubtype="0" grpId="0" nodeType="withEffect">
                                  <p:stCondLst>
                                    <p:cond delay="0"/>
                                  </p:stCondLst>
                                  <p:childTnLst>
                                    <p:set>
                                      <p:cBhvr rctx="PPT">
                                        <p:cTn id="18" dur="indefinite"/>
                                        <p:tgtEl>
                                          <p:spTgt spid="160"/>
                                        </p:tgtEl>
                                        <p:attrNameLst>
                                          <p:attrName>style.opacity</p:attrName>
                                        </p:attrNameLst>
                                      </p:cBhvr>
                                      <p:to>
                                        <p:strVal val="0.25"/>
                                      </p:to>
                                    </p:set>
                                    <p:animEffect filter="image" prLst="opacity: 0.25">
                                      <p:cBhvr rctx="IE">
                                        <p:cTn id="19" dur="indefinite"/>
                                        <p:tgtEl>
                                          <p:spTgt spid="160"/>
                                        </p:tgtEl>
                                      </p:cBhvr>
                                    </p:animEffect>
                                  </p:childTnLst>
                                </p:cTn>
                              </p:par>
                              <p:par>
                                <p:cTn id="20" presetID="9" presetClass="emph" presetSubtype="0" grpId="0" nodeType="withEffect">
                                  <p:stCondLst>
                                    <p:cond delay="0"/>
                                  </p:stCondLst>
                                  <p:childTnLst>
                                    <p:set>
                                      <p:cBhvr rctx="PPT">
                                        <p:cTn id="21" dur="indefinite"/>
                                        <p:tgtEl>
                                          <p:spTgt spid="159"/>
                                        </p:tgtEl>
                                        <p:attrNameLst>
                                          <p:attrName>style.opacity</p:attrName>
                                        </p:attrNameLst>
                                      </p:cBhvr>
                                      <p:to>
                                        <p:strVal val="0.25"/>
                                      </p:to>
                                    </p:set>
                                    <p:animEffect filter="image" prLst="opacity: 0.25">
                                      <p:cBhvr rctx="IE">
                                        <p:cTn id="22" dur="indefinite"/>
                                        <p:tgtEl>
                                          <p:spTgt spid="159"/>
                                        </p:tgtEl>
                                      </p:cBhvr>
                                    </p:animEffect>
                                  </p:childTnLst>
                                </p:cTn>
                              </p:par>
                              <p:par>
                                <p:cTn id="23" presetID="9" presetClass="emph" presetSubtype="0" grpId="0" nodeType="withEffect">
                                  <p:stCondLst>
                                    <p:cond delay="0"/>
                                  </p:stCondLst>
                                  <p:childTnLst>
                                    <p:set>
                                      <p:cBhvr rctx="PPT">
                                        <p:cTn id="24" dur="indefinite"/>
                                        <p:tgtEl>
                                          <p:spTgt spid="158"/>
                                        </p:tgtEl>
                                        <p:attrNameLst>
                                          <p:attrName>style.opacity</p:attrName>
                                        </p:attrNameLst>
                                      </p:cBhvr>
                                      <p:to>
                                        <p:strVal val="0.25"/>
                                      </p:to>
                                    </p:set>
                                    <p:animEffect filter="image" prLst="opacity: 0.25">
                                      <p:cBhvr rctx="IE">
                                        <p:cTn id="25" dur="indefinite"/>
                                        <p:tgtEl>
                                          <p:spTgt spid="158"/>
                                        </p:tgtEl>
                                      </p:cBhvr>
                                    </p:animEffect>
                                  </p:childTnLst>
                                </p:cTn>
                              </p:par>
                              <p:par>
                                <p:cTn id="26" presetID="10" presetClass="entr" presetSubtype="0"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right)">
                                      <p:cBhvr>
                                        <p:cTn id="33" dur="500"/>
                                        <p:tgtEl>
                                          <p:spTgt spid="12"/>
                                        </p:tgtEl>
                                      </p:cBhvr>
                                    </p:animEffect>
                                  </p:childTnLst>
                                </p:cTn>
                              </p:par>
                            </p:childTnLst>
                          </p:cTn>
                        </p:par>
                        <p:par>
                          <p:cTn id="34" fill="hold">
                            <p:stCondLst>
                              <p:cond delay="500"/>
                            </p:stCondLst>
                            <p:childTnLst>
                              <p:par>
                                <p:cTn id="35" presetID="22" presetClass="exit" presetSubtype="2" fill="hold" nodeType="afterEffect">
                                  <p:stCondLst>
                                    <p:cond delay="0"/>
                                  </p:stCondLst>
                                  <p:childTnLst>
                                    <p:animEffect transition="out" filter="wipe(right)">
                                      <p:cBhvr>
                                        <p:cTn id="36" dur="500"/>
                                        <p:tgtEl>
                                          <p:spTgt spid="12"/>
                                        </p:tgtEl>
                                      </p:cBhvr>
                                    </p:animEffect>
                                    <p:set>
                                      <p:cBhvr>
                                        <p:cTn id="37" dur="1" fill="hold">
                                          <p:stCondLst>
                                            <p:cond delay="499"/>
                                          </p:stCondLst>
                                        </p:cTn>
                                        <p:tgtEl>
                                          <p:spTgt spid="1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92"/>
                                        </p:tgtEl>
                                        <p:attrNameLst>
                                          <p:attrName>style.visibility</p:attrName>
                                        </p:attrNameLst>
                                      </p:cBhvr>
                                      <p:to>
                                        <p:strVal val="visible"/>
                                      </p:to>
                                    </p:set>
                                    <p:animEffect transition="in" filter="wipe(left)">
                                      <p:cBhvr>
                                        <p:cTn id="42" dur="500"/>
                                        <p:tgtEl>
                                          <p:spTgt spid="292"/>
                                        </p:tgtEl>
                                      </p:cBhvr>
                                    </p:animEffect>
                                  </p:childTnLst>
                                </p:cTn>
                              </p:par>
                              <p:par>
                                <p:cTn id="43" presetID="10" presetClass="entr" presetSubtype="0" fill="hold" nodeType="withEffect">
                                  <p:stCondLst>
                                    <p:cond delay="0"/>
                                  </p:stCondLst>
                                  <p:childTnLst>
                                    <p:set>
                                      <p:cBhvr>
                                        <p:cTn id="44" dur="1" fill="hold">
                                          <p:stCondLst>
                                            <p:cond delay="0"/>
                                          </p:stCondLst>
                                        </p:cTn>
                                        <p:tgtEl>
                                          <p:spTgt spid="242"/>
                                        </p:tgtEl>
                                        <p:attrNameLst>
                                          <p:attrName>style.visibility</p:attrName>
                                        </p:attrNameLst>
                                      </p:cBhvr>
                                      <p:to>
                                        <p:strVal val="visible"/>
                                      </p:to>
                                    </p:set>
                                    <p:animEffect transition="in" filter="fade">
                                      <p:cBhvr>
                                        <p:cTn id="45" dur="500"/>
                                        <p:tgtEl>
                                          <p:spTgt spid="242"/>
                                        </p:tgtEl>
                                      </p:cBhvr>
                                    </p:animEffect>
                                  </p:childTnLst>
                                </p:cTn>
                              </p:par>
                            </p:childTnLst>
                          </p:cTn>
                        </p:par>
                        <p:par>
                          <p:cTn id="46" fill="hold">
                            <p:stCondLst>
                              <p:cond delay="500"/>
                            </p:stCondLst>
                            <p:childTnLst>
                              <p:par>
                                <p:cTn id="47" presetID="1" presetClass="entr" presetSubtype="0" fill="hold" nodeType="afterEffect">
                                  <p:stCondLst>
                                    <p:cond delay="0"/>
                                  </p:stCondLst>
                                  <p:childTnLst>
                                    <p:set>
                                      <p:cBhvr>
                                        <p:cTn id="48"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p:bldP spid="159" grpId="0"/>
      <p:bldP spid="160" grpId="0"/>
      <p:bldP spid="164" grpId="0"/>
      <p:bldP spid="197" grpId="0"/>
      <p:bldP spid="19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 name="Picture 207"/>
          <p:cNvPicPr>
            <a:picLocks noChangeAspect="1"/>
          </p:cNvPicPr>
          <p:nvPr/>
        </p:nvPicPr>
        <p:blipFill>
          <a:blip r:embed="rId3"/>
          <a:stretch>
            <a:fillRect/>
          </a:stretch>
        </p:blipFill>
        <p:spPr>
          <a:xfrm>
            <a:off x="2038022" y="1652434"/>
            <a:ext cx="7829273" cy="5855612"/>
          </a:xfrm>
          <a:prstGeom prst="rect">
            <a:avLst/>
          </a:prstGeom>
        </p:spPr>
      </p:pic>
      <p:sp>
        <p:nvSpPr>
          <p:cNvPr id="2" name="Title 1"/>
          <p:cNvSpPr>
            <a:spLocks noGrp="1"/>
          </p:cNvSpPr>
          <p:nvPr>
            <p:ph type="ctrTitle"/>
          </p:nvPr>
        </p:nvSpPr>
        <p:spPr/>
        <p:txBody>
          <a:bodyPr/>
          <a:lstStyle/>
          <a:p>
            <a:r>
              <a:rPr lang="en-US" dirty="0" smtClean="0"/>
              <a:t>Log Search Details</a:t>
            </a:r>
            <a:endParaRPr lang="en-US" dirty="0"/>
          </a:p>
        </p:txBody>
      </p:sp>
      <p:grpSp>
        <p:nvGrpSpPr>
          <p:cNvPr id="129" name="Group 128"/>
          <p:cNvGrpSpPr/>
          <p:nvPr/>
        </p:nvGrpSpPr>
        <p:grpSpPr>
          <a:xfrm>
            <a:off x="1220740" y="1839709"/>
            <a:ext cx="1584736" cy="1835788"/>
            <a:chOff x="841494" y="5469946"/>
            <a:chExt cx="1584736" cy="1835788"/>
          </a:xfrm>
        </p:grpSpPr>
        <p:sp>
          <p:nvSpPr>
            <p:cNvPr id="70" name="Hex_Outline"/>
            <p:cNvSpPr>
              <a:spLocks noChangeAspect="1"/>
            </p:cNvSpPr>
            <p:nvPr/>
          </p:nvSpPr>
          <p:spPr bwMode="gray">
            <a:xfrm>
              <a:off x="841494" y="5475316"/>
              <a:ext cx="1584736" cy="1830418"/>
            </a:xfrm>
            <a:custGeom>
              <a:avLst/>
              <a:gdLst>
                <a:gd name="T0" fmla="*/ 0 w 4091"/>
                <a:gd name="T1" fmla="*/ 1181 h 4724"/>
                <a:gd name="T2" fmla="*/ 2045 w 4091"/>
                <a:gd name="T3" fmla="*/ 0 h 4724"/>
                <a:gd name="T4" fmla="*/ 4091 w 4091"/>
                <a:gd name="T5" fmla="*/ 1181 h 4724"/>
                <a:gd name="T6" fmla="*/ 4091 w 4091"/>
                <a:gd name="T7" fmla="*/ 3543 h 4724"/>
                <a:gd name="T8" fmla="*/ 2045 w 4091"/>
                <a:gd name="T9" fmla="*/ 4724 h 4724"/>
                <a:gd name="T10" fmla="*/ 0 w 4091"/>
                <a:gd name="T11" fmla="*/ 3543 h 4724"/>
                <a:gd name="T12" fmla="*/ 0 w 4091"/>
                <a:gd name="T13" fmla="*/ 1181 h 4724"/>
              </a:gdLst>
              <a:ahLst/>
              <a:cxnLst>
                <a:cxn ang="0">
                  <a:pos x="T0" y="T1"/>
                </a:cxn>
                <a:cxn ang="0">
                  <a:pos x="T2" y="T3"/>
                </a:cxn>
                <a:cxn ang="0">
                  <a:pos x="T4" y="T5"/>
                </a:cxn>
                <a:cxn ang="0">
                  <a:pos x="T6" y="T7"/>
                </a:cxn>
                <a:cxn ang="0">
                  <a:pos x="T8" y="T9"/>
                </a:cxn>
                <a:cxn ang="0">
                  <a:pos x="T10" y="T11"/>
                </a:cxn>
                <a:cxn ang="0">
                  <a:pos x="T12" y="T13"/>
                </a:cxn>
              </a:cxnLst>
              <a:rect l="0" t="0" r="r" b="b"/>
              <a:pathLst>
                <a:path w="4091" h="4724">
                  <a:moveTo>
                    <a:pt x="0" y="1181"/>
                  </a:moveTo>
                  <a:lnTo>
                    <a:pt x="2045" y="0"/>
                  </a:lnTo>
                  <a:lnTo>
                    <a:pt x="4091" y="1181"/>
                  </a:lnTo>
                  <a:lnTo>
                    <a:pt x="4091" y="3543"/>
                  </a:lnTo>
                  <a:lnTo>
                    <a:pt x="2045" y="4724"/>
                  </a:lnTo>
                  <a:lnTo>
                    <a:pt x="0" y="3543"/>
                  </a:lnTo>
                  <a:lnTo>
                    <a:pt x="0" y="1181"/>
                  </a:lnTo>
                  <a:close/>
                </a:path>
              </a:pathLst>
            </a:custGeom>
            <a:solidFill>
              <a:schemeClr val="accent3">
                <a:alpha val="67000"/>
              </a:schemeClr>
            </a:solidFill>
            <a:ln w="3810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2800">
                <a:solidFill>
                  <a:prstClr val="black"/>
                </a:solidFill>
                <a:latin typeface="Arial"/>
              </a:endParaRPr>
            </a:p>
          </p:txBody>
        </p:sp>
        <p:grpSp>
          <p:nvGrpSpPr>
            <p:cNvPr id="76" name="Group 75"/>
            <p:cNvGrpSpPr/>
            <p:nvPr/>
          </p:nvGrpSpPr>
          <p:grpSpPr>
            <a:xfrm>
              <a:off x="1412885" y="5469946"/>
              <a:ext cx="429328" cy="494776"/>
              <a:chOff x="4714845" y="2034349"/>
              <a:chExt cx="429328" cy="494776"/>
            </a:xfrm>
          </p:grpSpPr>
          <p:grpSp>
            <p:nvGrpSpPr>
              <p:cNvPr id="92" name="Group 91"/>
              <p:cNvGrpSpPr/>
              <p:nvPr/>
            </p:nvGrpSpPr>
            <p:grpSpPr>
              <a:xfrm>
                <a:off x="4801880" y="2138280"/>
                <a:ext cx="255257" cy="293999"/>
                <a:chOff x="6157594" y="3415152"/>
                <a:chExt cx="194276" cy="223763"/>
              </a:xfrm>
            </p:grpSpPr>
            <p:sp>
              <p:nvSpPr>
                <p:cNvPr id="94" name="Freeform 101"/>
                <p:cNvSpPr>
                  <a:spLocks noEditPoints="1"/>
                </p:cNvSpPr>
                <p:nvPr/>
              </p:nvSpPr>
              <p:spPr bwMode="auto">
                <a:xfrm>
                  <a:off x="6157594" y="3415152"/>
                  <a:ext cx="194276" cy="223763"/>
                </a:xfrm>
                <a:custGeom>
                  <a:avLst/>
                  <a:gdLst>
                    <a:gd name="T0" fmla="*/ 234 w 237"/>
                    <a:gd name="T1" fmla="*/ 66 h 273"/>
                    <a:gd name="T2" fmla="*/ 121 w 237"/>
                    <a:gd name="T3" fmla="*/ 1 h 273"/>
                    <a:gd name="T4" fmla="*/ 115 w 237"/>
                    <a:gd name="T5" fmla="*/ 1 h 273"/>
                    <a:gd name="T6" fmla="*/ 3 w 237"/>
                    <a:gd name="T7" fmla="*/ 66 h 273"/>
                    <a:gd name="T8" fmla="*/ 0 w 237"/>
                    <a:gd name="T9" fmla="*/ 72 h 273"/>
                    <a:gd name="T10" fmla="*/ 0 w 237"/>
                    <a:gd name="T11" fmla="*/ 202 h 273"/>
                    <a:gd name="T12" fmla="*/ 3 w 237"/>
                    <a:gd name="T13" fmla="*/ 206 h 273"/>
                    <a:gd name="T14" fmla="*/ 115 w 237"/>
                    <a:gd name="T15" fmla="*/ 272 h 273"/>
                    <a:gd name="T16" fmla="*/ 119 w 237"/>
                    <a:gd name="T17" fmla="*/ 273 h 273"/>
                    <a:gd name="T18" fmla="*/ 121 w 237"/>
                    <a:gd name="T19" fmla="*/ 272 h 273"/>
                    <a:gd name="T20" fmla="*/ 234 w 237"/>
                    <a:gd name="T21" fmla="*/ 206 h 273"/>
                    <a:gd name="T22" fmla="*/ 237 w 237"/>
                    <a:gd name="T23" fmla="*/ 202 h 273"/>
                    <a:gd name="T24" fmla="*/ 237 w 237"/>
                    <a:gd name="T25" fmla="*/ 72 h 273"/>
                    <a:gd name="T26" fmla="*/ 234 w 237"/>
                    <a:gd name="T27" fmla="*/ 66 h 273"/>
                    <a:gd name="T28" fmla="*/ 227 w 237"/>
                    <a:gd name="T29" fmla="*/ 199 h 273"/>
                    <a:gd name="T30" fmla="*/ 119 w 237"/>
                    <a:gd name="T31" fmla="*/ 261 h 273"/>
                    <a:gd name="T32" fmla="*/ 11 w 237"/>
                    <a:gd name="T33" fmla="*/ 199 h 273"/>
                    <a:gd name="T34" fmla="*/ 11 w 237"/>
                    <a:gd name="T35" fmla="*/ 75 h 273"/>
                    <a:gd name="T36" fmla="*/ 119 w 237"/>
                    <a:gd name="T37" fmla="*/ 12 h 273"/>
                    <a:gd name="T38" fmla="*/ 227 w 237"/>
                    <a:gd name="T39" fmla="*/ 75 h 273"/>
                    <a:gd name="T40" fmla="*/ 227 w 237"/>
                    <a:gd name="T41" fmla="*/ 199 h 273"/>
                    <a:gd name="T42" fmla="*/ 227 w 237"/>
                    <a:gd name="T43" fmla="*/ 199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7" h="273">
                      <a:moveTo>
                        <a:pt x="234" y="66"/>
                      </a:moveTo>
                      <a:cubicBezTo>
                        <a:pt x="121" y="1"/>
                        <a:pt x="121" y="1"/>
                        <a:pt x="121" y="1"/>
                      </a:cubicBezTo>
                      <a:cubicBezTo>
                        <a:pt x="120" y="0"/>
                        <a:pt x="118" y="0"/>
                        <a:pt x="115" y="1"/>
                      </a:cubicBezTo>
                      <a:cubicBezTo>
                        <a:pt x="3" y="66"/>
                        <a:pt x="3" y="66"/>
                        <a:pt x="3" y="66"/>
                      </a:cubicBezTo>
                      <a:cubicBezTo>
                        <a:pt x="1" y="67"/>
                        <a:pt x="0" y="69"/>
                        <a:pt x="0" y="72"/>
                      </a:cubicBezTo>
                      <a:cubicBezTo>
                        <a:pt x="0" y="202"/>
                        <a:pt x="0" y="202"/>
                        <a:pt x="0" y="202"/>
                      </a:cubicBezTo>
                      <a:cubicBezTo>
                        <a:pt x="0" y="204"/>
                        <a:pt x="1" y="205"/>
                        <a:pt x="3" y="206"/>
                      </a:cubicBezTo>
                      <a:cubicBezTo>
                        <a:pt x="115" y="272"/>
                        <a:pt x="115" y="272"/>
                        <a:pt x="115" y="272"/>
                      </a:cubicBezTo>
                      <a:cubicBezTo>
                        <a:pt x="117" y="273"/>
                        <a:pt x="118" y="273"/>
                        <a:pt x="119" y="273"/>
                      </a:cubicBezTo>
                      <a:cubicBezTo>
                        <a:pt x="120" y="273"/>
                        <a:pt x="121" y="273"/>
                        <a:pt x="121" y="272"/>
                      </a:cubicBezTo>
                      <a:cubicBezTo>
                        <a:pt x="234" y="206"/>
                        <a:pt x="234" y="206"/>
                        <a:pt x="234" y="206"/>
                      </a:cubicBezTo>
                      <a:cubicBezTo>
                        <a:pt x="236" y="205"/>
                        <a:pt x="237" y="204"/>
                        <a:pt x="237" y="202"/>
                      </a:cubicBezTo>
                      <a:cubicBezTo>
                        <a:pt x="237" y="72"/>
                        <a:pt x="237" y="72"/>
                        <a:pt x="237" y="72"/>
                      </a:cubicBezTo>
                      <a:cubicBezTo>
                        <a:pt x="237" y="69"/>
                        <a:pt x="236" y="67"/>
                        <a:pt x="234" y="66"/>
                      </a:cubicBezTo>
                      <a:close/>
                      <a:moveTo>
                        <a:pt x="227" y="199"/>
                      </a:moveTo>
                      <a:cubicBezTo>
                        <a:pt x="119" y="261"/>
                        <a:pt x="119" y="261"/>
                        <a:pt x="119" y="261"/>
                      </a:cubicBezTo>
                      <a:cubicBezTo>
                        <a:pt x="11" y="199"/>
                        <a:pt x="11" y="199"/>
                        <a:pt x="11" y="199"/>
                      </a:cubicBezTo>
                      <a:cubicBezTo>
                        <a:pt x="11" y="75"/>
                        <a:pt x="11" y="75"/>
                        <a:pt x="11" y="75"/>
                      </a:cubicBezTo>
                      <a:cubicBezTo>
                        <a:pt x="119" y="12"/>
                        <a:pt x="119" y="12"/>
                        <a:pt x="119" y="12"/>
                      </a:cubicBezTo>
                      <a:cubicBezTo>
                        <a:pt x="227" y="75"/>
                        <a:pt x="227" y="75"/>
                        <a:pt x="227" y="75"/>
                      </a:cubicBezTo>
                      <a:cubicBezTo>
                        <a:pt x="227" y="199"/>
                        <a:pt x="227" y="199"/>
                        <a:pt x="227" y="199"/>
                      </a:cubicBezTo>
                      <a:cubicBezTo>
                        <a:pt x="227" y="199"/>
                        <a:pt x="227" y="199"/>
                        <a:pt x="227" y="19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chemeClr val="tx2"/>
                    </a:solidFill>
                    <a:latin typeface="Arial"/>
                  </a:endParaRPr>
                </a:p>
              </p:txBody>
            </p:sp>
            <p:sp>
              <p:nvSpPr>
                <p:cNvPr id="95" name="Freeform 102"/>
                <p:cNvSpPr>
                  <a:spLocks/>
                </p:cNvSpPr>
                <p:nvPr/>
              </p:nvSpPr>
              <p:spPr bwMode="auto">
                <a:xfrm>
                  <a:off x="6180491" y="3437008"/>
                  <a:ext cx="147442" cy="84648"/>
                </a:xfrm>
                <a:custGeom>
                  <a:avLst/>
                  <a:gdLst>
                    <a:gd name="T0" fmla="*/ 0 w 425"/>
                    <a:gd name="T1" fmla="*/ 121 h 244"/>
                    <a:gd name="T2" fmla="*/ 215 w 425"/>
                    <a:gd name="T3" fmla="*/ 244 h 244"/>
                    <a:gd name="T4" fmla="*/ 425 w 425"/>
                    <a:gd name="T5" fmla="*/ 121 h 244"/>
                    <a:gd name="T6" fmla="*/ 425 w 425"/>
                    <a:gd name="T7" fmla="*/ 121 h 244"/>
                    <a:gd name="T8" fmla="*/ 215 w 425"/>
                    <a:gd name="T9" fmla="*/ 0 h 244"/>
                    <a:gd name="T10" fmla="*/ 0 w 425"/>
                    <a:gd name="T11" fmla="*/ 121 h 244"/>
                    <a:gd name="T12" fmla="*/ 0 w 425"/>
                    <a:gd name="T13" fmla="*/ 121 h 244"/>
                    <a:gd name="T14" fmla="*/ 0 w 425"/>
                    <a:gd name="T15" fmla="*/ 121 h 244"/>
                    <a:gd name="T16" fmla="*/ 0 w 425"/>
                    <a:gd name="T17" fmla="*/ 121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5" h="244">
                      <a:moveTo>
                        <a:pt x="0" y="121"/>
                      </a:moveTo>
                      <a:lnTo>
                        <a:pt x="215" y="244"/>
                      </a:lnTo>
                      <a:lnTo>
                        <a:pt x="425" y="121"/>
                      </a:lnTo>
                      <a:lnTo>
                        <a:pt x="425" y="121"/>
                      </a:lnTo>
                      <a:lnTo>
                        <a:pt x="215" y="0"/>
                      </a:lnTo>
                      <a:lnTo>
                        <a:pt x="0" y="121"/>
                      </a:lnTo>
                      <a:lnTo>
                        <a:pt x="0" y="121"/>
                      </a:lnTo>
                      <a:lnTo>
                        <a:pt x="0" y="121"/>
                      </a:lnTo>
                      <a:lnTo>
                        <a:pt x="0" y="12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chemeClr val="tx2"/>
                    </a:solidFill>
                    <a:latin typeface="Arial"/>
                  </a:endParaRPr>
                </a:p>
              </p:txBody>
            </p:sp>
            <p:sp>
              <p:nvSpPr>
                <p:cNvPr id="96" name="Freeform 103"/>
                <p:cNvSpPr>
                  <a:spLocks/>
                </p:cNvSpPr>
                <p:nvPr/>
              </p:nvSpPr>
              <p:spPr bwMode="auto">
                <a:xfrm>
                  <a:off x="6175634" y="3555307"/>
                  <a:ext cx="158196" cy="59670"/>
                </a:xfrm>
                <a:custGeom>
                  <a:avLst/>
                  <a:gdLst>
                    <a:gd name="T0" fmla="*/ 0 w 193"/>
                    <a:gd name="T1" fmla="*/ 0 h 73"/>
                    <a:gd name="T2" fmla="*/ 0 w 193"/>
                    <a:gd name="T3" fmla="*/ 17 h 73"/>
                    <a:gd name="T4" fmla="*/ 58 w 193"/>
                    <a:gd name="T5" fmla="*/ 51 h 73"/>
                    <a:gd name="T6" fmla="*/ 91 w 193"/>
                    <a:gd name="T7" fmla="*/ 70 h 73"/>
                    <a:gd name="T8" fmla="*/ 91 w 193"/>
                    <a:gd name="T9" fmla="*/ 70 h 73"/>
                    <a:gd name="T10" fmla="*/ 96 w 193"/>
                    <a:gd name="T11" fmla="*/ 73 h 73"/>
                    <a:gd name="T12" fmla="*/ 193 w 193"/>
                    <a:gd name="T13" fmla="*/ 18 h 73"/>
                    <a:gd name="T14" fmla="*/ 193 w 193"/>
                    <a:gd name="T15" fmla="*/ 0 h 73"/>
                    <a:gd name="T16" fmla="*/ 96 w 193"/>
                    <a:gd name="T17" fmla="*/ 56 h 73"/>
                    <a:gd name="T18" fmla="*/ 0 w 193"/>
                    <a:gd name="T19" fmla="*/ 0 h 73"/>
                    <a:gd name="T20" fmla="*/ 0 w 193"/>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73">
                      <a:moveTo>
                        <a:pt x="0" y="0"/>
                      </a:moveTo>
                      <a:cubicBezTo>
                        <a:pt x="0" y="17"/>
                        <a:pt x="0" y="17"/>
                        <a:pt x="0" y="17"/>
                      </a:cubicBezTo>
                      <a:cubicBezTo>
                        <a:pt x="58" y="51"/>
                        <a:pt x="58" y="51"/>
                        <a:pt x="58" y="51"/>
                      </a:cubicBezTo>
                      <a:cubicBezTo>
                        <a:pt x="91" y="70"/>
                        <a:pt x="91" y="70"/>
                        <a:pt x="91" y="70"/>
                      </a:cubicBezTo>
                      <a:cubicBezTo>
                        <a:pt x="91" y="70"/>
                        <a:pt x="91" y="70"/>
                        <a:pt x="91" y="70"/>
                      </a:cubicBezTo>
                      <a:cubicBezTo>
                        <a:pt x="96" y="73"/>
                        <a:pt x="96" y="73"/>
                        <a:pt x="96" y="73"/>
                      </a:cubicBezTo>
                      <a:cubicBezTo>
                        <a:pt x="193" y="18"/>
                        <a:pt x="193" y="18"/>
                        <a:pt x="193" y="18"/>
                      </a:cubicBezTo>
                      <a:cubicBezTo>
                        <a:pt x="193" y="0"/>
                        <a:pt x="193" y="0"/>
                        <a:pt x="193" y="0"/>
                      </a:cubicBezTo>
                      <a:cubicBezTo>
                        <a:pt x="96" y="56"/>
                        <a:pt x="96" y="56"/>
                        <a:pt x="96" y="56"/>
                      </a:cubicBezTo>
                      <a:cubicBezTo>
                        <a:pt x="0" y="0"/>
                        <a:pt x="0" y="0"/>
                        <a:pt x="0" y="0"/>
                      </a:cubicBezTo>
                      <a:cubicBezTo>
                        <a:pt x="0" y="0"/>
                        <a:pt x="0" y="0"/>
                        <a:pt x="0"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chemeClr val="tx2"/>
                    </a:solidFill>
                    <a:latin typeface="Arial"/>
                  </a:endParaRPr>
                </a:p>
              </p:txBody>
            </p:sp>
            <p:sp>
              <p:nvSpPr>
                <p:cNvPr id="97" name="Freeform 104"/>
                <p:cNvSpPr>
                  <a:spLocks/>
                </p:cNvSpPr>
                <p:nvPr/>
              </p:nvSpPr>
              <p:spPr bwMode="auto">
                <a:xfrm>
                  <a:off x="6175634" y="3493903"/>
                  <a:ext cx="158196" cy="60364"/>
                </a:xfrm>
                <a:custGeom>
                  <a:avLst/>
                  <a:gdLst>
                    <a:gd name="T0" fmla="*/ 0 w 456"/>
                    <a:gd name="T1" fmla="*/ 0 h 174"/>
                    <a:gd name="T2" fmla="*/ 0 w 456"/>
                    <a:gd name="T3" fmla="*/ 42 h 174"/>
                    <a:gd name="T4" fmla="*/ 229 w 456"/>
                    <a:gd name="T5" fmla="*/ 174 h 174"/>
                    <a:gd name="T6" fmla="*/ 456 w 456"/>
                    <a:gd name="T7" fmla="*/ 42 h 174"/>
                    <a:gd name="T8" fmla="*/ 456 w 456"/>
                    <a:gd name="T9" fmla="*/ 2 h 174"/>
                    <a:gd name="T10" fmla="*/ 229 w 456"/>
                    <a:gd name="T11" fmla="*/ 132 h 174"/>
                    <a:gd name="T12" fmla="*/ 0 w 456"/>
                    <a:gd name="T13" fmla="*/ 0 h 174"/>
                    <a:gd name="T14" fmla="*/ 0 w 456"/>
                    <a:gd name="T15" fmla="*/ 0 h 174"/>
                    <a:gd name="T16" fmla="*/ 0 w 456"/>
                    <a:gd name="T17"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6" h="174">
                      <a:moveTo>
                        <a:pt x="0" y="0"/>
                      </a:moveTo>
                      <a:lnTo>
                        <a:pt x="0" y="42"/>
                      </a:lnTo>
                      <a:lnTo>
                        <a:pt x="229" y="174"/>
                      </a:lnTo>
                      <a:lnTo>
                        <a:pt x="456" y="42"/>
                      </a:lnTo>
                      <a:lnTo>
                        <a:pt x="456" y="2"/>
                      </a:lnTo>
                      <a:lnTo>
                        <a:pt x="229" y="132"/>
                      </a:lnTo>
                      <a:lnTo>
                        <a:pt x="0" y="0"/>
                      </a:lnTo>
                      <a:lnTo>
                        <a:pt x="0" y="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chemeClr val="tx2"/>
                    </a:solidFill>
                    <a:latin typeface="Arial"/>
                  </a:endParaRPr>
                </a:p>
              </p:txBody>
            </p:sp>
            <p:sp>
              <p:nvSpPr>
                <p:cNvPr id="98" name="Freeform 105"/>
                <p:cNvSpPr>
                  <a:spLocks/>
                </p:cNvSpPr>
                <p:nvPr/>
              </p:nvSpPr>
              <p:spPr bwMode="auto">
                <a:xfrm>
                  <a:off x="6175634" y="3524779"/>
                  <a:ext cx="158196" cy="60711"/>
                </a:xfrm>
                <a:custGeom>
                  <a:avLst/>
                  <a:gdLst>
                    <a:gd name="T0" fmla="*/ 0 w 456"/>
                    <a:gd name="T1" fmla="*/ 0 h 175"/>
                    <a:gd name="T2" fmla="*/ 0 w 456"/>
                    <a:gd name="T3" fmla="*/ 43 h 175"/>
                    <a:gd name="T4" fmla="*/ 229 w 456"/>
                    <a:gd name="T5" fmla="*/ 175 h 175"/>
                    <a:gd name="T6" fmla="*/ 456 w 456"/>
                    <a:gd name="T7" fmla="*/ 43 h 175"/>
                    <a:gd name="T8" fmla="*/ 456 w 456"/>
                    <a:gd name="T9" fmla="*/ 0 h 175"/>
                    <a:gd name="T10" fmla="*/ 229 w 456"/>
                    <a:gd name="T11" fmla="*/ 130 h 175"/>
                    <a:gd name="T12" fmla="*/ 0 w 456"/>
                    <a:gd name="T13" fmla="*/ 0 h 175"/>
                    <a:gd name="T14" fmla="*/ 0 w 456"/>
                    <a:gd name="T15" fmla="*/ 0 h 175"/>
                    <a:gd name="T16" fmla="*/ 0 w 456"/>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6" h="175">
                      <a:moveTo>
                        <a:pt x="0" y="0"/>
                      </a:moveTo>
                      <a:lnTo>
                        <a:pt x="0" y="43"/>
                      </a:lnTo>
                      <a:lnTo>
                        <a:pt x="229" y="175"/>
                      </a:lnTo>
                      <a:lnTo>
                        <a:pt x="456" y="43"/>
                      </a:lnTo>
                      <a:lnTo>
                        <a:pt x="456" y="0"/>
                      </a:lnTo>
                      <a:lnTo>
                        <a:pt x="229" y="130"/>
                      </a:lnTo>
                      <a:lnTo>
                        <a:pt x="0" y="0"/>
                      </a:lnTo>
                      <a:lnTo>
                        <a:pt x="0" y="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chemeClr val="tx2"/>
                    </a:solidFill>
                    <a:latin typeface="Arial"/>
                  </a:endParaRPr>
                </a:p>
              </p:txBody>
            </p:sp>
          </p:grpSp>
          <p:sp>
            <p:nvSpPr>
              <p:cNvPr id="93" name="Freeform 132"/>
              <p:cNvSpPr>
                <a:spLocks/>
              </p:cNvSpPr>
              <p:nvPr/>
            </p:nvSpPr>
            <p:spPr bwMode="auto">
              <a:xfrm>
                <a:off x="4714845" y="2034349"/>
                <a:ext cx="429328" cy="494776"/>
              </a:xfrm>
              <a:custGeom>
                <a:avLst/>
                <a:gdLst>
                  <a:gd name="T0" fmla="*/ 409 w 820"/>
                  <a:gd name="T1" fmla="*/ 0 h 945"/>
                  <a:gd name="T2" fmla="*/ 820 w 820"/>
                  <a:gd name="T3" fmla="*/ 236 h 945"/>
                  <a:gd name="T4" fmla="*/ 820 w 820"/>
                  <a:gd name="T5" fmla="*/ 709 h 945"/>
                  <a:gd name="T6" fmla="*/ 409 w 820"/>
                  <a:gd name="T7" fmla="*/ 945 h 945"/>
                  <a:gd name="T8" fmla="*/ 0 w 820"/>
                  <a:gd name="T9" fmla="*/ 709 h 945"/>
                  <a:gd name="T10" fmla="*/ 0 w 820"/>
                  <a:gd name="T11" fmla="*/ 236 h 945"/>
                  <a:gd name="T12" fmla="*/ 409 w 820"/>
                  <a:gd name="T13" fmla="*/ 0 h 945"/>
                </a:gdLst>
                <a:ahLst/>
                <a:cxnLst>
                  <a:cxn ang="0">
                    <a:pos x="T0" y="T1"/>
                  </a:cxn>
                  <a:cxn ang="0">
                    <a:pos x="T2" y="T3"/>
                  </a:cxn>
                  <a:cxn ang="0">
                    <a:pos x="T4" y="T5"/>
                  </a:cxn>
                  <a:cxn ang="0">
                    <a:pos x="T6" y="T7"/>
                  </a:cxn>
                  <a:cxn ang="0">
                    <a:pos x="T8" y="T9"/>
                  </a:cxn>
                  <a:cxn ang="0">
                    <a:pos x="T10" y="T11"/>
                  </a:cxn>
                  <a:cxn ang="0">
                    <a:pos x="T12" y="T13"/>
                  </a:cxn>
                </a:cxnLst>
                <a:rect l="0" t="0" r="r" b="b"/>
                <a:pathLst>
                  <a:path w="820" h="945">
                    <a:moveTo>
                      <a:pt x="409" y="0"/>
                    </a:moveTo>
                    <a:lnTo>
                      <a:pt x="820" y="236"/>
                    </a:lnTo>
                    <a:lnTo>
                      <a:pt x="820" y="709"/>
                    </a:lnTo>
                    <a:lnTo>
                      <a:pt x="409" y="945"/>
                    </a:lnTo>
                    <a:lnTo>
                      <a:pt x="0" y="709"/>
                    </a:lnTo>
                    <a:lnTo>
                      <a:pt x="0" y="236"/>
                    </a:lnTo>
                    <a:lnTo>
                      <a:pt x="409" y="0"/>
                    </a:lnTo>
                    <a:close/>
                  </a:path>
                </a:pathLst>
              </a:custGeom>
              <a:noFill/>
              <a:ln w="25400">
                <a:solidFill>
                  <a:schemeClr val="tx2"/>
                </a:solidFill>
                <a:miter lim="800000"/>
              </a:ln>
            </p:spPr>
            <p:txBody>
              <a:bodyPr vert="horz" wrap="square" lIns="91440" tIns="45720" rIns="91440" bIns="45720" numCol="1" anchor="t" anchorCtr="0" compatLnSpc="1">
                <a:prstTxWarp prst="textNoShape">
                  <a:avLst/>
                </a:prstTxWarp>
              </a:bodyPr>
              <a:lstStyle/>
              <a:p>
                <a:endParaRPr lang="en-US" sz="2800">
                  <a:solidFill>
                    <a:schemeClr val="tx2"/>
                  </a:solidFill>
                  <a:latin typeface="Arial"/>
                </a:endParaRPr>
              </a:p>
            </p:txBody>
          </p:sp>
        </p:grpSp>
        <p:sp>
          <p:nvSpPr>
            <p:cNvPr id="127" name="Rectangle 126"/>
            <p:cNvSpPr/>
            <p:nvPr/>
          </p:nvSpPr>
          <p:spPr>
            <a:xfrm>
              <a:off x="1019234" y="6353016"/>
              <a:ext cx="1253164" cy="646331"/>
            </a:xfrm>
            <a:prstGeom prst="rect">
              <a:avLst/>
            </a:prstGeom>
          </p:spPr>
          <p:txBody>
            <a:bodyPr wrap="none">
              <a:spAutoFit/>
            </a:bodyPr>
            <a:lstStyle/>
            <a:p>
              <a:pPr algn="ctr"/>
              <a:r>
                <a:rPr lang="en-US" sz="1800" cap="all" spc="300" dirty="0" smtClean="0">
                  <a:solidFill>
                    <a:schemeClr val="tx2"/>
                  </a:solidFill>
                </a:rPr>
                <a:t>Worker</a:t>
              </a:r>
            </a:p>
            <a:p>
              <a:pPr algn="ctr"/>
              <a:r>
                <a:rPr lang="en-US" sz="1800" cap="all" spc="300" dirty="0" smtClean="0">
                  <a:solidFill>
                    <a:schemeClr val="tx2"/>
                  </a:solidFill>
                </a:rPr>
                <a:t>Node</a:t>
              </a:r>
              <a:endParaRPr lang="en-US" sz="1800" dirty="0">
                <a:solidFill>
                  <a:schemeClr val="tx2"/>
                </a:solidFill>
              </a:endParaRPr>
            </a:p>
          </p:txBody>
        </p:sp>
        <p:sp>
          <p:nvSpPr>
            <p:cNvPr id="128" name="Rectangle 127"/>
            <p:cNvSpPr/>
            <p:nvPr/>
          </p:nvSpPr>
          <p:spPr>
            <a:xfrm>
              <a:off x="1228857" y="5954721"/>
              <a:ext cx="889987" cy="461665"/>
            </a:xfrm>
            <a:prstGeom prst="rect">
              <a:avLst/>
            </a:prstGeom>
          </p:spPr>
          <p:txBody>
            <a:bodyPr wrap="none">
              <a:spAutoFit/>
            </a:bodyPr>
            <a:lstStyle/>
            <a:p>
              <a:pPr algn="ctr"/>
              <a:r>
                <a:rPr lang="en-US" sz="1200" cap="all" spc="300" dirty="0" smtClean="0">
                  <a:solidFill>
                    <a:schemeClr val="tx2"/>
                  </a:solidFill>
                </a:rPr>
                <a:t>Log </a:t>
              </a:r>
            </a:p>
            <a:p>
              <a:pPr algn="ctr"/>
              <a:r>
                <a:rPr lang="en-US" sz="1200" cap="all" spc="300" dirty="0" smtClean="0">
                  <a:solidFill>
                    <a:schemeClr val="tx2"/>
                  </a:solidFill>
                </a:rPr>
                <a:t>Feeder</a:t>
              </a:r>
              <a:endParaRPr lang="en-US" sz="1200" dirty="0">
                <a:solidFill>
                  <a:schemeClr val="tx2"/>
                </a:solidFill>
              </a:endParaRPr>
            </a:p>
          </p:txBody>
        </p:sp>
      </p:grpSp>
      <p:grpSp>
        <p:nvGrpSpPr>
          <p:cNvPr id="130" name="Group 129"/>
          <p:cNvGrpSpPr/>
          <p:nvPr/>
        </p:nvGrpSpPr>
        <p:grpSpPr>
          <a:xfrm>
            <a:off x="981094" y="5756016"/>
            <a:ext cx="1011281" cy="1148061"/>
            <a:chOff x="2460453" y="3364063"/>
            <a:chExt cx="1233029" cy="1399802"/>
          </a:xfrm>
        </p:grpSpPr>
        <p:grpSp>
          <p:nvGrpSpPr>
            <p:cNvPr id="131" name="Group 130"/>
            <p:cNvGrpSpPr/>
            <p:nvPr/>
          </p:nvGrpSpPr>
          <p:grpSpPr>
            <a:xfrm>
              <a:off x="2460453" y="3364063"/>
              <a:ext cx="1233029" cy="1399802"/>
              <a:chOff x="7450796" y="2121825"/>
              <a:chExt cx="1233029" cy="1399802"/>
            </a:xfrm>
          </p:grpSpPr>
          <p:sp>
            <p:nvSpPr>
              <p:cNvPr id="144" name="Shape 207"/>
              <p:cNvSpPr/>
              <p:nvPr/>
            </p:nvSpPr>
            <p:spPr>
              <a:xfrm>
                <a:off x="7450796" y="2121825"/>
                <a:ext cx="1211591" cy="1399802"/>
              </a:xfrm>
              <a:custGeom>
                <a:avLst/>
                <a:gdLst/>
                <a:ahLst/>
                <a:cxnLst/>
                <a:rect l="0" t="0" r="0" b="0"/>
                <a:pathLst>
                  <a:path w="120000" h="120000" extrusionOk="0">
                    <a:moveTo>
                      <a:pt x="0" y="30050"/>
                    </a:moveTo>
                    <a:lnTo>
                      <a:pt x="60116" y="0"/>
                    </a:lnTo>
                    <a:lnTo>
                      <a:pt x="120000" y="30050"/>
                    </a:lnTo>
                    <a:lnTo>
                      <a:pt x="120000" y="89949"/>
                    </a:lnTo>
                    <a:lnTo>
                      <a:pt x="60116" y="120000"/>
                    </a:lnTo>
                    <a:lnTo>
                      <a:pt x="0" y="89949"/>
                    </a:lnTo>
                    <a:lnTo>
                      <a:pt x="0" y="30050"/>
                    </a:lnTo>
                    <a:close/>
                  </a:path>
                </a:pathLst>
              </a:custGeom>
              <a:solidFill>
                <a:srgbClr val="44697D"/>
              </a:solidFill>
              <a:ln w="28575" cap="flat" cmpd="sng">
                <a:solidFill>
                  <a:schemeClr val="dk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2200">
                  <a:solidFill>
                    <a:srgbClr val="000000"/>
                  </a:solidFill>
                  <a:latin typeface="Arial"/>
                  <a:ea typeface="Arial"/>
                  <a:cs typeface="Arial"/>
                  <a:sym typeface="Arial"/>
                </a:endParaRPr>
              </a:p>
            </p:txBody>
          </p:sp>
          <p:sp>
            <p:nvSpPr>
              <p:cNvPr id="145" name="Shape 208"/>
              <p:cNvSpPr/>
              <p:nvPr/>
            </p:nvSpPr>
            <p:spPr>
              <a:xfrm>
                <a:off x="7450796" y="3037729"/>
                <a:ext cx="1233029" cy="30777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dirty="0" smtClean="0">
                    <a:solidFill>
                      <a:schemeClr val="tx2"/>
                    </a:solidFill>
                    <a:latin typeface="Calibri"/>
                    <a:ea typeface="Calibri"/>
                    <a:cs typeface="Calibri"/>
                    <a:sym typeface="Calibri"/>
                  </a:rPr>
                  <a:t>Solr</a:t>
                </a:r>
                <a:endParaRPr lang="en-US" sz="1400" dirty="0">
                  <a:solidFill>
                    <a:schemeClr val="tx2"/>
                  </a:solidFill>
                  <a:latin typeface="Calibri"/>
                  <a:ea typeface="Calibri"/>
                  <a:cs typeface="Calibri"/>
                  <a:sym typeface="Calibri"/>
                </a:endParaRPr>
              </a:p>
            </p:txBody>
          </p:sp>
        </p:grpSp>
        <p:grpSp>
          <p:nvGrpSpPr>
            <p:cNvPr id="132" name="Shape 226"/>
            <p:cNvGrpSpPr/>
            <p:nvPr/>
          </p:nvGrpSpPr>
          <p:grpSpPr>
            <a:xfrm rot="16200000">
              <a:off x="2743816" y="3618958"/>
              <a:ext cx="644865" cy="737828"/>
              <a:chOff x="-7466013" y="6684963"/>
              <a:chExt cx="1046162" cy="1196975"/>
            </a:xfrm>
          </p:grpSpPr>
          <p:sp>
            <p:nvSpPr>
              <p:cNvPr id="133" name="Shape 227"/>
              <p:cNvSpPr/>
              <p:nvPr/>
            </p:nvSpPr>
            <p:spPr>
              <a:xfrm>
                <a:off x="-7466013" y="6684963"/>
                <a:ext cx="1046162" cy="1196975"/>
              </a:xfrm>
              <a:custGeom>
                <a:avLst/>
                <a:gdLst/>
                <a:ahLst/>
                <a:cxnLst/>
                <a:rect l="0" t="0" r="0" b="0"/>
                <a:pathLst>
                  <a:path w="120000" h="120000" extrusionOk="0">
                    <a:moveTo>
                      <a:pt x="117849" y="28589"/>
                    </a:moveTo>
                    <a:cubicBezTo>
                      <a:pt x="61935" y="376"/>
                      <a:pt x="61935" y="376"/>
                      <a:pt x="61935" y="376"/>
                    </a:cubicBezTo>
                    <a:cubicBezTo>
                      <a:pt x="61505" y="0"/>
                      <a:pt x="60645" y="0"/>
                      <a:pt x="59784" y="0"/>
                    </a:cubicBezTo>
                    <a:cubicBezTo>
                      <a:pt x="59354" y="0"/>
                      <a:pt x="58494" y="0"/>
                      <a:pt x="57634" y="376"/>
                    </a:cubicBezTo>
                    <a:cubicBezTo>
                      <a:pt x="2150" y="28589"/>
                      <a:pt x="2150" y="28589"/>
                      <a:pt x="2150" y="28589"/>
                    </a:cubicBezTo>
                    <a:cubicBezTo>
                      <a:pt x="860" y="29341"/>
                      <a:pt x="0" y="30470"/>
                      <a:pt x="0" y="31974"/>
                    </a:cubicBezTo>
                    <a:cubicBezTo>
                      <a:pt x="0" y="88025"/>
                      <a:pt x="0" y="88025"/>
                      <a:pt x="0" y="88025"/>
                    </a:cubicBezTo>
                    <a:cubicBezTo>
                      <a:pt x="0" y="89529"/>
                      <a:pt x="860" y="90658"/>
                      <a:pt x="2150" y="91410"/>
                    </a:cubicBezTo>
                    <a:cubicBezTo>
                      <a:pt x="57634" y="119623"/>
                      <a:pt x="57634" y="119623"/>
                      <a:pt x="57634" y="119623"/>
                    </a:cubicBezTo>
                    <a:cubicBezTo>
                      <a:pt x="58494" y="120000"/>
                      <a:pt x="59354" y="120000"/>
                      <a:pt x="59784" y="120000"/>
                    </a:cubicBezTo>
                    <a:cubicBezTo>
                      <a:pt x="60645" y="120000"/>
                      <a:pt x="61505" y="120000"/>
                      <a:pt x="61935" y="119623"/>
                    </a:cubicBezTo>
                    <a:cubicBezTo>
                      <a:pt x="117849" y="91410"/>
                      <a:pt x="117849" y="91410"/>
                      <a:pt x="117849" y="91410"/>
                    </a:cubicBezTo>
                    <a:cubicBezTo>
                      <a:pt x="119139" y="90658"/>
                      <a:pt x="120000" y="89529"/>
                      <a:pt x="120000" y="88025"/>
                    </a:cubicBezTo>
                    <a:cubicBezTo>
                      <a:pt x="120000" y="31974"/>
                      <a:pt x="120000" y="31974"/>
                      <a:pt x="120000" y="31974"/>
                    </a:cubicBezTo>
                    <a:cubicBezTo>
                      <a:pt x="120000" y="30470"/>
                      <a:pt x="119139" y="29341"/>
                      <a:pt x="117849" y="28589"/>
                    </a:cubicBezTo>
                    <a:close/>
                    <a:moveTo>
                      <a:pt x="115698" y="88025"/>
                    </a:moveTo>
                    <a:cubicBezTo>
                      <a:pt x="59784" y="116238"/>
                      <a:pt x="59784" y="116238"/>
                      <a:pt x="59784" y="116238"/>
                    </a:cubicBezTo>
                    <a:cubicBezTo>
                      <a:pt x="4301" y="88025"/>
                      <a:pt x="4301" y="88025"/>
                      <a:pt x="4301" y="88025"/>
                    </a:cubicBezTo>
                    <a:cubicBezTo>
                      <a:pt x="4301" y="31974"/>
                      <a:pt x="4301" y="31974"/>
                      <a:pt x="4301" y="31974"/>
                    </a:cubicBezTo>
                    <a:cubicBezTo>
                      <a:pt x="59784" y="3761"/>
                      <a:pt x="59784" y="3761"/>
                      <a:pt x="59784" y="3761"/>
                    </a:cubicBezTo>
                    <a:cubicBezTo>
                      <a:pt x="115698" y="31974"/>
                      <a:pt x="115698" y="31974"/>
                      <a:pt x="115698" y="31974"/>
                    </a:cubicBezTo>
                    <a:lnTo>
                      <a:pt x="115698" y="88025"/>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2800">
                  <a:solidFill>
                    <a:srgbClr val="000000"/>
                  </a:solidFill>
                  <a:latin typeface="Calibri"/>
                  <a:ea typeface="Calibri"/>
                  <a:cs typeface="Calibri"/>
                  <a:sym typeface="Calibri"/>
                </a:endParaRPr>
              </a:p>
            </p:txBody>
          </p:sp>
          <p:sp>
            <p:nvSpPr>
              <p:cNvPr id="134" name="Shape 228"/>
              <p:cNvSpPr/>
              <p:nvPr/>
            </p:nvSpPr>
            <p:spPr>
              <a:xfrm>
                <a:off x="-6778625" y="7119938"/>
                <a:ext cx="288925" cy="327025"/>
              </a:xfrm>
              <a:custGeom>
                <a:avLst/>
                <a:gdLst/>
                <a:ahLst/>
                <a:cxnLst/>
                <a:rect l="0" t="0" r="0" b="0"/>
                <a:pathLst>
                  <a:path w="120000" h="120000" extrusionOk="0">
                    <a:moveTo>
                      <a:pt x="4675" y="27586"/>
                    </a:moveTo>
                    <a:cubicBezTo>
                      <a:pt x="1558" y="28965"/>
                      <a:pt x="0" y="30344"/>
                      <a:pt x="0" y="33103"/>
                    </a:cubicBezTo>
                    <a:cubicBezTo>
                      <a:pt x="0" y="86896"/>
                      <a:pt x="0" y="86896"/>
                      <a:pt x="0" y="86896"/>
                    </a:cubicBezTo>
                    <a:cubicBezTo>
                      <a:pt x="0" y="89655"/>
                      <a:pt x="1558" y="91034"/>
                      <a:pt x="4675" y="92413"/>
                    </a:cubicBezTo>
                    <a:cubicBezTo>
                      <a:pt x="56103" y="118620"/>
                      <a:pt x="56103" y="118620"/>
                      <a:pt x="56103" y="118620"/>
                    </a:cubicBezTo>
                    <a:cubicBezTo>
                      <a:pt x="57662" y="120000"/>
                      <a:pt x="59220" y="120000"/>
                      <a:pt x="60779" y="120000"/>
                    </a:cubicBezTo>
                    <a:cubicBezTo>
                      <a:pt x="60779" y="120000"/>
                      <a:pt x="62337" y="120000"/>
                      <a:pt x="63896" y="118620"/>
                    </a:cubicBezTo>
                    <a:cubicBezTo>
                      <a:pt x="116883" y="92413"/>
                      <a:pt x="116883" y="92413"/>
                      <a:pt x="116883" y="92413"/>
                    </a:cubicBezTo>
                    <a:cubicBezTo>
                      <a:pt x="118441" y="91034"/>
                      <a:pt x="120000" y="89655"/>
                      <a:pt x="120000" y="86896"/>
                    </a:cubicBezTo>
                    <a:cubicBezTo>
                      <a:pt x="120000" y="33103"/>
                      <a:pt x="120000" y="33103"/>
                      <a:pt x="120000" y="33103"/>
                    </a:cubicBezTo>
                    <a:cubicBezTo>
                      <a:pt x="120000" y="30344"/>
                      <a:pt x="118441" y="28965"/>
                      <a:pt x="116883" y="27586"/>
                    </a:cubicBezTo>
                    <a:cubicBezTo>
                      <a:pt x="63896" y="1379"/>
                      <a:pt x="63896" y="1379"/>
                      <a:pt x="63896" y="1379"/>
                    </a:cubicBezTo>
                    <a:cubicBezTo>
                      <a:pt x="62337" y="0"/>
                      <a:pt x="59220" y="0"/>
                      <a:pt x="56103" y="1379"/>
                    </a:cubicBezTo>
                    <a:lnTo>
                      <a:pt x="4675" y="27586"/>
                    </a:lnTo>
                    <a:close/>
                    <a:moveTo>
                      <a:pt x="104415" y="37241"/>
                    </a:moveTo>
                    <a:cubicBezTo>
                      <a:pt x="104415" y="82758"/>
                      <a:pt x="104415" y="82758"/>
                      <a:pt x="104415" y="82758"/>
                    </a:cubicBezTo>
                    <a:cubicBezTo>
                      <a:pt x="60779" y="104827"/>
                      <a:pt x="60779" y="104827"/>
                      <a:pt x="60779" y="104827"/>
                    </a:cubicBezTo>
                    <a:cubicBezTo>
                      <a:pt x="15584" y="82758"/>
                      <a:pt x="15584" y="82758"/>
                      <a:pt x="15584" y="82758"/>
                    </a:cubicBezTo>
                    <a:cubicBezTo>
                      <a:pt x="15584" y="37241"/>
                      <a:pt x="15584" y="37241"/>
                      <a:pt x="15584" y="37241"/>
                    </a:cubicBezTo>
                    <a:cubicBezTo>
                      <a:pt x="60779" y="15172"/>
                      <a:pt x="60779" y="15172"/>
                      <a:pt x="60779" y="15172"/>
                    </a:cubicBezTo>
                    <a:lnTo>
                      <a:pt x="104415" y="37241"/>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2800">
                  <a:solidFill>
                    <a:srgbClr val="000000"/>
                  </a:solidFill>
                  <a:latin typeface="Calibri"/>
                  <a:ea typeface="Calibri"/>
                  <a:cs typeface="Calibri"/>
                  <a:sym typeface="Calibri"/>
                </a:endParaRPr>
              </a:p>
            </p:txBody>
          </p:sp>
          <p:sp>
            <p:nvSpPr>
              <p:cNvPr id="135" name="Shape 229"/>
              <p:cNvSpPr/>
              <p:nvPr/>
            </p:nvSpPr>
            <p:spPr>
              <a:xfrm>
                <a:off x="-7086600" y="7119938"/>
                <a:ext cx="288925" cy="327025"/>
              </a:xfrm>
              <a:custGeom>
                <a:avLst/>
                <a:gdLst/>
                <a:ahLst/>
                <a:cxnLst/>
                <a:rect l="0" t="0" r="0" b="0"/>
                <a:pathLst>
                  <a:path w="120000" h="120000" extrusionOk="0">
                    <a:moveTo>
                      <a:pt x="4675" y="27586"/>
                    </a:moveTo>
                    <a:cubicBezTo>
                      <a:pt x="1558" y="28965"/>
                      <a:pt x="0" y="30344"/>
                      <a:pt x="0" y="33103"/>
                    </a:cubicBezTo>
                    <a:cubicBezTo>
                      <a:pt x="0" y="86896"/>
                      <a:pt x="0" y="86896"/>
                      <a:pt x="0" y="86896"/>
                    </a:cubicBezTo>
                    <a:cubicBezTo>
                      <a:pt x="0" y="89655"/>
                      <a:pt x="1558" y="91034"/>
                      <a:pt x="4675" y="92413"/>
                    </a:cubicBezTo>
                    <a:cubicBezTo>
                      <a:pt x="56103" y="118620"/>
                      <a:pt x="56103" y="118620"/>
                      <a:pt x="56103" y="118620"/>
                    </a:cubicBezTo>
                    <a:cubicBezTo>
                      <a:pt x="57662" y="120000"/>
                      <a:pt x="59220" y="120000"/>
                      <a:pt x="60779" y="120000"/>
                    </a:cubicBezTo>
                    <a:cubicBezTo>
                      <a:pt x="60779" y="120000"/>
                      <a:pt x="62337" y="120000"/>
                      <a:pt x="63896" y="118620"/>
                    </a:cubicBezTo>
                    <a:cubicBezTo>
                      <a:pt x="116883" y="92413"/>
                      <a:pt x="116883" y="92413"/>
                      <a:pt x="116883" y="92413"/>
                    </a:cubicBezTo>
                    <a:cubicBezTo>
                      <a:pt x="118441" y="91034"/>
                      <a:pt x="120000" y="89655"/>
                      <a:pt x="120000" y="86896"/>
                    </a:cubicBezTo>
                    <a:cubicBezTo>
                      <a:pt x="120000" y="33103"/>
                      <a:pt x="120000" y="33103"/>
                      <a:pt x="120000" y="33103"/>
                    </a:cubicBezTo>
                    <a:cubicBezTo>
                      <a:pt x="120000" y="30344"/>
                      <a:pt x="118441" y="28965"/>
                      <a:pt x="116883" y="27586"/>
                    </a:cubicBezTo>
                    <a:cubicBezTo>
                      <a:pt x="63896" y="1379"/>
                      <a:pt x="63896" y="1379"/>
                      <a:pt x="63896" y="1379"/>
                    </a:cubicBezTo>
                    <a:cubicBezTo>
                      <a:pt x="62337" y="0"/>
                      <a:pt x="59220" y="0"/>
                      <a:pt x="56103" y="1379"/>
                    </a:cubicBezTo>
                    <a:lnTo>
                      <a:pt x="4675" y="27586"/>
                    </a:lnTo>
                    <a:close/>
                    <a:moveTo>
                      <a:pt x="104415" y="37241"/>
                    </a:moveTo>
                    <a:cubicBezTo>
                      <a:pt x="104415" y="82758"/>
                      <a:pt x="104415" y="82758"/>
                      <a:pt x="104415" y="82758"/>
                    </a:cubicBezTo>
                    <a:cubicBezTo>
                      <a:pt x="60779" y="104827"/>
                      <a:pt x="60779" y="104827"/>
                      <a:pt x="60779" y="104827"/>
                    </a:cubicBezTo>
                    <a:cubicBezTo>
                      <a:pt x="15584" y="82758"/>
                      <a:pt x="15584" y="82758"/>
                      <a:pt x="15584" y="82758"/>
                    </a:cubicBezTo>
                    <a:cubicBezTo>
                      <a:pt x="15584" y="37241"/>
                      <a:pt x="15584" y="37241"/>
                      <a:pt x="15584" y="37241"/>
                    </a:cubicBezTo>
                    <a:cubicBezTo>
                      <a:pt x="60779" y="15172"/>
                      <a:pt x="60779" y="15172"/>
                      <a:pt x="60779" y="15172"/>
                    </a:cubicBezTo>
                    <a:lnTo>
                      <a:pt x="104415" y="37241"/>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2800">
                  <a:solidFill>
                    <a:srgbClr val="000000"/>
                  </a:solidFill>
                  <a:latin typeface="Calibri"/>
                  <a:ea typeface="Calibri"/>
                  <a:cs typeface="Calibri"/>
                  <a:sym typeface="Calibri"/>
                </a:endParaRPr>
              </a:p>
            </p:txBody>
          </p:sp>
          <p:sp>
            <p:nvSpPr>
              <p:cNvPr id="136" name="Shape 230"/>
              <p:cNvSpPr/>
              <p:nvPr/>
            </p:nvSpPr>
            <p:spPr>
              <a:xfrm>
                <a:off x="-6932613" y="7383463"/>
                <a:ext cx="288925" cy="330200"/>
              </a:xfrm>
              <a:custGeom>
                <a:avLst/>
                <a:gdLst/>
                <a:ahLst/>
                <a:cxnLst/>
                <a:rect l="0" t="0" r="0" b="0"/>
                <a:pathLst>
                  <a:path w="120000" h="120000" extrusionOk="0">
                    <a:moveTo>
                      <a:pt x="116883" y="28636"/>
                    </a:moveTo>
                    <a:cubicBezTo>
                      <a:pt x="63896" y="1363"/>
                      <a:pt x="63896" y="1363"/>
                      <a:pt x="63896" y="1363"/>
                    </a:cubicBezTo>
                    <a:cubicBezTo>
                      <a:pt x="62337" y="0"/>
                      <a:pt x="59220" y="0"/>
                      <a:pt x="56103" y="1363"/>
                    </a:cubicBezTo>
                    <a:cubicBezTo>
                      <a:pt x="4675" y="28636"/>
                      <a:pt x="4675" y="28636"/>
                      <a:pt x="4675" y="28636"/>
                    </a:cubicBezTo>
                    <a:cubicBezTo>
                      <a:pt x="1558" y="28636"/>
                      <a:pt x="0" y="31363"/>
                      <a:pt x="0" y="34090"/>
                    </a:cubicBezTo>
                    <a:cubicBezTo>
                      <a:pt x="0" y="87272"/>
                      <a:pt x="0" y="87272"/>
                      <a:pt x="0" y="87272"/>
                    </a:cubicBezTo>
                    <a:cubicBezTo>
                      <a:pt x="0" y="88636"/>
                      <a:pt x="1558" y="91363"/>
                      <a:pt x="4675" y="92727"/>
                    </a:cubicBezTo>
                    <a:cubicBezTo>
                      <a:pt x="56103" y="118636"/>
                      <a:pt x="56103" y="118636"/>
                      <a:pt x="56103" y="118636"/>
                    </a:cubicBezTo>
                    <a:cubicBezTo>
                      <a:pt x="57662" y="120000"/>
                      <a:pt x="59220" y="120000"/>
                      <a:pt x="60779" y="120000"/>
                    </a:cubicBezTo>
                    <a:cubicBezTo>
                      <a:pt x="60779" y="120000"/>
                      <a:pt x="62337" y="120000"/>
                      <a:pt x="63896" y="118636"/>
                    </a:cubicBezTo>
                    <a:cubicBezTo>
                      <a:pt x="116883" y="92727"/>
                      <a:pt x="116883" y="92727"/>
                      <a:pt x="116883" y="92727"/>
                    </a:cubicBezTo>
                    <a:cubicBezTo>
                      <a:pt x="118441" y="91363"/>
                      <a:pt x="120000" y="88636"/>
                      <a:pt x="120000" y="87272"/>
                    </a:cubicBezTo>
                    <a:cubicBezTo>
                      <a:pt x="120000" y="34090"/>
                      <a:pt x="120000" y="34090"/>
                      <a:pt x="120000" y="34090"/>
                    </a:cubicBezTo>
                    <a:cubicBezTo>
                      <a:pt x="120000" y="31363"/>
                      <a:pt x="118441" y="28636"/>
                      <a:pt x="116883" y="28636"/>
                    </a:cubicBezTo>
                    <a:close/>
                    <a:moveTo>
                      <a:pt x="104415" y="83181"/>
                    </a:moveTo>
                    <a:cubicBezTo>
                      <a:pt x="60779" y="105000"/>
                      <a:pt x="60779" y="105000"/>
                      <a:pt x="60779" y="105000"/>
                    </a:cubicBezTo>
                    <a:cubicBezTo>
                      <a:pt x="15584" y="83181"/>
                      <a:pt x="15584" y="83181"/>
                      <a:pt x="15584" y="83181"/>
                    </a:cubicBezTo>
                    <a:cubicBezTo>
                      <a:pt x="15584" y="38181"/>
                      <a:pt x="15584" y="38181"/>
                      <a:pt x="15584" y="38181"/>
                    </a:cubicBezTo>
                    <a:cubicBezTo>
                      <a:pt x="60779" y="15000"/>
                      <a:pt x="60779" y="15000"/>
                      <a:pt x="60779" y="15000"/>
                    </a:cubicBezTo>
                    <a:cubicBezTo>
                      <a:pt x="104415" y="38181"/>
                      <a:pt x="104415" y="38181"/>
                      <a:pt x="104415" y="38181"/>
                    </a:cubicBezTo>
                    <a:lnTo>
                      <a:pt x="104415" y="83181"/>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2800">
                  <a:solidFill>
                    <a:srgbClr val="000000"/>
                  </a:solidFill>
                  <a:latin typeface="Calibri"/>
                  <a:ea typeface="Calibri"/>
                  <a:cs typeface="Calibri"/>
                  <a:sym typeface="Calibri"/>
                </a:endParaRPr>
              </a:p>
            </p:txBody>
          </p:sp>
          <p:sp>
            <p:nvSpPr>
              <p:cNvPr id="137" name="Shape 231"/>
              <p:cNvSpPr/>
              <p:nvPr/>
            </p:nvSpPr>
            <p:spPr>
              <a:xfrm>
                <a:off x="-6932613" y="6850063"/>
                <a:ext cx="288925" cy="330200"/>
              </a:xfrm>
              <a:custGeom>
                <a:avLst/>
                <a:gdLst/>
                <a:ahLst/>
                <a:cxnLst/>
                <a:rect l="0" t="0" r="0" b="0"/>
                <a:pathLst>
                  <a:path w="120000" h="120000" extrusionOk="0">
                    <a:moveTo>
                      <a:pt x="4675" y="92727"/>
                    </a:moveTo>
                    <a:cubicBezTo>
                      <a:pt x="56103" y="118636"/>
                      <a:pt x="56103" y="118636"/>
                      <a:pt x="56103" y="118636"/>
                    </a:cubicBezTo>
                    <a:cubicBezTo>
                      <a:pt x="57662" y="120000"/>
                      <a:pt x="59220" y="120000"/>
                      <a:pt x="60779" y="120000"/>
                    </a:cubicBezTo>
                    <a:cubicBezTo>
                      <a:pt x="60779" y="120000"/>
                      <a:pt x="62337" y="120000"/>
                      <a:pt x="63896" y="118636"/>
                    </a:cubicBezTo>
                    <a:cubicBezTo>
                      <a:pt x="116883" y="92727"/>
                      <a:pt x="116883" y="92727"/>
                      <a:pt x="116883" y="92727"/>
                    </a:cubicBezTo>
                    <a:cubicBezTo>
                      <a:pt x="118441" y="91363"/>
                      <a:pt x="120000" y="88636"/>
                      <a:pt x="120000" y="85909"/>
                    </a:cubicBezTo>
                    <a:cubicBezTo>
                      <a:pt x="120000" y="34090"/>
                      <a:pt x="120000" y="34090"/>
                      <a:pt x="120000" y="34090"/>
                    </a:cubicBezTo>
                    <a:cubicBezTo>
                      <a:pt x="120000" y="31363"/>
                      <a:pt x="118441" y="28636"/>
                      <a:pt x="116883" y="28636"/>
                    </a:cubicBezTo>
                    <a:cubicBezTo>
                      <a:pt x="63896" y="1363"/>
                      <a:pt x="63896" y="1363"/>
                      <a:pt x="63896" y="1363"/>
                    </a:cubicBezTo>
                    <a:cubicBezTo>
                      <a:pt x="62337" y="0"/>
                      <a:pt x="59220" y="0"/>
                      <a:pt x="56103" y="1363"/>
                    </a:cubicBezTo>
                    <a:cubicBezTo>
                      <a:pt x="4675" y="28636"/>
                      <a:pt x="4675" y="28636"/>
                      <a:pt x="4675" y="28636"/>
                    </a:cubicBezTo>
                    <a:cubicBezTo>
                      <a:pt x="1558" y="28636"/>
                      <a:pt x="0" y="31363"/>
                      <a:pt x="0" y="34090"/>
                    </a:cubicBezTo>
                    <a:cubicBezTo>
                      <a:pt x="0" y="85909"/>
                      <a:pt x="0" y="85909"/>
                      <a:pt x="0" y="85909"/>
                    </a:cubicBezTo>
                    <a:cubicBezTo>
                      <a:pt x="0" y="88636"/>
                      <a:pt x="1558" y="91363"/>
                      <a:pt x="4675" y="92727"/>
                    </a:cubicBezTo>
                    <a:close/>
                    <a:moveTo>
                      <a:pt x="15584" y="38181"/>
                    </a:moveTo>
                    <a:cubicBezTo>
                      <a:pt x="60779" y="15000"/>
                      <a:pt x="60779" y="15000"/>
                      <a:pt x="60779" y="15000"/>
                    </a:cubicBezTo>
                    <a:cubicBezTo>
                      <a:pt x="104415" y="38181"/>
                      <a:pt x="104415" y="38181"/>
                      <a:pt x="104415" y="38181"/>
                    </a:cubicBezTo>
                    <a:cubicBezTo>
                      <a:pt x="104415" y="83181"/>
                      <a:pt x="104415" y="83181"/>
                      <a:pt x="104415" y="83181"/>
                    </a:cubicBezTo>
                    <a:cubicBezTo>
                      <a:pt x="60779" y="105000"/>
                      <a:pt x="60779" y="105000"/>
                      <a:pt x="60779" y="105000"/>
                    </a:cubicBezTo>
                    <a:cubicBezTo>
                      <a:pt x="15584" y="83181"/>
                      <a:pt x="15584" y="83181"/>
                      <a:pt x="15584" y="83181"/>
                    </a:cubicBezTo>
                    <a:lnTo>
                      <a:pt x="15584" y="38181"/>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2800">
                  <a:solidFill>
                    <a:srgbClr val="000000"/>
                  </a:solidFill>
                  <a:latin typeface="Calibri"/>
                  <a:ea typeface="Calibri"/>
                  <a:cs typeface="Calibri"/>
                  <a:sym typeface="Calibri"/>
                </a:endParaRPr>
              </a:p>
            </p:txBody>
          </p:sp>
          <p:sp>
            <p:nvSpPr>
              <p:cNvPr id="138" name="Shape 232"/>
              <p:cNvSpPr/>
              <p:nvPr/>
            </p:nvSpPr>
            <p:spPr>
              <a:xfrm>
                <a:off x="-7240588" y="7383463"/>
                <a:ext cx="288925" cy="330200"/>
              </a:xfrm>
              <a:custGeom>
                <a:avLst/>
                <a:gdLst/>
                <a:ahLst/>
                <a:cxnLst/>
                <a:rect l="0" t="0" r="0" b="0"/>
                <a:pathLst>
                  <a:path w="120000" h="120000" extrusionOk="0">
                    <a:moveTo>
                      <a:pt x="120000" y="87272"/>
                    </a:moveTo>
                    <a:cubicBezTo>
                      <a:pt x="120000" y="34090"/>
                      <a:pt x="120000" y="34090"/>
                      <a:pt x="120000" y="34090"/>
                    </a:cubicBezTo>
                    <a:cubicBezTo>
                      <a:pt x="120000" y="31363"/>
                      <a:pt x="118441" y="28636"/>
                      <a:pt x="116883" y="28636"/>
                    </a:cubicBezTo>
                    <a:cubicBezTo>
                      <a:pt x="63896" y="1363"/>
                      <a:pt x="63896" y="1363"/>
                      <a:pt x="63896" y="1363"/>
                    </a:cubicBezTo>
                    <a:cubicBezTo>
                      <a:pt x="62337" y="0"/>
                      <a:pt x="59220" y="0"/>
                      <a:pt x="56103" y="1363"/>
                    </a:cubicBezTo>
                    <a:cubicBezTo>
                      <a:pt x="4675" y="28636"/>
                      <a:pt x="4675" y="28636"/>
                      <a:pt x="4675" y="28636"/>
                    </a:cubicBezTo>
                    <a:cubicBezTo>
                      <a:pt x="1558" y="28636"/>
                      <a:pt x="0" y="31363"/>
                      <a:pt x="0" y="34090"/>
                    </a:cubicBezTo>
                    <a:cubicBezTo>
                      <a:pt x="0" y="87272"/>
                      <a:pt x="0" y="87272"/>
                      <a:pt x="0" y="87272"/>
                    </a:cubicBezTo>
                    <a:cubicBezTo>
                      <a:pt x="0" y="88636"/>
                      <a:pt x="1558" y="91363"/>
                      <a:pt x="4675" y="92727"/>
                    </a:cubicBezTo>
                    <a:cubicBezTo>
                      <a:pt x="56103" y="118636"/>
                      <a:pt x="56103" y="118636"/>
                      <a:pt x="56103" y="118636"/>
                    </a:cubicBezTo>
                    <a:cubicBezTo>
                      <a:pt x="57662" y="120000"/>
                      <a:pt x="59220" y="120000"/>
                      <a:pt x="60779" y="120000"/>
                    </a:cubicBezTo>
                    <a:cubicBezTo>
                      <a:pt x="60779" y="120000"/>
                      <a:pt x="62337" y="120000"/>
                      <a:pt x="63896" y="118636"/>
                    </a:cubicBezTo>
                    <a:cubicBezTo>
                      <a:pt x="116883" y="92727"/>
                      <a:pt x="116883" y="92727"/>
                      <a:pt x="116883" y="92727"/>
                    </a:cubicBezTo>
                    <a:cubicBezTo>
                      <a:pt x="118441" y="91363"/>
                      <a:pt x="120000" y="88636"/>
                      <a:pt x="120000" y="87272"/>
                    </a:cubicBezTo>
                    <a:close/>
                    <a:moveTo>
                      <a:pt x="104415" y="83181"/>
                    </a:moveTo>
                    <a:cubicBezTo>
                      <a:pt x="60779" y="105000"/>
                      <a:pt x="60779" y="105000"/>
                      <a:pt x="60779" y="105000"/>
                    </a:cubicBezTo>
                    <a:cubicBezTo>
                      <a:pt x="15584" y="83181"/>
                      <a:pt x="15584" y="83181"/>
                      <a:pt x="15584" y="83181"/>
                    </a:cubicBezTo>
                    <a:cubicBezTo>
                      <a:pt x="15584" y="38181"/>
                      <a:pt x="15584" y="38181"/>
                      <a:pt x="15584" y="38181"/>
                    </a:cubicBezTo>
                    <a:cubicBezTo>
                      <a:pt x="60779" y="15000"/>
                      <a:pt x="60779" y="15000"/>
                      <a:pt x="60779" y="15000"/>
                    </a:cubicBezTo>
                    <a:cubicBezTo>
                      <a:pt x="104415" y="38181"/>
                      <a:pt x="104415" y="38181"/>
                      <a:pt x="104415" y="38181"/>
                    </a:cubicBezTo>
                    <a:lnTo>
                      <a:pt x="104415" y="83181"/>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2800">
                  <a:solidFill>
                    <a:srgbClr val="000000"/>
                  </a:solidFill>
                  <a:latin typeface="Calibri"/>
                  <a:ea typeface="Calibri"/>
                  <a:cs typeface="Calibri"/>
                  <a:sym typeface="Calibri"/>
                </a:endParaRPr>
              </a:p>
            </p:txBody>
          </p:sp>
          <p:sp>
            <p:nvSpPr>
              <p:cNvPr id="139" name="Shape 233"/>
              <p:cNvSpPr/>
              <p:nvPr/>
            </p:nvSpPr>
            <p:spPr>
              <a:xfrm>
                <a:off x="-7394575" y="7119938"/>
                <a:ext cx="288925" cy="327025"/>
              </a:xfrm>
              <a:custGeom>
                <a:avLst/>
                <a:gdLst/>
                <a:ahLst/>
                <a:cxnLst/>
                <a:rect l="0" t="0" r="0" b="0"/>
                <a:pathLst>
                  <a:path w="120000" h="120000" extrusionOk="0">
                    <a:moveTo>
                      <a:pt x="116883" y="92413"/>
                    </a:moveTo>
                    <a:cubicBezTo>
                      <a:pt x="118441" y="91034"/>
                      <a:pt x="120000" y="89655"/>
                      <a:pt x="120000" y="86896"/>
                    </a:cubicBezTo>
                    <a:cubicBezTo>
                      <a:pt x="120000" y="33103"/>
                      <a:pt x="120000" y="33103"/>
                      <a:pt x="120000" y="33103"/>
                    </a:cubicBezTo>
                    <a:cubicBezTo>
                      <a:pt x="120000" y="30344"/>
                      <a:pt x="118441" y="28965"/>
                      <a:pt x="116883" y="27586"/>
                    </a:cubicBezTo>
                    <a:cubicBezTo>
                      <a:pt x="63896" y="1379"/>
                      <a:pt x="63896" y="1379"/>
                      <a:pt x="63896" y="1379"/>
                    </a:cubicBezTo>
                    <a:cubicBezTo>
                      <a:pt x="62337" y="0"/>
                      <a:pt x="59220" y="0"/>
                      <a:pt x="56103" y="1379"/>
                    </a:cubicBezTo>
                    <a:cubicBezTo>
                      <a:pt x="4675" y="27586"/>
                      <a:pt x="4675" y="27586"/>
                      <a:pt x="4675" y="27586"/>
                    </a:cubicBezTo>
                    <a:cubicBezTo>
                      <a:pt x="1558" y="28965"/>
                      <a:pt x="0" y="30344"/>
                      <a:pt x="0" y="33103"/>
                    </a:cubicBezTo>
                    <a:cubicBezTo>
                      <a:pt x="0" y="86896"/>
                      <a:pt x="0" y="86896"/>
                      <a:pt x="0" y="86896"/>
                    </a:cubicBezTo>
                    <a:cubicBezTo>
                      <a:pt x="0" y="89655"/>
                      <a:pt x="1558" y="91034"/>
                      <a:pt x="4675" y="92413"/>
                    </a:cubicBezTo>
                    <a:cubicBezTo>
                      <a:pt x="56103" y="118620"/>
                      <a:pt x="56103" y="118620"/>
                      <a:pt x="56103" y="118620"/>
                    </a:cubicBezTo>
                    <a:cubicBezTo>
                      <a:pt x="57662" y="120000"/>
                      <a:pt x="59220" y="120000"/>
                      <a:pt x="60779" y="120000"/>
                    </a:cubicBezTo>
                    <a:cubicBezTo>
                      <a:pt x="60779" y="120000"/>
                      <a:pt x="62337" y="120000"/>
                      <a:pt x="63896" y="118620"/>
                    </a:cubicBezTo>
                    <a:lnTo>
                      <a:pt x="116883" y="92413"/>
                    </a:lnTo>
                    <a:close/>
                    <a:moveTo>
                      <a:pt x="15584" y="82758"/>
                    </a:moveTo>
                    <a:cubicBezTo>
                      <a:pt x="15584" y="37241"/>
                      <a:pt x="15584" y="37241"/>
                      <a:pt x="15584" y="37241"/>
                    </a:cubicBezTo>
                    <a:cubicBezTo>
                      <a:pt x="60779" y="15172"/>
                      <a:pt x="60779" y="15172"/>
                      <a:pt x="60779" y="15172"/>
                    </a:cubicBezTo>
                    <a:cubicBezTo>
                      <a:pt x="104415" y="37241"/>
                      <a:pt x="104415" y="37241"/>
                      <a:pt x="104415" y="37241"/>
                    </a:cubicBezTo>
                    <a:cubicBezTo>
                      <a:pt x="104415" y="82758"/>
                      <a:pt x="104415" y="82758"/>
                      <a:pt x="104415" y="82758"/>
                    </a:cubicBezTo>
                    <a:cubicBezTo>
                      <a:pt x="60779" y="104827"/>
                      <a:pt x="60779" y="104827"/>
                      <a:pt x="60779" y="104827"/>
                    </a:cubicBezTo>
                    <a:lnTo>
                      <a:pt x="15584" y="82758"/>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2800">
                  <a:solidFill>
                    <a:srgbClr val="000000"/>
                  </a:solidFill>
                  <a:latin typeface="Calibri"/>
                  <a:ea typeface="Calibri"/>
                  <a:cs typeface="Calibri"/>
                  <a:sym typeface="Calibri"/>
                </a:endParaRPr>
              </a:p>
            </p:txBody>
          </p:sp>
          <p:sp>
            <p:nvSpPr>
              <p:cNvPr id="140" name="Shape 234"/>
              <p:cNvSpPr/>
              <p:nvPr/>
            </p:nvSpPr>
            <p:spPr>
              <a:xfrm>
                <a:off x="-6621463" y="7389813"/>
                <a:ext cx="127000" cy="230188"/>
              </a:xfrm>
              <a:custGeom>
                <a:avLst/>
                <a:gdLst/>
                <a:ahLst/>
                <a:cxnLst/>
                <a:rect l="0" t="0" r="0" b="0"/>
                <a:pathLst>
                  <a:path w="120000" h="120000" extrusionOk="0">
                    <a:moveTo>
                      <a:pt x="0" y="45245"/>
                    </a:moveTo>
                    <a:cubicBezTo>
                      <a:pt x="0" y="120000"/>
                      <a:pt x="0" y="120000"/>
                      <a:pt x="0" y="120000"/>
                    </a:cubicBezTo>
                    <a:cubicBezTo>
                      <a:pt x="35294" y="108196"/>
                      <a:pt x="35294" y="108196"/>
                      <a:pt x="35294" y="108196"/>
                    </a:cubicBezTo>
                    <a:cubicBezTo>
                      <a:pt x="35294" y="51147"/>
                      <a:pt x="35294" y="51147"/>
                      <a:pt x="35294" y="51147"/>
                    </a:cubicBezTo>
                    <a:cubicBezTo>
                      <a:pt x="120000" y="23606"/>
                      <a:pt x="120000" y="23606"/>
                      <a:pt x="120000" y="23606"/>
                    </a:cubicBezTo>
                    <a:cubicBezTo>
                      <a:pt x="120000" y="0"/>
                      <a:pt x="120000" y="0"/>
                      <a:pt x="120000" y="0"/>
                    </a:cubicBezTo>
                    <a:cubicBezTo>
                      <a:pt x="7058" y="37377"/>
                      <a:pt x="7058" y="37377"/>
                      <a:pt x="7058" y="37377"/>
                    </a:cubicBezTo>
                    <a:cubicBezTo>
                      <a:pt x="3529" y="37377"/>
                      <a:pt x="0" y="41311"/>
                      <a:pt x="0" y="45245"/>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2800">
                  <a:solidFill>
                    <a:srgbClr val="000000"/>
                  </a:solidFill>
                  <a:latin typeface="Calibri"/>
                  <a:ea typeface="Calibri"/>
                  <a:cs typeface="Calibri"/>
                  <a:sym typeface="Calibri"/>
                </a:endParaRPr>
              </a:p>
            </p:txBody>
          </p:sp>
          <p:sp>
            <p:nvSpPr>
              <p:cNvPr id="141" name="Shape 235"/>
              <p:cNvSpPr/>
              <p:nvPr/>
            </p:nvSpPr>
            <p:spPr>
              <a:xfrm>
                <a:off x="-7389813" y="6948488"/>
                <a:ext cx="127000" cy="223838"/>
              </a:xfrm>
              <a:custGeom>
                <a:avLst/>
                <a:gdLst/>
                <a:ahLst/>
                <a:cxnLst/>
                <a:rect l="0" t="0" r="0" b="0"/>
                <a:pathLst>
                  <a:path w="120000" h="120000" extrusionOk="0">
                    <a:moveTo>
                      <a:pt x="120000" y="74000"/>
                    </a:moveTo>
                    <a:cubicBezTo>
                      <a:pt x="120000" y="0"/>
                      <a:pt x="120000" y="0"/>
                      <a:pt x="120000" y="0"/>
                    </a:cubicBezTo>
                    <a:cubicBezTo>
                      <a:pt x="84705" y="12000"/>
                      <a:pt x="84705" y="12000"/>
                      <a:pt x="84705" y="12000"/>
                    </a:cubicBezTo>
                    <a:cubicBezTo>
                      <a:pt x="84705" y="70000"/>
                      <a:pt x="84705" y="70000"/>
                      <a:pt x="84705" y="70000"/>
                    </a:cubicBezTo>
                    <a:cubicBezTo>
                      <a:pt x="0" y="98000"/>
                      <a:pt x="0" y="98000"/>
                      <a:pt x="0" y="98000"/>
                    </a:cubicBezTo>
                    <a:cubicBezTo>
                      <a:pt x="0" y="120000"/>
                      <a:pt x="0" y="120000"/>
                      <a:pt x="0" y="120000"/>
                    </a:cubicBezTo>
                    <a:cubicBezTo>
                      <a:pt x="112941" y="84000"/>
                      <a:pt x="112941" y="84000"/>
                      <a:pt x="112941" y="84000"/>
                    </a:cubicBezTo>
                    <a:cubicBezTo>
                      <a:pt x="116470" y="82000"/>
                      <a:pt x="120000" y="78000"/>
                      <a:pt x="120000" y="74000"/>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2800">
                  <a:solidFill>
                    <a:srgbClr val="000000"/>
                  </a:solidFill>
                  <a:latin typeface="Calibri"/>
                  <a:ea typeface="Calibri"/>
                  <a:cs typeface="Calibri"/>
                  <a:sym typeface="Calibri"/>
                </a:endParaRPr>
              </a:p>
            </p:txBody>
          </p:sp>
          <p:sp>
            <p:nvSpPr>
              <p:cNvPr id="142" name="Shape 236"/>
              <p:cNvSpPr/>
              <p:nvPr/>
            </p:nvSpPr>
            <p:spPr>
              <a:xfrm>
                <a:off x="-7389813" y="7389813"/>
                <a:ext cx="127000" cy="230188"/>
              </a:xfrm>
              <a:custGeom>
                <a:avLst/>
                <a:gdLst/>
                <a:ahLst/>
                <a:cxnLst/>
                <a:rect l="0" t="0" r="0" b="0"/>
                <a:pathLst>
                  <a:path w="120000" h="120000" extrusionOk="0">
                    <a:moveTo>
                      <a:pt x="112941" y="37377"/>
                    </a:moveTo>
                    <a:cubicBezTo>
                      <a:pt x="0" y="0"/>
                      <a:pt x="0" y="0"/>
                      <a:pt x="0" y="0"/>
                    </a:cubicBezTo>
                    <a:cubicBezTo>
                      <a:pt x="0" y="23606"/>
                      <a:pt x="0" y="23606"/>
                      <a:pt x="0" y="23606"/>
                    </a:cubicBezTo>
                    <a:cubicBezTo>
                      <a:pt x="84705" y="51147"/>
                      <a:pt x="84705" y="51147"/>
                      <a:pt x="84705" y="51147"/>
                    </a:cubicBezTo>
                    <a:cubicBezTo>
                      <a:pt x="84705" y="108196"/>
                      <a:pt x="84705" y="108196"/>
                      <a:pt x="84705" y="108196"/>
                    </a:cubicBezTo>
                    <a:cubicBezTo>
                      <a:pt x="120000" y="120000"/>
                      <a:pt x="120000" y="120000"/>
                      <a:pt x="120000" y="120000"/>
                    </a:cubicBezTo>
                    <a:cubicBezTo>
                      <a:pt x="120000" y="45245"/>
                      <a:pt x="120000" y="45245"/>
                      <a:pt x="120000" y="45245"/>
                    </a:cubicBezTo>
                    <a:cubicBezTo>
                      <a:pt x="120000" y="41311"/>
                      <a:pt x="116470" y="37377"/>
                      <a:pt x="112941" y="37377"/>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2800">
                  <a:solidFill>
                    <a:srgbClr val="000000"/>
                  </a:solidFill>
                  <a:latin typeface="Calibri"/>
                  <a:ea typeface="Calibri"/>
                  <a:cs typeface="Calibri"/>
                  <a:sym typeface="Calibri"/>
                </a:endParaRPr>
              </a:p>
            </p:txBody>
          </p:sp>
          <p:sp>
            <p:nvSpPr>
              <p:cNvPr id="143" name="Shape 237"/>
              <p:cNvSpPr/>
              <p:nvPr/>
            </p:nvSpPr>
            <p:spPr>
              <a:xfrm>
                <a:off x="-7075488" y="7648575"/>
                <a:ext cx="266699" cy="98425"/>
              </a:xfrm>
              <a:custGeom>
                <a:avLst/>
                <a:gdLst/>
                <a:ahLst/>
                <a:cxnLst/>
                <a:rect l="0" t="0" r="0" b="0"/>
                <a:pathLst>
                  <a:path w="120000" h="120000" extrusionOk="0">
                    <a:moveTo>
                      <a:pt x="55774" y="4615"/>
                    </a:moveTo>
                    <a:cubicBezTo>
                      <a:pt x="0" y="92307"/>
                      <a:pt x="0" y="92307"/>
                      <a:pt x="0" y="92307"/>
                    </a:cubicBezTo>
                    <a:cubicBezTo>
                      <a:pt x="16901" y="120000"/>
                      <a:pt x="16901" y="120000"/>
                      <a:pt x="16901" y="120000"/>
                    </a:cubicBezTo>
                    <a:cubicBezTo>
                      <a:pt x="60845" y="50769"/>
                      <a:pt x="60845" y="50769"/>
                      <a:pt x="60845" y="50769"/>
                    </a:cubicBezTo>
                    <a:cubicBezTo>
                      <a:pt x="103098" y="120000"/>
                      <a:pt x="103098" y="120000"/>
                      <a:pt x="103098" y="120000"/>
                    </a:cubicBezTo>
                    <a:cubicBezTo>
                      <a:pt x="120000" y="92307"/>
                      <a:pt x="120000" y="92307"/>
                      <a:pt x="120000" y="92307"/>
                    </a:cubicBezTo>
                    <a:cubicBezTo>
                      <a:pt x="64225" y="4615"/>
                      <a:pt x="64225" y="4615"/>
                      <a:pt x="64225" y="4615"/>
                    </a:cubicBezTo>
                    <a:cubicBezTo>
                      <a:pt x="62535" y="0"/>
                      <a:pt x="59154" y="0"/>
                      <a:pt x="55774" y="4615"/>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2800">
                  <a:solidFill>
                    <a:srgbClr val="000000"/>
                  </a:solidFill>
                  <a:latin typeface="Calibri"/>
                  <a:ea typeface="Calibri"/>
                  <a:cs typeface="Calibri"/>
                  <a:sym typeface="Calibri"/>
                </a:endParaRPr>
              </a:p>
            </p:txBody>
          </p:sp>
        </p:grpSp>
      </p:grpSp>
      <p:grpSp>
        <p:nvGrpSpPr>
          <p:cNvPr id="146" name="Group 145"/>
          <p:cNvGrpSpPr/>
          <p:nvPr/>
        </p:nvGrpSpPr>
        <p:grpSpPr>
          <a:xfrm>
            <a:off x="6705252" y="4879931"/>
            <a:ext cx="1899427" cy="1830804"/>
            <a:chOff x="7712709" y="3140567"/>
            <a:chExt cx="1899427" cy="1830804"/>
          </a:xfrm>
        </p:grpSpPr>
        <p:grpSp>
          <p:nvGrpSpPr>
            <p:cNvPr id="147" name="Group 146"/>
            <p:cNvGrpSpPr/>
            <p:nvPr/>
          </p:nvGrpSpPr>
          <p:grpSpPr>
            <a:xfrm>
              <a:off x="7712709" y="3140567"/>
              <a:ext cx="1656038" cy="1830804"/>
              <a:chOff x="3395652" y="1864581"/>
              <a:chExt cx="1656038" cy="1830804"/>
            </a:xfrm>
          </p:grpSpPr>
          <p:sp>
            <p:nvSpPr>
              <p:cNvPr id="154" name="Hex_Outline"/>
              <p:cNvSpPr>
                <a:spLocks noChangeAspect="1"/>
              </p:cNvSpPr>
              <p:nvPr/>
            </p:nvSpPr>
            <p:spPr bwMode="gray">
              <a:xfrm>
                <a:off x="3395652" y="1864967"/>
                <a:ext cx="1584736" cy="1830418"/>
              </a:xfrm>
              <a:custGeom>
                <a:avLst/>
                <a:gdLst>
                  <a:gd name="T0" fmla="*/ 0 w 4091"/>
                  <a:gd name="T1" fmla="*/ 1181 h 4724"/>
                  <a:gd name="T2" fmla="*/ 2045 w 4091"/>
                  <a:gd name="T3" fmla="*/ 0 h 4724"/>
                  <a:gd name="T4" fmla="*/ 4091 w 4091"/>
                  <a:gd name="T5" fmla="*/ 1181 h 4724"/>
                  <a:gd name="T6" fmla="*/ 4091 w 4091"/>
                  <a:gd name="T7" fmla="*/ 3543 h 4724"/>
                  <a:gd name="T8" fmla="*/ 2045 w 4091"/>
                  <a:gd name="T9" fmla="*/ 4724 h 4724"/>
                  <a:gd name="T10" fmla="*/ 0 w 4091"/>
                  <a:gd name="T11" fmla="*/ 3543 h 4724"/>
                  <a:gd name="T12" fmla="*/ 0 w 4091"/>
                  <a:gd name="T13" fmla="*/ 1181 h 4724"/>
                </a:gdLst>
                <a:ahLst/>
                <a:cxnLst>
                  <a:cxn ang="0">
                    <a:pos x="T0" y="T1"/>
                  </a:cxn>
                  <a:cxn ang="0">
                    <a:pos x="T2" y="T3"/>
                  </a:cxn>
                  <a:cxn ang="0">
                    <a:pos x="T4" y="T5"/>
                  </a:cxn>
                  <a:cxn ang="0">
                    <a:pos x="T6" y="T7"/>
                  </a:cxn>
                  <a:cxn ang="0">
                    <a:pos x="T8" y="T9"/>
                  </a:cxn>
                  <a:cxn ang="0">
                    <a:pos x="T10" y="T11"/>
                  </a:cxn>
                  <a:cxn ang="0">
                    <a:pos x="T12" y="T13"/>
                  </a:cxn>
                </a:cxnLst>
                <a:rect l="0" t="0" r="r" b="b"/>
                <a:pathLst>
                  <a:path w="4091" h="4724">
                    <a:moveTo>
                      <a:pt x="0" y="1181"/>
                    </a:moveTo>
                    <a:lnTo>
                      <a:pt x="2045" y="0"/>
                    </a:lnTo>
                    <a:lnTo>
                      <a:pt x="4091" y="1181"/>
                    </a:lnTo>
                    <a:lnTo>
                      <a:pt x="4091" y="3543"/>
                    </a:lnTo>
                    <a:lnTo>
                      <a:pt x="2045" y="4724"/>
                    </a:lnTo>
                    <a:lnTo>
                      <a:pt x="0" y="3543"/>
                    </a:lnTo>
                    <a:lnTo>
                      <a:pt x="0" y="1181"/>
                    </a:lnTo>
                    <a:close/>
                  </a:path>
                </a:pathLst>
              </a:custGeom>
              <a:solidFill>
                <a:schemeClr val="accent3">
                  <a:alpha val="67000"/>
                </a:schemeClr>
              </a:solidFill>
              <a:ln w="3810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2800">
                  <a:solidFill>
                    <a:prstClr val="black"/>
                  </a:solidFill>
                  <a:latin typeface="Arial"/>
                </a:endParaRPr>
              </a:p>
            </p:txBody>
          </p:sp>
          <p:sp>
            <p:nvSpPr>
              <p:cNvPr id="155" name="Storage_R"/>
              <p:cNvSpPr txBox="1"/>
              <p:nvPr/>
            </p:nvSpPr>
            <p:spPr bwMode="gray">
              <a:xfrm>
                <a:off x="3741053" y="2475841"/>
                <a:ext cx="1310637" cy="372896"/>
              </a:xfrm>
              <a:prstGeom prst="rect">
                <a:avLst/>
              </a:prstGeom>
            </p:spPr>
            <p:txBody>
              <a:bodyPr vert="horz" wrap="none" lIns="0" tIns="0" rIns="0" bIns="0" rtlCol="0" anchor="ctr">
                <a:noAutofit/>
              </a:bodyPr>
              <a:lstStyle/>
              <a:p>
                <a:pPr algn="ctr"/>
                <a:endParaRPr lang="en-US" sz="1050" cap="all" spc="50" dirty="0">
                  <a:solidFill>
                    <a:prstClr val="black"/>
                  </a:solidFill>
                  <a:latin typeface="Arial"/>
                </a:endParaRPr>
              </a:p>
            </p:txBody>
          </p:sp>
          <p:grpSp>
            <p:nvGrpSpPr>
              <p:cNvPr id="156" name="Group 155"/>
              <p:cNvGrpSpPr/>
              <p:nvPr/>
            </p:nvGrpSpPr>
            <p:grpSpPr>
              <a:xfrm>
                <a:off x="3960665" y="1864581"/>
                <a:ext cx="429328" cy="494776"/>
                <a:chOff x="4714845" y="2034349"/>
                <a:chExt cx="429328" cy="494776"/>
              </a:xfrm>
            </p:grpSpPr>
            <p:grpSp>
              <p:nvGrpSpPr>
                <p:cNvPr id="157" name="Group 156"/>
                <p:cNvGrpSpPr/>
                <p:nvPr/>
              </p:nvGrpSpPr>
              <p:grpSpPr>
                <a:xfrm>
                  <a:off x="4801880" y="2138280"/>
                  <a:ext cx="255257" cy="293999"/>
                  <a:chOff x="6157594" y="3415152"/>
                  <a:chExt cx="194276" cy="223763"/>
                </a:xfrm>
              </p:grpSpPr>
              <p:sp>
                <p:nvSpPr>
                  <p:cNvPr id="159" name="Freeform 101"/>
                  <p:cNvSpPr>
                    <a:spLocks noEditPoints="1"/>
                  </p:cNvSpPr>
                  <p:nvPr/>
                </p:nvSpPr>
                <p:spPr bwMode="auto">
                  <a:xfrm>
                    <a:off x="6157594" y="3415152"/>
                    <a:ext cx="194276" cy="223763"/>
                  </a:xfrm>
                  <a:custGeom>
                    <a:avLst/>
                    <a:gdLst>
                      <a:gd name="T0" fmla="*/ 234 w 237"/>
                      <a:gd name="T1" fmla="*/ 66 h 273"/>
                      <a:gd name="T2" fmla="*/ 121 w 237"/>
                      <a:gd name="T3" fmla="*/ 1 h 273"/>
                      <a:gd name="T4" fmla="*/ 115 w 237"/>
                      <a:gd name="T5" fmla="*/ 1 h 273"/>
                      <a:gd name="T6" fmla="*/ 3 w 237"/>
                      <a:gd name="T7" fmla="*/ 66 h 273"/>
                      <a:gd name="T8" fmla="*/ 0 w 237"/>
                      <a:gd name="T9" fmla="*/ 72 h 273"/>
                      <a:gd name="T10" fmla="*/ 0 w 237"/>
                      <a:gd name="T11" fmla="*/ 202 h 273"/>
                      <a:gd name="T12" fmla="*/ 3 w 237"/>
                      <a:gd name="T13" fmla="*/ 206 h 273"/>
                      <a:gd name="T14" fmla="*/ 115 w 237"/>
                      <a:gd name="T15" fmla="*/ 272 h 273"/>
                      <a:gd name="T16" fmla="*/ 119 w 237"/>
                      <a:gd name="T17" fmla="*/ 273 h 273"/>
                      <a:gd name="T18" fmla="*/ 121 w 237"/>
                      <a:gd name="T19" fmla="*/ 272 h 273"/>
                      <a:gd name="T20" fmla="*/ 234 w 237"/>
                      <a:gd name="T21" fmla="*/ 206 h 273"/>
                      <a:gd name="T22" fmla="*/ 237 w 237"/>
                      <a:gd name="T23" fmla="*/ 202 h 273"/>
                      <a:gd name="T24" fmla="*/ 237 w 237"/>
                      <a:gd name="T25" fmla="*/ 72 h 273"/>
                      <a:gd name="T26" fmla="*/ 234 w 237"/>
                      <a:gd name="T27" fmla="*/ 66 h 273"/>
                      <a:gd name="T28" fmla="*/ 227 w 237"/>
                      <a:gd name="T29" fmla="*/ 199 h 273"/>
                      <a:gd name="T30" fmla="*/ 119 w 237"/>
                      <a:gd name="T31" fmla="*/ 261 h 273"/>
                      <a:gd name="T32" fmla="*/ 11 w 237"/>
                      <a:gd name="T33" fmla="*/ 199 h 273"/>
                      <a:gd name="T34" fmla="*/ 11 w 237"/>
                      <a:gd name="T35" fmla="*/ 75 h 273"/>
                      <a:gd name="T36" fmla="*/ 119 w 237"/>
                      <a:gd name="T37" fmla="*/ 12 h 273"/>
                      <a:gd name="T38" fmla="*/ 227 w 237"/>
                      <a:gd name="T39" fmla="*/ 75 h 273"/>
                      <a:gd name="T40" fmla="*/ 227 w 237"/>
                      <a:gd name="T41" fmla="*/ 199 h 273"/>
                      <a:gd name="T42" fmla="*/ 227 w 237"/>
                      <a:gd name="T43" fmla="*/ 199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7" h="273">
                        <a:moveTo>
                          <a:pt x="234" y="66"/>
                        </a:moveTo>
                        <a:cubicBezTo>
                          <a:pt x="121" y="1"/>
                          <a:pt x="121" y="1"/>
                          <a:pt x="121" y="1"/>
                        </a:cubicBezTo>
                        <a:cubicBezTo>
                          <a:pt x="120" y="0"/>
                          <a:pt x="118" y="0"/>
                          <a:pt x="115" y="1"/>
                        </a:cubicBezTo>
                        <a:cubicBezTo>
                          <a:pt x="3" y="66"/>
                          <a:pt x="3" y="66"/>
                          <a:pt x="3" y="66"/>
                        </a:cubicBezTo>
                        <a:cubicBezTo>
                          <a:pt x="1" y="67"/>
                          <a:pt x="0" y="69"/>
                          <a:pt x="0" y="72"/>
                        </a:cubicBezTo>
                        <a:cubicBezTo>
                          <a:pt x="0" y="202"/>
                          <a:pt x="0" y="202"/>
                          <a:pt x="0" y="202"/>
                        </a:cubicBezTo>
                        <a:cubicBezTo>
                          <a:pt x="0" y="204"/>
                          <a:pt x="1" y="205"/>
                          <a:pt x="3" y="206"/>
                        </a:cubicBezTo>
                        <a:cubicBezTo>
                          <a:pt x="115" y="272"/>
                          <a:pt x="115" y="272"/>
                          <a:pt x="115" y="272"/>
                        </a:cubicBezTo>
                        <a:cubicBezTo>
                          <a:pt x="117" y="273"/>
                          <a:pt x="118" y="273"/>
                          <a:pt x="119" y="273"/>
                        </a:cubicBezTo>
                        <a:cubicBezTo>
                          <a:pt x="120" y="273"/>
                          <a:pt x="121" y="273"/>
                          <a:pt x="121" y="272"/>
                        </a:cubicBezTo>
                        <a:cubicBezTo>
                          <a:pt x="234" y="206"/>
                          <a:pt x="234" y="206"/>
                          <a:pt x="234" y="206"/>
                        </a:cubicBezTo>
                        <a:cubicBezTo>
                          <a:pt x="236" y="205"/>
                          <a:pt x="237" y="204"/>
                          <a:pt x="237" y="202"/>
                        </a:cubicBezTo>
                        <a:cubicBezTo>
                          <a:pt x="237" y="72"/>
                          <a:pt x="237" y="72"/>
                          <a:pt x="237" y="72"/>
                        </a:cubicBezTo>
                        <a:cubicBezTo>
                          <a:pt x="237" y="69"/>
                          <a:pt x="236" y="67"/>
                          <a:pt x="234" y="66"/>
                        </a:cubicBezTo>
                        <a:close/>
                        <a:moveTo>
                          <a:pt x="227" y="199"/>
                        </a:moveTo>
                        <a:cubicBezTo>
                          <a:pt x="119" y="261"/>
                          <a:pt x="119" y="261"/>
                          <a:pt x="119" y="261"/>
                        </a:cubicBezTo>
                        <a:cubicBezTo>
                          <a:pt x="11" y="199"/>
                          <a:pt x="11" y="199"/>
                          <a:pt x="11" y="199"/>
                        </a:cubicBezTo>
                        <a:cubicBezTo>
                          <a:pt x="11" y="75"/>
                          <a:pt x="11" y="75"/>
                          <a:pt x="11" y="75"/>
                        </a:cubicBezTo>
                        <a:cubicBezTo>
                          <a:pt x="119" y="12"/>
                          <a:pt x="119" y="12"/>
                          <a:pt x="119" y="12"/>
                        </a:cubicBezTo>
                        <a:cubicBezTo>
                          <a:pt x="227" y="75"/>
                          <a:pt x="227" y="75"/>
                          <a:pt x="227" y="75"/>
                        </a:cubicBezTo>
                        <a:cubicBezTo>
                          <a:pt x="227" y="199"/>
                          <a:pt x="227" y="199"/>
                          <a:pt x="227" y="199"/>
                        </a:cubicBezTo>
                        <a:cubicBezTo>
                          <a:pt x="227" y="199"/>
                          <a:pt x="227" y="199"/>
                          <a:pt x="227" y="19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chemeClr val="tx2"/>
                      </a:solidFill>
                      <a:latin typeface="Arial"/>
                    </a:endParaRPr>
                  </a:p>
                </p:txBody>
              </p:sp>
              <p:sp>
                <p:nvSpPr>
                  <p:cNvPr id="160" name="Freeform 102"/>
                  <p:cNvSpPr>
                    <a:spLocks/>
                  </p:cNvSpPr>
                  <p:nvPr/>
                </p:nvSpPr>
                <p:spPr bwMode="auto">
                  <a:xfrm>
                    <a:off x="6180491" y="3437008"/>
                    <a:ext cx="147442" cy="84648"/>
                  </a:xfrm>
                  <a:custGeom>
                    <a:avLst/>
                    <a:gdLst>
                      <a:gd name="T0" fmla="*/ 0 w 425"/>
                      <a:gd name="T1" fmla="*/ 121 h 244"/>
                      <a:gd name="T2" fmla="*/ 215 w 425"/>
                      <a:gd name="T3" fmla="*/ 244 h 244"/>
                      <a:gd name="T4" fmla="*/ 425 w 425"/>
                      <a:gd name="T5" fmla="*/ 121 h 244"/>
                      <a:gd name="T6" fmla="*/ 425 w 425"/>
                      <a:gd name="T7" fmla="*/ 121 h 244"/>
                      <a:gd name="T8" fmla="*/ 215 w 425"/>
                      <a:gd name="T9" fmla="*/ 0 h 244"/>
                      <a:gd name="T10" fmla="*/ 0 w 425"/>
                      <a:gd name="T11" fmla="*/ 121 h 244"/>
                      <a:gd name="T12" fmla="*/ 0 w 425"/>
                      <a:gd name="T13" fmla="*/ 121 h 244"/>
                      <a:gd name="T14" fmla="*/ 0 w 425"/>
                      <a:gd name="T15" fmla="*/ 121 h 244"/>
                      <a:gd name="T16" fmla="*/ 0 w 425"/>
                      <a:gd name="T17" fmla="*/ 121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5" h="244">
                        <a:moveTo>
                          <a:pt x="0" y="121"/>
                        </a:moveTo>
                        <a:lnTo>
                          <a:pt x="215" y="244"/>
                        </a:lnTo>
                        <a:lnTo>
                          <a:pt x="425" y="121"/>
                        </a:lnTo>
                        <a:lnTo>
                          <a:pt x="425" y="121"/>
                        </a:lnTo>
                        <a:lnTo>
                          <a:pt x="215" y="0"/>
                        </a:lnTo>
                        <a:lnTo>
                          <a:pt x="0" y="121"/>
                        </a:lnTo>
                        <a:lnTo>
                          <a:pt x="0" y="121"/>
                        </a:lnTo>
                        <a:lnTo>
                          <a:pt x="0" y="121"/>
                        </a:lnTo>
                        <a:lnTo>
                          <a:pt x="0" y="12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chemeClr val="tx2"/>
                      </a:solidFill>
                      <a:latin typeface="Arial"/>
                    </a:endParaRPr>
                  </a:p>
                </p:txBody>
              </p:sp>
              <p:sp>
                <p:nvSpPr>
                  <p:cNvPr id="161" name="Freeform 103"/>
                  <p:cNvSpPr>
                    <a:spLocks/>
                  </p:cNvSpPr>
                  <p:nvPr/>
                </p:nvSpPr>
                <p:spPr bwMode="auto">
                  <a:xfrm>
                    <a:off x="6175634" y="3555307"/>
                    <a:ext cx="158196" cy="59670"/>
                  </a:xfrm>
                  <a:custGeom>
                    <a:avLst/>
                    <a:gdLst>
                      <a:gd name="T0" fmla="*/ 0 w 193"/>
                      <a:gd name="T1" fmla="*/ 0 h 73"/>
                      <a:gd name="T2" fmla="*/ 0 w 193"/>
                      <a:gd name="T3" fmla="*/ 17 h 73"/>
                      <a:gd name="T4" fmla="*/ 58 w 193"/>
                      <a:gd name="T5" fmla="*/ 51 h 73"/>
                      <a:gd name="T6" fmla="*/ 91 w 193"/>
                      <a:gd name="T7" fmla="*/ 70 h 73"/>
                      <a:gd name="T8" fmla="*/ 91 w 193"/>
                      <a:gd name="T9" fmla="*/ 70 h 73"/>
                      <a:gd name="T10" fmla="*/ 96 w 193"/>
                      <a:gd name="T11" fmla="*/ 73 h 73"/>
                      <a:gd name="T12" fmla="*/ 193 w 193"/>
                      <a:gd name="T13" fmla="*/ 18 h 73"/>
                      <a:gd name="T14" fmla="*/ 193 w 193"/>
                      <a:gd name="T15" fmla="*/ 0 h 73"/>
                      <a:gd name="T16" fmla="*/ 96 w 193"/>
                      <a:gd name="T17" fmla="*/ 56 h 73"/>
                      <a:gd name="T18" fmla="*/ 0 w 193"/>
                      <a:gd name="T19" fmla="*/ 0 h 73"/>
                      <a:gd name="T20" fmla="*/ 0 w 193"/>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73">
                        <a:moveTo>
                          <a:pt x="0" y="0"/>
                        </a:moveTo>
                        <a:cubicBezTo>
                          <a:pt x="0" y="17"/>
                          <a:pt x="0" y="17"/>
                          <a:pt x="0" y="17"/>
                        </a:cubicBezTo>
                        <a:cubicBezTo>
                          <a:pt x="58" y="51"/>
                          <a:pt x="58" y="51"/>
                          <a:pt x="58" y="51"/>
                        </a:cubicBezTo>
                        <a:cubicBezTo>
                          <a:pt x="91" y="70"/>
                          <a:pt x="91" y="70"/>
                          <a:pt x="91" y="70"/>
                        </a:cubicBezTo>
                        <a:cubicBezTo>
                          <a:pt x="91" y="70"/>
                          <a:pt x="91" y="70"/>
                          <a:pt x="91" y="70"/>
                        </a:cubicBezTo>
                        <a:cubicBezTo>
                          <a:pt x="96" y="73"/>
                          <a:pt x="96" y="73"/>
                          <a:pt x="96" y="73"/>
                        </a:cubicBezTo>
                        <a:cubicBezTo>
                          <a:pt x="193" y="18"/>
                          <a:pt x="193" y="18"/>
                          <a:pt x="193" y="18"/>
                        </a:cubicBezTo>
                        <a:cubicBezTo>
                          <a:pt x="193" y="0"/>
                          <a:pt x="193" y="0"/>
                          <a:pt x="193" y="0"/>
                        </a:cubicBezTo>
                        <a:cubicBezTo>
                          <a:pt x="96" y="56"/>
                          <a:pt x="96" y="56"/>
                          <a:pt x="96" y="56"/>
                        </a:cubicBezTo>
                        <a:cubicBezTo>
                          <a:pt x="0" y="0"/>
                          <a:pt x="0" y="0"/>
                          <a:pt x="0" y="0"/>
                        </a:cubicBezTo>
                        <a:cubicBezTo>
                          <a:pt x="0" y="0"/>
                          <a:pt x="0" y="0"/>
                          <a:pt x="0"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chemeClr val="tx2"/>
                      </a:solidFill>
                      <a:latin typeface="Arial"/>
                    </a:endParaRPr>
                  </a:p>
                </p:txBody>
              </p:sp>
              <p:sp>
                <p:nvSpPr>
                  <p:cNvPr id="162" name="Freeform 104"/>
                  <p:cNvSpPr>
                    <a:spLocks/>
                  </p:cNvSpPr>
                  <p:nvPr/>
                </p:nvSpPr>
                <p:spPr bwMode="auto">
                  <a:xfrm>
                    <a:off x="6175634" y="3493903"/>
                    <a:ext cx="158196" cy="60364"/>
                  </a:xfrm>
                  <a:custGeom>
                    <a:avLst/>
                    <a:gdLst>
                      <a:gd name="T0" fmla="*/ 0 w 456"/>
                      <a:gd name="T1" fmla="*/ 0 h 174"/>
                      <a:gd name="T2" fmla="*/ 0 w 456"/>
                      <a:gd name="T3" fmla="*/ 42 h 174"/>
                      <a:gd name="T4" fmla="*/ 229 w 456"/>
                      <a:gd name="T5" fmla="*/ 174 h 174"/>
                      <a:gd name="T6" fmla="*/ 456 w 456"/>
                      <a:gd name="T7" fmla="*/ 42 h 174"/>
                      <a:gd name="T8" fmla="*/ 456 w 456"/>
                      <a:gd name="T9" fmla="*/ 2 h 174"/>
                      <a:gd name="T10" fmla="*/ 229 w 456"/>
                      <a:gd name="T11" fmla="*/ 132 h 174"/>
                      <a:gd name="T12" fmla="*/ 0 w 456"/>
                      <a:gd name="T13" fmla="*/ 0 h 174"/>
                      <a:gd name="T14" fmla="*/ 0 w 456"/>
                      <a:gd name="T15" fmla="*/ 0 h 174"/>
                      <a:gd name="T16" fmla="*/ 0 w 456"/>
                      <a:gd name="T17"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6" h="174">
                        <a:moveTo>
                          <a:pt x="0" y="0"/>
                        </a:moveTo>
                        <a:lnTo>
                          <a:pt x="0" y="42"/>
                        </a:lnTo>
                        <a:lnTo>
                          <a:pt x="229" y="174"/>
                        </a:lnTo>
                        <a:lnTo>
                          <a:pt x="456" y="42"/>
                        </a:lnTo>
                        <a:lnTo>
                          <a:pt x="456" y="2"/>
                        </a:lnTo>
                        <a:lnTo>
                          <a:pt x="229" y="132"/>
                        </a:lnTo>
                        <a:lnTo>
                          <a:pt x="0" y="0"/>
                        </a:lnTo>
                        <a:lnTo>
                          <a:pt x="0" y="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chemeClr val="tx2"/>
                      </a:solidFill>
                      <a:latin typeface="Arial"/>
                    </a:endParaRPr>
                  </a:p>
                </p:txBody>
              </p:sp>
              <p:sp>
                <p:nvSpPr>
                  <p:cNvPr id="163" name="Freeform 105"/>
                  <p:cNvSpPr>
                    <a:spLocks/>
                  </p:cNvSpPr>
                  <p:nvPr/>
                </p:nvSpPr>
                <p:spPr bwMode="auto">
                  <a:xfrm>
                    <a:off x="6175634" y="3524779"/>
                    <a:ext cx="158196" cy="60711"/>
                  </a:xfrm>
                  <a:custGeom>
                    <a:avLst/>
                    <a:gdLst>
                      <a:gd name="T0" fmla="*/ 0 w 456"/>
                      <a:gd name="T1" fmla="*/ 0 h 175"/>
                      <a:gd name="T2" fmla="*/ 0 w 456"/>
                      <a:gd name="T3" fmla="*/ 43 h 175"/>
                      <a:gd name="T4" fmla="*/ 229 w 456"/>
                      <a:gd name="T5" fmla="*/ 175 h 175"/>
                      <a:gd name="T6" fmla="*/ 456 w 456"/>
                      <a:gd name="T7" fmla="*/ 43 h 175"/>
                      <a:gd name="T8" fmla="*/ 456 w 456"/>
                      <a:gd name="T9" fmla="*/ 0 h 175"/>
                      <a:gd name="T10" fmla="*/ 229 w 456"/>
                      <a:gd name="T11" fmla="*/ 130 h 175"/>
                      <a:gd name="T12" fmla="*/ 0 w 456"/>
                      <a:gd name="T13" fmla="*/ 0 h 175"/>
                      <a:gd name="T14" fmla="*/ 0 w 456"/>
                      <a:gd name="T15" fmla="*/ 0 h 175"/>
                      <a:gd name="T16" fmla="*/ 0 w 456"/>
                      <a:gd name="T1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6" h="175">
                        <a:moveTo>
                          <a:pt x="0" y="0"/>
                        </a:moveTo>
                        <a:lnTo>
                          <a:pt x="0" y="43"/>
                        </a:lnTo>
                        <a:lnTo>
                          <a:pt x="229" y="175"/>
                        </a:lnTo>
                        <a:lnTo>
                          <a:pt x="456" y="43"/>
                        </a:lnTo>
                        <a:lnTo>
                          <a:pt x="456" y="0"/>
                        </a:lnTo>
                        <a:lnTo>
                          <a:pt x="229" y="130"/>
                        </a:lnTo>
                        <a:lnTo>
                          <a:pt x="0" y="0"/>
                        </a:lnTo>
                        <a:lnTo>
                          <a:pt x="0" y="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solidFill>
                        <a:schemeClr val="tx2"/>
                      </a:solidFill>
                      <a:latin typeface="Arial"/>
                    </a:endParaRPr>
                  </a:p>
                </p:txBody>
              </p:sp>
            </p:grpSp>
            <p:sp>
              <p:nvSpPr>
                <p:cNvPr id="158" name="Freeform 132"/>
                <p:cNvSpPr>
                  <a:spLocks/>
                </p:cNvSpPr>
                <p:nvPr/>
              </p:nvSpPr>
              <p:spPr bwMode="auto">
                <a:xfrm>
                  <a:off x="4714845" y="2034349"/>
                  <a:ext cx="429328" cy="494776"/>
                </a:xfrm>
                <a:custGeom>
                  <a:avLst/>
                  <a:gdLst>
                    <a:gd name="T0" fmla="*/ 409 w 820"/>
                    <a:gd name="T1" fmla="*/ 0 h 945"/>
                    <a:gd name="T2" fmla="*/ 820 w 820"/>
                    <a:gd name="T3" fmla="*/ 236 h 945"/>
                    <a:gd name="T4" fmla="*/ 820 w 820"/>
                    <a:gd name="T5" fmla="*/ 709 h 945"/>
                    <a:gd name="T6" fmla="*/ 409 w 820"/>
                    <a:gd name="T7" fmla="*/ 945 h 945"/>
                    <a:gd name="T8" fmla="*/ 0 w 820"/>
                    <a:gd name="T9" fmla="*/ 709 h 945"/>
                    <a:gd name="T10" fmla="*/ 0 w 820"/>
                    <a:gd name="T11" fmla="*/ 236 h 945"/>
                    <a:gd name="T12" fmla="*/ 409 w 820"/>
                    <a:gd name="T13" fmla="*/ 0 h 945"/>
                  </a:gdLst>
                  <a:ahLst/>
                  <a:cxnLst>
                    <a:cxn ang="0">
                      <a:pos x="T0" y="T1"/>
                    </a:cxn>
                    <a:cxn ang="0">
                      <a:pos x="T2" y="T3"/>
                    </a:cxn>
                    <a:cxn ang="0">
                      <a:pos x="T4" y="T5"/>
                    </a:cxn>
                    <a:cxn ang="0">
                      <a:pos x="T6" y="T7"/>
                    </a:cxn>
                    <a:cxn ang="0">
                      <a:pos x="T8" y="T9"/>
                    </a:cxn>
                    <a:cxn ang="0">
                      <a:pos x="T10" y="T11"/>
                    </a:cxn>
                    <a:cxn ang="0">
                      <a:pos x="T12" y="T13"/>
                    </a:cxn>
                  </a:cxnLst>
                  <a:rect l="0" t="0" r="r" b="b"/>
                  <a:pathLst>
                    <a:path w="820" h="945">
                      <a:moveTo>
                        <a:pt x="409" y="0"/>
                      </a:moveTo>
                      <a:lnTo>
                        <a:pt x="820" y="236"/>
                      </a:lnTo>
                      <a:lnTo>
                        <a:pt x="820" y="709"/>
                      </a:lnTo>
                      <a:lnTo>
                        <a:pt x="409" y="945"/>
                      </a:lnTo>
                      <a:lnTo>
                        <a:pt x="0" y="709"/>
                      </a:lnTo>
                      <a:lnTo>
                        <a:pt x="0" y="236"/>
                      </a:lnTo>
                      <a:lnTo>
                        <a:pt x="409" y="0"/>
                      </a:lnTo>
                      <a:close/>
                    </a:path>
                  </a:pathLst>
                </a:custGeom>
                <a:noFill/>
                <a:ln w="25400">
                  <a:solidFill>
                    <a:schemeClr val="tx2"/>
                  </a:solidFill>
                  <a:miter lim="800000"/>
                </a:ln>
              </p:spPr>
              <p:txBody>
                <a:bodyPr vert="horz" wrap="square" lIns="91440" tIns="45720" rIns="91440" bIns="45720" numCol="1" anchor="t" anchorCtr="0" compatLnSpc="1">
                  <a:prstTxWarp prst="textNoShape">
                    <a:avLst/>
                  </a:prstTxWarp>
                </a:bodyPr>
                <a:lstStyle/>
                <a:p>
                  <a:endParaRPr lang="en-US" sz="2800">
                    <a:solidFill>
                      <a:schemeClr val="tx2"/>
                    </a:solidFill>
                    <a:latin typeface="Arial"/>
                  </a:endParaRPr>
                </a:p>
              </p:txBody>
            </p:sp>
          </p:grpSp>
        </p:grpSp>
        <p:sp>
          <p:nvSpPr>
            <p:cNvPr id="148" name="Rectangle 147"/>
            <p:cNvSpPr/>
            <p:nvPr/>
          </p:nvSpPr>
          <p:spPr>
            <a:xfrm>
              <a:off x="7889050" y="3702096"/>
              <a:ext cx="1260730" cy="923330"/>
            </a:xfrm>
            <a:prstGeom prst="rect">
              <a:avLst/>
            </a:prstGeom>
          </p:spPr>
          <p:txBody>
            <a:bodyPr wrap="none">
              <a:spAutoFit/>
            </a:bodyPr>
            <a:lstStyle/>
            <a:p>
              <a:pPr algn="ctr"/>
              <a:r>
                <a:rPr lang="en-US" sz="1800" b="1" cap="all" spc="300" dirty="0" smtClean="0">
                  <a:solidFill>
                    <a:schemeClr val="tx2"/>
                  </a:solidFill>
                </a:rPr>
                <a:t>Log </a:t>
              </a:r>
            </a:p>
            <a:p>
              <a:pPr algn="ctr"/>
              <a:r>
                <a:rPr lang="en-US" sz="1800" b="1" cap="all" spc="300" dirty="0" smtClean="0">
                  <a:solidFill>
                    <a:schemeClr val="tx2"/>
                  </a:solidFill>
                </a:rPr>
                <a:t>Search </a:t>
              </a:r>
            </a:p>
            <a:p>
              <a:pPr algn="ctr"/>
              <a:r>
                <a:rPr lang="en-US" sz="1800" b="1" cap="all" spc="300" dirty="0" smtClean="0">
                  <a:solidFill>
                    <a:schemeClr val="tx2"/>
                  </a:solidFill>
                </a:rPr>
                <a:t>UI</a:t>
              </a:r>
              <a:endParaRPr lang="en-US" sz="1800" b="1" dirty="0">
                <a:solidFill>
                  <a:schemeClr val="tx2"/>
                </a:solidFill>
              </a:endParaRPr>
            </a:p>
          </p:txBody>
        </p:sp>
        <p:grpSp>
          <p:nvGrpSpPr>
            <p:cNvPr id="149" name="Group 148"/>
            <p:cNvGrpSpPr/>
            <p:nvPr/>
          </p:nvGrpSpPr>
          <p:grpSpPr>
            <a:xfrm>
              <a:off x="8956990" y="4150277"/>
              <a:ext cx="655146" cy="760167"/>
              <a:chOff x="7134378" y="2275065"/>
              <a:chExt cx="595700" cy="691192"/>
            </a:xfrm>
          </p:grpSpPr>
          <p:sp>
            <p:nvSpPr>
              <p:cNvPr id="150" name="Hexagon 149"/>
              <p:cNvSpPr/>
              <p:nvPr/>
            </p:nvSpPr>
            <p:spPr bwMode="gray">
              <a:xfrm rot="16200000">
                <a:off x="7086632" y="2322811"/>
                <a:ext cx="691192" cy="595700"/>
              </a:xfrm>
              <a:prstGeom prst="hexagon">
                <a:avLst>
                  <a:gd name="adj" fmla="val 29439"/>
                  <a:gd name="vf" fmla="val 115470"/>
                </a:avLst>
              </a:prstGeom>
              <a:solidFill>
                <a:schemeClr val="accent6"/>
              </a:solidFill>
              <a:ln w="25400">
                <a:solidFill>
                  <a:schemeClr val="tx2"/>
                </a:solidFill>
                <a:miter lim="800000"/>
              </a:ln>
            </p:spPr>
            <p:txBody>
              <a:bodyPr vert="horz" wrap="square" lIns="91440" tIns="45720" rIns="91440" bIns="45720" numCol="1" anchor="t" anchorCtr="0" compatLnSpc="1">
                <a:prstTxWarp prst="textNoShape">
                  <a:avLst/>
                </a:prstTxWarp>
              </a:bodyPr>
              <a:lstStyle/>
              <a:p>
                <a:endParaRPr lang="en-US" dirty="0">
                  <a:solidFill>
                    <a:prstClr val="black"/>
                  </a:solidFill>
                  <a:latin typeface="Arial"/>
                </a:endParaRPr>
              </a:p>
            </p:txBody>
          </p:sp>
          <p:grpSp>
            <p:nvGrpSpPr>
              <p:cNvPr id="151" name="Group 150"/>
              <p:cNvGrpSpPr/>
              <p:nvPr/>
            </p:nvGrpSpPr>
            <p:grpSpPr>
              <a:xfrm>
                <a:off x="7249132" y="2411638"/>
                <a:ext cx="366193" cy="389469"/>
                <a:chOff x="5584826" y="2884488"/>
                <a:chExt cx="1023938" cy="1089025"/>
              </a:xfrm>
              <a:solidFill>
                <a:schemeClr val="bg2"/>
              </a:solidFill>
            </p:grpSpPr>
            <p:sp>
              <p:nvSpPr>
                <p:cNvPr id="152" name="Freeform 5"/>
                <p:cNvSpPr>
                  <a:spLocks/>
                </p:cNvSpPr>
                <p:nvPr/>
              </p:nvSpPr>
              <p:spPr bwMode="auto">
                <a:xfrm>
                  <a:off x="5584826" y="3479800"/>
                  <a:ext cx="1023938" cy="493713"/>
                </a:xfrm>
                <a:custGeom>
                  <a:avLst/>
                  <a:gdLst>
                    <a:gd name="T0" fmla="*/ 126 w 239"/>
                    <a:gd name="T1" fmla="*/ 115 h 115"/>
                    <a:gd name="T2" fmla="*/ 120 w 239"/>
                    <a:gd name="T3" fmla="*/ 115 h 115"/>
                    <a:gd name="T4" fmla="*/ 113 w 239"/>
                    <a:gd name="T5" fmla="*/ 115 h 115"/>
                    <a:gd name="T6" fmla="*/ 3 w 239"/>
                    <a:gd name="T7" fmla="*/ 100 h 115"/>
                    <a:gd name="T8" fmla="*/ 0 w 239"/>
                    <a:gd name="T9" fmla="*/ 95 h 115"/>
                    <a:gd name="T10" fmla="*/ 32 w 239"/>
                    <a:gd name="T11" fmla="*/ 29 h 115"/>
                    <a:gd name="T12" fmla="*/ 93 w 239"/>
                    <a:gd name="T13" fmla="*/ 2 h 115"/>
                    <a:gd name="T14" fmla="*/ 100 w 239"/>
                    <a:gd name="T15" fmla="*/ 5 h 115"/>
                    <a:gd name="T16" fmla="*/ 97 w 239"/>
                    <a:gd name="T17" fmla="*/ 11 h 115"/>
                    <a:gd name="T18" fmla="*/ 37 w 239"/>
                    <a:gd name="T19" fmla="*/ 38 h 115"/>
                    <a:gd name="T20" fmla="*/ 11 w 239"/>
                    <a:gd name="T21" fmla="*/ 93 h 115"/>
                    <a:gd name="T22" fmla="*/ 113 w 239"/>
                    <a:gd name="T23" fmla="*/ 105 h 115"/>
                    <a:gd name="T24" fmla="*/ 120 w 239"/>
                    <a:gd name="T25" fmla="*/ 105 h 115"/>
                    <a:gd name="T26" fmla="*/ 126 w 239"/>
                    <a:gd name="T27" fmla="*/ 105 h 115"/>
                    <a:gd name="T28" fmla="*/ 229 w 239"/>
                    <a:gd name="T29" fmla="*/ 93 h 115"/>
                    <a:gd name="T30" fmla="*/ 202 w 239"/>
                    <a:gd name="T31" fmla="*/ 38 h 115"/>
                    <a:gd name="T32" fmla="*/ 141 w 239"/>
                    <a:gd name="T33" fmla="*/ 11 h 115"/>
                    <a:gd name="T34" fmla="*/ 138 w 239"/>
                    <a:gd name="T35" fmla="*/ 4 h 115"/>
                    <a:gd name="T36" fmla="*/ 144 w 239"/>
                    <a:gd name="T37" fmla="*/ 1 h 115"/>
                    <a:gd name="T38" fmla="*/ 207 w 239"/>
                    <a:gd name="T39" fmla="*/ 29 h 115"/>
                    <a:gd name="T40" fmla="*/ 239 w 239"/>
                    <a:gd name="T41" fmla="*/ 95 h 115"/>
                    <a:gd name="T42" fmla="*/ 237 w 239"/>
                    <a:gd name="T43" fmla="*/ 100 h 115"/>
                    <a:gd name="T44" fmla="*/ 126 w 239"/>
                    <a:gd name="T45"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9" h="115">
                      <a:moveTo>
                        <a:pt x="126" y="115"/>
                      </a:moveTo>
                      <a:cubicBezTo>
                        <a:pt x="124" y="115"/>
                        <a:pt x="122" y="115"/>
                        <a:pt x="120" y="115"/>
                      </a:cubicBezTo>
                      <a:cubicBezTo>
                        <a:pt x="117" y="115"/>
                        <a:pt x="115" y="115"/>
                        <a:pt x="113" y="115"/>
                      </a:cubicBezTo>
                      <a:cubicBezTo>
                        <a:pt x="32" y="115"/>
                        <a:pt x="4" y="101"/>
                        <a:pt x="3" y="100"/>
                      </a:cubicBezTo>
                      <a:cubicBezTo>
                        <a:pt x="1" y="99"/>
                        <a:pt x="0" y="97"/>
                        <a:pt x="0" y="95"/>
                      </a:cubicBezTo>
                      <a:cubicBezTo>
                        <a:pt x="0" y="93"/>
                        <a:pt x="8" y="44"/>
                        <a:pt x="32" y="29"/>
                      </a:cubicBezTo>
                      <a:cubicBezTo>
                        <a:pt x="46" y="21"/>
                        <a:pt x="73" y="10"/>
                        <a:pt x="93" y="2"/>
                      </a:cubicBezTo>
                      <a:cubicBezTo>
                        <a:pt x="96" y="1"/>
                        <a:pt x="99" y="2"/>
                        <a:pt x="100" y="5"/>
                      </a:cubicBezTo>
                      <a:cubicBezTo>
                        <a:pt x="101" y="7"/>
                        <a:pt x="99" y="10"/>
                        <a:pt x="97" y="11"/>
                      </a:cubicBezTo>
                      <a:cubicBezTo>
                        <a:pt x="77" y="19"/>
                        <a:pt x="51" y="30"/>
                        <a:pt x="37" y="38"/>
                      </a:cubicBezTo>
                      <a:cubicBezTo>
                        <a:pt x="21" y="48"/>
                        <a:pt x="13" y="81"/>
                        <a:pt x="11" y="93"/>
                      </a:cubicBezTo>
                      <a:cubicBezTo>
                        <a:pt x="20" y="96"/>
                        <a:pt x="50" y="105"/>
                        <a:pt x="113" y="105"/>
                      </a:cubicBezTo>
                      <a:cubicBezTo>
                        <a:pt x="115" y="105"/>
                        <a:pt x="117" y="105"/>
                        <a:pt x="120" y="105"/>
                      </a:cubicBezTo>
                      <a:cubicBezTo>
                        <a:pt x="122" y="105"/>
                        <a:pt x="124" y="105"/>
                        <a:pt x="126" y="105"/>
                      </a:cubicBezTo>
                      <a:cubicBezTo>
                        <a:pt x="189" y="105"/>
                        <a:pt x="219" y="96"/>
                        <a:pt x="229" y="93"/>
                      </a:cubicBezTo>
                      <a:cubicBezTo>
                        <a:pt x="226" y="81"/>
                        <a:pt x="219" y="48"/>
                        <a:pt x="202" y="38"/>
                      </a:cubicBezTo>
                      <a:cubicBezTo>
                        <a:pt x="191" y="32"/>
                        <a:pt x="170" y="22"/>
                        <a:pt x="141" y="11"/>
                      </a:cubicBezTo>
                      <a:cubicBezTo>
                        <a:pt x="138" y="9"/>
                        <a:pt x="137" y="7"/>
                        <a:pt x="138" y="4"/>
                      </a:cubicBezTo>
                      <a:cubicBezTo>
                        <a:pt x="139" y="1"/>
                        <a:pt x="142" y="0"/>
                        <a:pt x="144" y="1"/>
                      </a:cubicBezTo>
                      <a:cubicBezTo>
                        <a:pt x="165" y="9"/>
                        <a:pt x="193" y="21"/>
                        <a:pt x="207" y="29"/>
                      </a:cubicBezTo>
                      <a:cubicBezTo>
                        <a:pt x="231" y="44"/>
                        <a:pt x="239" y="93"/>
                        <a:pt x="239" y="95"/>
                      </a:cubicBezTo>
                      <a:cubicBezTo>
                        <a:pt x="239" y="97"/>
                        <a:pt x="238" y="99"/>
                        <a:pt x="237" y="100"/>
                      </a:cubicBezTo>
                      <a:cubicBezTo>
                        <a:pt x="235" y="101"/>
                        <a:pt x="207" y="115"/>
                        <a:pt x="126" y="115"/>
                      </a:cubicBezTo>
                      <a:close/>
                    </a:path>
                  </a:pathLst>
                </a:custGeom>
                <a:grpFill/>
                <a:ln>
                  <a:solidFill>
                    <a:schemeClr val="tx2"/>
                  </a:solidFill>
                </a:ln>
                <a:extLst/>
              </p:spPr>
              <p:txBody>
                <a:bodyPr vert="horz" wrap="square" lIns="91440" tIns="45720" rIns="91440" bIns="45720" numCol="1" anchor="t" anchorCtr="0" compatLnSpc="1">
                  <a:prstTxWarp prst="textNoShape">
                    <a:avLst/>
                  </a:prstTxWarp>
                </a:bodyPr>
                <a:lstStyle/>
                <a:p>
                  <a:endParaRPr lang="en-US">
                    <a:solidFill>
                      <a:prstClr val="black"/>
                    </a:solidFill>
                    <a:latin typeface="Arial"/>
                  </a:endParaRPr>
                </a:p>
              </p:txBody>
            </p:sp>
            <p:sp>
              <p:nvSpPr>
                <p:cNvPr id="153" name="Freeform 6"/>
                <p:cNvSpPr>
                  <a:spLocks noEditPoints="1"/>
                </p:cNvSpPr>
                <p:nvPr/>
              </p:nvSpPr>
              <p:spPr bwMode="auto">
                <a:xfrm>
                  <a:off x="5824538" y="2884488"/>
                  <a:ext cx="534988" cy="693738"/>
                </a:xfrm>
                <a:custGeom>
                  <a:avLst/>
                  <a:gdLst>
                    <a:gd name="T0" fmla="*/ 63 w 125"/>
                    <a:gd name="T1" fmla="*/ 162 h 162"/>
                    <a:gd name="T2" fmla="*/ 62 w 125"/>
                    <a:gd name="T3" fmla="*/ 162 h 162"/>
                    <a:gd name="T4" fmla="*/ 61 w 125"/>
                    <a:gd name="T5" fmla="*/ 162 h 162"/>
                    <a:gd name="T6" fmla="*/ 10 w 125"/>
                    <a:gd name="T7" fmla="*/ 112 h 162"/>
                    <a:gd name="T8" fmla="*/ 0 w 125"/>
                    <a:gd name="T9" fmla="*/ 85 h 162"/>
                    <a:gd name="T10" fmla="*/ 7 w 125"/>
                    <a:gd name="T11" fmla="*/ 67 h 162"/>
                    <a:gd name="T12" fmla="*/ 7 w 125"/>
                    <a:gd name="T13" fmla="*/ 50 h 162"/>
                    <a:gd name="T14" fmla="*/ 19 w 125"/>
                    <a:gd name="T15" fmla="*/ 19 h 162"/>
                    <a:gd name="T16" fmla="*/ 63 w 125"/>
                    <a:gd name="T17" fmla="*/ 0 h 162"/>
                    <a:gd name="T18" fmla="*/ 64 w 125"/>
                    <a:gd name="T19" fmla="*/ 0 h 162"/>
                    <a:gd name="T20" fmla="*/ 104 w 125"/>
                    <a:gd name="T21" fmla="*/ 19 h 162"/>
                    <a:gd name="T22" fmla="*/ 117 w 125"/>
                    <a:gd name="T23" fmla="*/ 50 h 162"/>
                    <a:gd name="T24" fmla="*/ 117 w 125"/>
                    <a:gd name="T25" fmla="*/ 67 h 162"/>
                    <a:gd name="T26" fmla="*/ 125 w 125"/>
                    <a:gd name="T27" fmla="*/ 85 h 162"/>
                    <a:gd name="T28" fmla="*/ 115 w 125"/>
                    <a:gd name="T29" fmla="*/ 112 h 162"/>
                    <a:gd name="T30" fmla="*/ 63 w 125"/>
                    <a:gd name="T31" fmla="*/ 162 h 162"/>
                    <a:gd name="T32" fmla="*/ 63 w 125"/>
                    <a:gd name="T33" fmla="*/ 10 h 162"/>
                    <a:gd name="T34" fmla="*/ 27 w 125"/>
                    <a:gd name="T35" fmla="*/ 25 h 162"/>
                    <a:gd name="T36" fmla="*/ 17 w 125"/>
                    <a:gd name="T37" fmla="*/ 51 h 162"/>
                    <a:gd name="T38" fmla="*/ 17 w 125"/>
                    <a:gd name="T39" fmla="*/ 69 h 162"/>
                    <a:gd name="T40" fmla="*/ 14 w 125"/>
                    <a:gd name="T41" fmla="*/ 74 h 162"/>
                    <a:gd name="T42" fmla="*/ 10 w 125"/>
                    <a:gd name="T43" fmla="*/ 85 h 162"/>
                    <a:gd name="T44" fmla="*/ 16 w 125"/>
                    <a:gd name="T45" fmla="*/ 104 h 162"/>
                    <a:gd name="T46" fmla="*/ 18 w 125"/>
                    <a:gd name="T47" fmla="*/ 106 h 162"/>
                    <a:gd name="T48" fmla="*/ 61 w 125"/>
                    <a:gd name="T49" fmla="*/ 152 h 162"/>
                    <a:gd name="T50" fmla="*/ 62 w 125"/>
                    <a:gd name="T51" fmla="*/ 152 h 162"/>
                    <a:gd name="T52" fmla="*/ 63 w 125"/>
                    <a:gd name="T53" fmla="*/ 152 h 162"/>
                    <a:gd name="T54" fmla="*/ 64 w 125"/>
                    <a:gd name="T55" fmla="*/ 152 h 162"/>
                    <a:gd name="T56" fmla="*/ 106 w 125"/>
                    <a:gd name="T57" fmla="*/ 106 h 162"/>
                    <a:gd name="T58" fmla="*/ 109 w 125"/>
                    <a:gd name="T59" fmla="*/ 104 h 162"/>
                    <a:gd name="T60" fmla="*/ 109 w 125"/>
                    <a:gd name="T61" fmla="*/ 104 h 162"/>
                    <a:gd name="T62" fmla="*/ 115 w 125"/>
                    <a:gd name="T63" fmla="*/ 85 h 162"/>
                    <a:gd name="T64" fmla="*/ 112 w 125"/>
                    <a:gd name="T65" fmla="*/ 75 h 162"/>
                    <a:gd name="T66" fmla="*/ 107 w 125"/>
                    <a:gd name="T67" fmla="*/ 70 h 162"/>
                    <a:gd name="T68" fmla="*/ 107 w 125"/>
                    <a:gd name="T69" fmla="*/ 50 h 162"/>
                    <a:gd name="T70" fmla="*/ 96 w 125"/>
                    <a:gd name="T71" fmla="*/ 25 h 162"/>
                    <a:gd name="T72" fmla="*/ 63 w 125"/>
                    <a:gd name="T73" fmla="*/ 1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5" h="162">
                      <a:moveTo>
                        <a:pt x="63" y="162"/>
                      </a:moveTo>
                      <a:cubicBezTo>
                        <a:pt x="63" y="162"/>
                        <a:pt x="63" y="162"/>
                        <a:pt x="62" y="162"/>
                      </a:cubicBezTo>
                      <a:cubicBezTo>
                        <a:pt x="62" y="162"/>
                        <a:pt x="62" y="162"/>
                        <a:pt x="61" y="162"/>
                      </a:cubicBezTo>
                      <a:cubicBezTo>
                        <a:pt x="35" y="162"/>
                        <a:pt x="14" y="121"/>
                        <a:pt x="10" y="112"/>
                      </a:cubicBezTo>
                      <a:cubicBezTo>
                        <a:pt x="6" y="109"/>
                        <a:pt x="0" y="102"/>
                        <a:pt x="0" y="85"/>
                      </a:cubicBezTo>
                      <a:cubicBezTo>
                        <a:pt x="0" y="74"/>
                        <a:pt x="4" y="69"/>
                        <a:pt x="7" y="67"/>
                      </a:cubicBezTo>
                      <a:cubicBezTo>
                        <a:pt x="7" y="63"/>
                        <a:pt x="7" y="55"/>
                        <a:pt x="7" y="50"/>
                      </a:cubicBezTo>
                      <a:cubicBezTo>
                        <a:pt x="8" y="41"/>
                        <a:pt x="9" y="33"/>
                        <a:pt x="19" y="19"/>
                      </a:cubicBezTo>
                      <a:cubicBezTo>
                        <a:pt x="31" y="2"/>
                        <a:pt x="54" y="0"/>
                        <a:pt x="63" y="0"/>
                      </a:cubicBezTo>
                      <a:cubicBezTo>
                        <a:pt x="64" y="0"/>
                        <a:pt x="64" y="0"/>
                        <a:pt x="64" y="0"/>
                      </a:cubicBezTo>
                      <a:cubicBezTo>
                        <a:pt x="81" y="0"/>
                        <a:pt x="94" y="6"/>
                        <a:pt x="104" y="19"/>
                      </a:cubicBezTo>
                      <a:cubicBezTo>
                        <a:pt x="113" y="31"/>
                        <a:pt x="117" y="40"/>
                        <a:pt x="117" y="50"/>
                      </a:cubicBezTo>
                      <a:cubicBezTo>
                        <a:pt x="117" y="67"/>
                        <a:pt x="117" y="67"/>
                        <a:pt x="117" y="67"/>
                      </a:cubicBezTo>
                      <a:cubicBezTo>
                        <a:pt x="121" y="69"/>
                        <a:pt x="125" y="74"/>
                        <a:pt x="125" y="85"/>
                      </a:cubicBezTo>
                      <a:cubicBezTo>
                        <a:pt x="125" y="102"/>
                        <a:pt x="118" y="109"/>
                        <a:pt x="115" y="112"/>
                      </a:cubicBezTo>
                      <a:cubicBezTo>
                        <a:pt x="110" y="121"/>
                        <a:pt x="90" y="162"/>
                        <a:pt x="63" y="162"/>
                      </a:cubicBezTo>
                      <a:close/>
                      <a:moveTo>
                        <a:pt x="63" y="10"/>
                      </a:moveTo>
                      <a:cubicBezTo>
                        <a:pt x="57" y="10"/>
                        <a:pt x="37" y="11"/>
                        <a:pt x="27" y="25"/>
                      </a:cubicBezTo>
                      <a:cubicBezTo>
                        <a:pt x="19" y="37"/>
                        <a:pt x="18" y="43"/>
                        <a:pt x="17" y="51"/>
                      </a:cubicBezTo>
                      <a:cubicBezTo>
                        <a:pt x="17" y="58"/>
                        <a:pt x="17" y="69"/>
                        <a:pt x="17" y="69"/>
                      </a:cubicBezTo>
                      <a:cubicBezTo>
                        <a:pt x="17" y="72"/>
                        <a:pt x="16" y="74"/>
                        <a:pt x="14" y="74"/>
                      </a:cubicBezTo>
                      <a:cubicBezTo>
                        <a:pt x="14" y="74"/>
                        <a:pt x="10" y="76"/>
                        <a:pt x="10" y="85"/>
                      </a:cubicBezTo>
                      <a:cubicBezTo>
                        <a:pt x="10" y="100"/>
                        <a:pt x="16" y="104"/>
                        <a:pt x="16" y="104"/>
                      </a:cubicBezTo>
                      <a:cubicBezTo>
                        <a:pt x="17" y="104"/>
                        <a:pt x="18" y="105"/>
                        <a:pt x="18" y="106"/>
                      </a:cubicBezTo>
                      <a:cubicBezTo>
                        <a:pt x="24" y="119"/>
                        <a:pt x="43" y="152"/>
                        <a:pt x="61" y="152"/>
                      </a:cubicBezTo>
                      <a:cubicBezTo>
                        <a:pt x="61" y="152"/>
                        <a:pt x="62" y="152"/>
                        <a:pt x="62" y="152"/>
                      </a:cubicBezTo>
                      <a:cubicBezTo>
                        <a:pt x="62" y="152"/>
                        <a:pt x="63" y="152"/>
                        <a:pt x="63" y="152"/>
                      </a:cubicBezTo>
                      <a:cubicBezTo>
                        <a:pt x="63" y="152"/>
                        <a:pt x="63" y="152"/>
                        <a:pt x="64" y="152"/>
                      </a:cubicBezTo>
                      <a:cubicBezTo>
                        <a:pt x="82" y="152"/>
                        <a:pt x="101" y="119"/>
                        <a:pt x="106" y="106"/>
                      </a:cubicBezTo>
                      <a:cubicBezTo>
                        <a:pt x="107" y="105"/>
                        <a:pt x="108" y="104"/>
                        <a:pt x="109" y="104"/>
                      </a:cubicBezTo>
                      <a:cubicBezTo>
                        <a:pt x="109" y="104"/>
                        <a:pt x="109" y="104"/>
                        <a:pt x="109" y="104"/>
                      </a:cubicBezTo>
                      <a:cubicBezTo>
                        <a:pt x="109" y="104"/>
                        <a:pt x="115" y="100"/>
                        <a:pt x="115" y="85"/>
                      </a:cubicBezTo>
                      <a:cubicBezTo>
                        <a:pt x="115" y="76"/>
                        <a:pt x="112" y="75"/>
                        <a:pt x="112" y="75"/>
                      </a:cubicBezTo>
                      <a:cubicBezTo>
                        <a:pt x="109" y="74"/>
                        <a:pt x="107" y="72"/>
                        <a:pt x="107" y="70"/>
                      </a:cubicBezTo>
                      <a:cubicBezTo>
                        <a:pt x="107" y="50"/>
                        <a:pt x="107" y="50"/>
                        <a:pt x="107" y="50"/>
                      </a:cubicBezTo>
                      <a:cubicBezTo>
                        <a:pt x="107" y="45"/>
                        <a:pt x="106" y="38"/>
                        <a:pt x="96" y="25"/>
                      </a:cubicBezTo>
                      <a:cubicBezTo>
                        <a:pt x="88" y="15"/>
                        <a:pt x="78" y="10"/>
                        <a:pt x="63" y="10"/>
                      </a:cubicBezTo>
                      <a:close/>
                    </a:path>
                  </a:pathLst>
                </a:custGeom>
                <a:grpFill/>
                <a:ln>
                  <a:solidFill>
                    <a:schemeClr val="tx2"/>
                  </a:solidFill>
                </a:ln>
                <a:extLst/>
              </p:spPr>
              <p:txBody>
                <a:bodyPr vert="horz" wrap="square" lIns="91440" tIns="45720" rIns="91440" bIns="45720" numCol="1" anchor="t" anchorCtr="0" compatLnSpc="1">
                  <a:prstTxWarp prst="textNoShape">
                    <a:avLst/>
                  </a:prstTxWarp>
                </a:bodyPr>
                <a:lstStyle/>
                <a:p>
                  <a:endParaRPr lang="en-US">
                    <a:solidFill>
                      <a:prstClr val="black"/>
                    </a:solidFill>
                    <a:latin typeface="Arial"/>
                  </a:endParaRPr>
                </a:p>
              </p:txBody>
            </p:sp>
          </p:grpSp>
        </p:grpSp>
      </p:grpSp>
      <p:grpSp>
        <p:nvGrpSpPr>
          <p:cNvPr id="164" name="Group 163"/>
          <p:cNvGrpSpPr/>
          <p:nvPr/>
        </p:nvGrpSpPr>
        <p:grpSpPr>
          <a:xfrm>
            <a:off x="1517931" y="4862527"/>
            <a:ext cx="1011281" cy="1148061"/>
            <a:chOff x="2460453" y="3364063"/>
            <a:chExt cx="1233029" cy="1399802"/>
          </a:xfrm>
        </p:grpSpPr>
        <p:grpSp>
          <p:nvGrpSpPr>
            <p:cNvPr id="165" name="Group 164"/>
            <p:cNvGrpSpPr/>
            <p:nvPr/>
          </p:nvGrpSpPr>
          <p:grpSpPr>
            <a:xfrm>
              <a:off x="2460453" y="3364063"/>
              <a:ext cx="1233029" cy="1399802"/>
              <a:chOff x="7450796" y="2121825"/>
              <a:chExt cx="1233029" cy="1399802"/>
            </a:xfrm>
          </p:grpSpPr>
          <p:sp>
            <p:nvSpPr>
              <p:cNvPr id="178" name="Shape 207"/>
              <p:cNvSpPr/>
              <p:nvPr/>
            </p:nvSpPr>
            <p:spPr>
              <a:xfrm>
                <a:off x="7450796" y="2121825"/>
                <a:ext cx="1211591" cy="1399802"/>
              </a:xfrm>
              <a:custGeom>
                <a:avLst/>
                <a:gdLst/>
                <a:ahLst/>
                <a:cxnLst/>
                <a:rect l="0" t="0" r="0" b="0"/>
                <a:pathLst>
                  <a:path w="120000" h="120000" extrusionOk="0">
                    <a:moveTo>
                      <a:pt x="0" y="30050"/>
                    </a:moveTo>
                    <a:lnTo>
                      <a:pt x="60116" y="0"/>
                    </a:lnTo>
                    <a:lnTo>
                      <a:pt x="120000" y="30050"/>
                    </a:lnTo>
                    <a:lnTo>
                      <a:pt x="120000" y="89949"/>
                    </a:lnTo>
                    <a:lnTo>
                      <a:pt x="60116" y="120000"/>
                    </a:lnTo>
                    <a:lnTo>
                      <a:pt x="0" y="89949"/>
                    </a:lnTo>
                    <a:lnTo>
                      <a:pt x="0" y="30050"/>
                    </a:lnTo>
                    <a:close/>
                  </a:path>
                </a:pathLst>
              </a:custGeom>
              <a:solidFill>
                <a:srgbClr val="44697D"/>
              </a:solidFill>
              <a:ln w="28575" cap="flat" cmpd="sng">
                <a:solidFill>
                  <a:schemeClr val="dk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2200">
                  <a:solidFill>
                    <a:srgbClr val="000000"/>
                  </a:solidFill>
                  <a:latin typeface="Arial"/>
                  <a:ea typeface="Arial"/>
                  <a:cs typeface="Arial"/>
                  <a:sym typeface="Arial"/>
                </a:endParaRPr>
              </a:p>
            </p:txBody>
          </p:sp>
          <p:sp>
            <p:nvSpPr>
              <p:cNvPr id="179" name="Shape 208"/>
              <p:cNvSpPr/>
              <p:nvPr/>
            </p:nvSpPr>
            <p:spPr>
              <a:xfrm>
                <a:off x="7450796" y="3037729"/>
                <a:ext cx="1233029" cy="30777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dirty="0" smtClean="0">
                    <a:solidFill>
                      <a:schemeClr val="tx2"/>
                    </a:solidFill>
                    <a:latin typeface="Calibri"/>
                    <a:ea typeface="Calibri"/>
                    <a:cs typeface="Calibri"/>
                    <a:sym typeface="Calibri"/>
                  </a:rPr>
                  <a:t>Solr</a:t>
                </a:r>
                <a:endParaRPr lang="en-US" sz="1400" dirty="0">
                  <a:solidFill>
                    <a:schemeClr val="tx2"/>
                  </a:solidFill>
                  <a:latin typeface="Calibri"/>
                  <a:ea typeface="Calibri"/>
                  <a:cs typeface="Calibri"/>
                  <a:sym typeface="Calibri"/>
                </a:endParaRPr>
              </a:p>
            </p:txBody>
          </p:sp>
        </p:grpSp>
        <p:grpSp>
          <p:nvGrpSpPr>
            <p:cNvPr id="166" name="Shape 226"/>
            <p:cNvGrpSpPr/>
            <p:nvPr/>
          </p:nvGrpSpPr>
          <p:grpSpPr>
            <a:xfrm rot="16200000">
              <a:off x="2743816" y="3618958"/>
              <a:ext cx="644865" cy="737828"/>
              <a:chOff x="-7466013" y="6684963"/>
              <a:chExt cx="1046162" cy="1196975"/>
            </a:xfrm>
          </p:grpSpPr>
          <p:sp>
            <p:nvSpPr>
              <p:cNvPr id="167" name="Shape 227"/>
              <p:cNvSpPr/>
              <p:nvPr/>
            </p:nvSpPr>
            <p:spPr>
              <a:xfrm>
                <a:off x="-7466013" y="6684963"/>
                <a:ext cx="1046162" cy="1196975"/>
              </a:xfrm>
              <a:custGeom>
                <a:avLst/>
                <a:gdLst/>
                <a:ahLst/>
                <a:cxnLst/>
                <a:rect l="0" t="0" r="0" b="0"/>
                <a:pathLst>
                  <a:path w="120000" h="120000" extrusionOk="0">
                    <a:moveTo>
                      <a:pt x="117849" y="28589"/>
                    </a:moveTo>
                    <a:cubicBezTo>
                      <a:pt x="61935" y="376"/>
                      <a:pt x="61935" y="376"/>
                      <a:pt x="61935" y="376"/>
                    </a:cubicBezTo>
                    <a:cubicBezTo>
                      <a:pt x="61505" y="0"/>
                      <a:pt x="60645" y="0"/>
                      <a:pt x="59784" y="0"/>
                    </a:cubicBezTo>
                    <a:cubicBezTo>
                      <a:pt x="59354" y="0"/>
                      <a:pt x="58494" y="0"/>
                      <a:pt x="57634" y="376"/>
                    </a:cubicBezTo>
                    <a:cubicBezTo>
                      <a:pt x="2150" y="28589"/>
                      <a:pt x="2150" y="28589"/>
                      <a:pt x="2150" y="28589"/>
                    </a:cubicBezTo>
                    <a:cubicBezTo>
                      <a:pt x="860" y="29341"/>
                      <a:pt x="0" y="30470"/>
                      <a:pt x="0" y="31974"/>
                    </a:cubicBezTo>
                    <a:cubicBezTo>
                      <a:pt x="0" y="88025"/>
                      <a:pt x="0" y="88025"/>
                      <a:pt x="0" y="88025"/>
                    </a:cubicBezTo>
                    <a:cubicBezTo>
                      <a:pt x="0" y="89529"/>
                      <a:pt x="860" y="90658"/>
                      <a:pt x="2150" y="91410"/>
                    </a:cubicBezTo>
                    <a:cubicBezTo>
                      <a:pt x="57634" y="119623"/>
                      <a:pt x="57634" y="119623"/>
                      <a:pt x="57634" y="119623"/>
                    </a:cubicBezTo>
                    <a:cubicBezTo>
                      <a:pt x="58494" y="120000"/>
                      <a:pt x="59354" y="120000"/>
                      <a:pt x="59784" y="120000"/>
                    </a:cubicBezTo>
                    <a:cubicBezTo>
                      <a:pt x="60645" y="120000"/>
                      <a:pt x="61505" y="120000"/>
                      <a:pt x="61935" y="119623"/>
                    </a:cubicBezTo>
                    <a:cubicBezTo>
                      <a:pt x="117849" y="91410"/>
                      <a:pt x="117849" y="91410"/>
                      <a:pt x="117849" y="91410"/>
                    </a:cubicBezTo>
                    <a:cubicBezTo>
                      <a:pt x="119139" y="90658"/>
                      <a:pt x="120000" y="89529"/>
                      <a:pt x="120000" y="88025"/>
                    </a:cubicBezTo>
                    <a:cubicBezTo>
                      <a:pt x="120000" y="31974"/>
                      <a:pt x="120000" y="31974"/>
                      <a:pt x="120000" y="31974"/>
                    </a:cubicBezTo>
                    <a:cubicBezTo>
                      <a:pt x="120000" y="30470"/>
                      <a:pt x="119139" y="29341"/>
                      <a:pt x="117849" y="28589"/>
                    </a:cubicBezTo>
                    <a:close/>
                    <a:moveTo>
                      <a:pt x="115698" y="88025"/>
                    </a:moveTo>
                    <a:cubicBezTo>
                      <a:pt x="59784" y="116238"/>
                      <a:pt x="59784" y="116238"/>
                      <a:pt x="59784" y="116238"/>
                    </a:cubicBezTo>
                    <a:cubicBezTo>
                      <a:pt x="4301" y="88025"/>
                      <a:pt x="4301" y="88025"/>
                      <a:pt x="4301" y="88025"/>
                    </a:cubicBezTo>
                    <a:cubicBezTo>
                      <a:pt x="4301" y="31974"/>
                      <a:pt x="4301" y="31974"/>
                      <a:pt x="4301" y="31974"/>
                    </a:cubicBezTo>
                    <a:cubicBezTo>
                      <a:pt x="59784" y="3761"/>
                      <a:pt x="59784" y="3761"/>
                      <a:pt x="59784" y="3761"/>
                    </a:cubicBezTo>
                    <a:cubicBezTo>
                      <a:pt x="115698" y="31974"/>
                      <a:pt x="115698" y="31974"/>
                      <a:pt x="115698" y="31974"/>
                    </a:cubicBezTo>
                    <a:lnTo>
                      <a:pt x="115698" y="88025"/>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2800">
                  <a:solidFill>
                    <a:srgbClr val="000000"/>
                  </a:solidFill>
                  <a:latin typeface="Calibri"/>
                  <a:ea typeface="Calibri"/>
                  <a:cs typeface="Calibri"/>
                  <a:sym typeface="Calibri"/>
                </a:endParaRPr>
              </a:p>
            </p:txBody>
          </p:sp>
          <p:sp>
            <p:nvSpPr>
              <p:cNvPr id="168" name="Shape 228"/>
              <p:cNvSpPr/>
              <p:nvPr/>
            </p:nvSpPr>
            <p:spPr>
              <a:xfrm>
                <a:off x="-6778625" y="7119938"/>
                <a:ext cx="288925" cy="327025"/>
              </a:xfrm>
              <a:custGeom>
                <a:avLst/>
                <a:gdLst/>
                <a:ahLst/>
                <a:cxnLst/>
                <a:rect l="0" t="0" r="0" b="0"/>
                <a:pathLst>
                  <a:path w="120000" h="120000" extrusionOk="0">
                    <a:moveTo>
                      <a:pt x="4675" y="27586"/>
                    </a:moveTo>
                    <a:cubicBezTo>
                      <a:pt x="1558" y="28965"/>
                      <a:pt x="0" y="30344"/>
                      <a:pt x="0" y="33103"/>
                    </a:cubicBezTo>
                    <a:cubicBezTo>
                      <a:pt x="0" y="86896"/>
                      <a:pt x="0" y="86896"/>
                      <a:pt x="0" y="86896"/>
                    </a:cubicBezTo>
                    <a:cubicBezTo>
                      <a:pt x="0" y="89655"/>
                      <a:pt x="1558" y="91034"/>
                      <a:pt x="4675" y="92413"/>
                    </a:cubicBezTo>
                    <a:cubicBezTo>
                      <a:pt x="56103" y="118620"/>
                      <a:pt x="56103" y="118620"/>
                      <a:pt x="56103" y="118620"/>
                    </a:cubicBezTo>
                    <a:cubicBezTo>
                      <a:pt x="57662" y="120000"/>
                      <a:pt x="59220" y="120000"/>
                      <a:pt x="60779" y="120000"/>
                    </a:cubicBezTo>
                    <a:cubicBezTo>
                      <a:pt x="60779" y="120000"/>
                      <a:pt x="62337" y="120000"/>
                      <a:pt x="63896" y="118620"/>
                    </a:cubicBezTo>
                    <a:cubicBezTo>
                      <a:pt x="116883" y="92413"/>
                      <a:pt x="116883" y="92413"/>
                      <a:pt x="116883" y="92413"/>
                    </a:cubicBezTo>
                    <a:cubicBezTo>
                      <a:pt x="118441" y="91034"/>
                      <a:pt x="120000" y="89655"/>
                      <a:pt x="120000" y="86896"/>
                    </a:cubicBezTo>
                    <a:cubicBezTo>
                      <a:pt x="120000" y="33103"/>
                      <a:pt x="120000" y="33103"/>
                      <a:pt x="120000" y="33103"/>
                    </a:cubicBezTo>
                    <a:cubicBezTo>
                      <a:pt x="120000" y="30344"/>
                      <a:pt x="118441" y="28965"/>
                      <a:pt x="116883" y="27586"/>
                    </a:cubicBezTo>
                    <a:cubicBezTo>
                      <a:pt x="63896" y="1379"/>
                      <a:pt x="63896" y="1379"/>
                      <a:pt x="63896" y="1379"/>
                    </a:cubicBezTo>
                    <a:cubicBezTo>
                      <a:pt x="62337" y="0"/>
                      <a:pt x="59220" y="0"/>
                      <a:pt x="56103" y="1379"/>
                    </a:cubicBezTo>
                    <a:lnTo>
                      <a:pt x="4675" y="27586"/>
                    </a:lnTo>
                    <a:close/>
                    <a:moveTo>
                      <a:pt x="104415" y="37241"/>
                    </a:moveTo>
                    <a:cubicBezTo>
                      <a:pt x="104415" y="82758"/>
                      <a:pt x="104415" y="82758"/>
                      <a:pt x="104415" y="82758"/>
                    </a:cubicBezTo>
                    <a:cubicBezTo>
                      <a:pt x="60779" y="104827"/>
                      <a:pt x="60779" y="104827"/>
                      <a:pt x="60779" y="104827"/>
                    </a:cubicBezTo>
                    <a:cubicBezTo>
                      <a:pt x="15584" y="82758"/>
                      <a:pt x="15584" y="82758"/>
                      <a:pt x="15584" y="82758"/>
                    </a:cubicBezTo>
                    <a:cubicBezTo>
                      <a:pt x="15584" y="37241"/>
                      <a:pt x="15584" y="37241"/>
                      <a:pt x="15584" y="37241"/>
                    </a:cubicBezTo>
                    <a:cubicBezTo>
                      <a:pt x="60779" y="15172"/>
                      <a:pt x="60779" y="15172"/>
                      <a:pt x="60779" y="15172"/>
                    </a:cubicBezTo>
                    <a:lnTo>
                      <a:pt x="104415" y="37241"/>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2800">
                  <a:solidFill>
                    <a:srgbClr val="000000"/>
                  </a:solidFill>
                  <a:latin typeface="Calibri"/>
                  <a:ea typeface="Calibri"/>
                  <a:cs typeface="Calibri"/>
                  <a:sym typeface="Calibri"/>
                </a:endParaRPr>
              </a:p>
            </p:txBody>
          </p:sp>
          <p:sp>
            <p:nvSpPr>
              <p:cNvPr id="169" name="Shape 229"/>
              <p:cNvSpPr/>
              <p:nvPr/>
            </p:nvSpPr>
            <p:spPr>
              <a:xfrm>
                <a:off x="-7086600" y="7119938"/>
                <a:ext cx="288925" cy="327025"/>
              </a:xfrm>
              <a:custGeom>
                <a:avLst/>
                <a:gdLst/>
                <a:ahLst/>
                <a:cxnLst/>
                <a:rect l="0" t="0" r="0" b="0"/>
                <a:pathLst>
                  <a:path w="120000" h="120000" extrusionOk="0">
                    <a:moveTo>
                      <a:pt x="4675" y="27586"/>
                    </a:moveTo>
                    <a:cubicBezTo>
                      <a:pt x="1558" y="28965"/>
                      <a:pt x="0" y="30344"/>
                      <a:pt x="0" y="33103"/>
                    </a:cubicBezTo>
                    <a:cubicBezTo>
                      <a:pt x="0" y="86896"/>
                      <a:pt x="0" y="86896"/>
                      <a:pt x="0" y="86896"/>
                    </a:cubicBezTo>
                    <a:cubicBezTo>
                      <a:pt x="0" y="89655"/>
                      <a:pt x="1558" y="91034"/>
                      <a:pt x="4675" y="92413"/>
                    </a:cubicBezTo>
                    <a:cubicBezTo>
                      <a:pt x="56103" y="118620"/>
                      <a:pt x="56103" y="118620"/>
                      <a:pt x="56103" y="118620"/>
                    </a:cubicBezTo>
                    <a:cubicBezTo>
                      <a:pt x="57662" y="120000"/>
                      <a:pt x="59220" y="120000"/>
                      <a:pt x="60779" y="120000"/>
                    </a:cubicBezTo>
                    <a:cubicBezTo>
                      <a:pt x="60779" y="120000"/>
                      <a:pt x="62337" y="120000"/>
                      <a:pt x="63896" y="118620"/>
                    </a:cubicBezTo>
                    <a:cubicBezTo>
                      <a:pt x="116883" y="92413"/>
                      <a:pt x="116883" y="92413"/>
                      <a:pt x="116883" y="92413"/>
                    </a:cubicBezTo>
                    <a:cubicBezTo>
                      <a:pt x="118441" y="91034"/>
                      <a:pt x="120000" y="89655"/>
                      <a:pt x="120000" y="86896"/>
                    </a:cubicBezTo>
                    <a:cubicBezTo>
                      <a:pt x="120000" y="33103"/>
                      <a:pt x="120000" y="33103"/>
                      <a:pt x="120000" y="33103"/>
                    </a:cubicBezTo>
                    <a:cubicBezTo>
                      <a:pt x="120000" y="30344"/>
                      <a:pt x="118441" y="28965"/>
                      <a:pt x="116883" y="27586"/>
                    </a:cubicBezTo>
                    <a:cubicBezTo>
                      <a:pt x="63896" y="1379"/>
                      <a:pt x="63896" y="1379"/>
                      <a:pt x="63896" y="1379"/>
                    </a:cubicBezTo>
                    <a:cubicBezTo>
                      <a:pt x="62337" y="0"/>
                      <a:pt x="59220" y="0"/>
                      <a:pt x="56103" y="1379"/>
                    </a:cubicBezTo>
                    <a:lnTo>
                      <a:pt x="4675" y="27586"/>
                    </a:lnTo>
                    <a:close/>
                    <a:moveTo>
                      <a:pt x="104415" y="37241"/>
                    </a:moveTo>
                    <a:cubicBezTo>
                      <a:pt x="104415" y="82758"/>
                      <a:pt x="104415" y="82758"/>
                      <a:pt x="104415" y="82758"/>
                    </a:cubicBezTo>
                    <a:cubicBezTo>
                      <a:pt x="60779" y="104827"/>
                      <a:pt x="60779" y="104827"/>
                      <a:pt x="60779" y="104827"/>
                    </a:cubicBezTo>
                    <a:cubicBezTo>
                      <a:pt x="15584" y="82758"/>
                      <a:pt x="15584" y="82758"/>
                      <a:pt x="15584" y="82758"/>
                    </a:cubicBezTo>
                    <a:cubicBezTo>
                      <a:pt x="15584" y="37241"/>
                      <a:pt x="15584" y="37241"/>
                      <a:pt x="15584" y="37241"/>
                    </a:cubicBezTo>
                    <a:cubicBezTo>
                      <a:pt x="60779" y="15172"/>
                      <a:pt x="60779" y="15172"/>
                      <a:pt x="60779" y="15172"/>
                    </a:cubicBezTo>
                    <a:lnTo>
                      <a:pt x="104415" y="37241"/>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2800">
                  <a:solidFill>
                    <a:srgbClr val="000000"/>
                  </a:solidFill>
                  <a:latin typeface="Calibri"/>
                  <a:ea typeface="Calibri"/>
                  <a:cs typeface="Calibri"/>
                  <a:sym typeface="Calibri"/>
                </a:endParaRPr>
              </a:p>
            </p:txBody>
          </p:sp>
          <p:sp>
            <p:nvSpPr>
              <p:cNvPr id="170" name="Shape 230"/>
              <p:cNvSpPr/>
              <p:nvPr/>
            </p:nvSpPr>
            <p:spPr>
              <a:xfrm>
                <a:off x="-6932613" y="7383463"/>
                <a:ext cx="288925" cy="330200"/>
              </a:xfrm>
              <a:custGeom>
                <a:avLst/>
                <a:gdLst/>
                <a:ahLst/>
                <a:cxnLst/>
                <a:rect l="0" t="0" r="0" b="0"/>
                <a:pathLst>
                  <a:path w="120000" h="120000" extrusionOk="0">
                    <a:moveTo>
                      <a:pt x="116883" y="28636"/>
                    </a:moveTo>
                    <a:cubicBezTo>
                      <a:pt x="63896" y="1363"/>
                      <a:pt x="63896" y="1363"/>
                      <a:pt x="63896" y="1363"/>
                    </a:cubicBezTo>
                    <a:cubicBezTo>
                      <a:pt x="62337" y="0"/>
                      <a:pt x="59220" y="0"/>
                      <a:pt x="56103" y="1363"/>
                    </a:cubicBezTo>
                    <a:cubicBezTo>
                      <a:pt x="4675" y="28636"/>
                      <a:pt x="4675" y="28636"/>
                      <a:pt x="4675" y="28636"/>
                    </a:cubicBezTo>
                    <a:cubicBezTo>
                      <a:pt x="1558" y="28636"/>
                      <a:pt x="0" y="31363"/>
                      <a:pt x="0" y="34090"/>
                    </a:cubicBezTo>
                    <a:cubicBezTo>
                      <a:pt x="0" y="87272"/>
                      <a:pt x="0" y="87272"/>
                      <a:pt x="0" y="87272"/>
                    </a:cubicBezTo>
                    <a:cubicBezTo>
                      <a:pt x="0" y="88636"/>
                      <a:pt x="1558" y="91363"/>
                      <a:pt x="4675" y="92727"/>
                    </a:cubicBezTo>
                    <a:cubicBezTo>
                      <a:pt x="56103" y="118636"/>
                      <a:pt x="56103" y="118636"/>
                      <a:pt x="56103" y="118636"/>
                    </a:cubicBezTo>
                    <a:cubicBezTo>
                      <a:pt x="57662" y="120000"/>
                      <a:pt x="59220" y="120000"/>
                      <a:pt x="60779" y="120000"/>
                    </a:cubicBezTo>
                    <a:cubicBezTo>
                      <a:pt x="60779" y="120000"/>
                      <a:pt x="62337" y="120000"/>
                      <a:pt x="63896" y="118636"/>
                    </a:cubicBezTo>
                    <a:cubicBezTo>
                      <a:pt x="116883" y="92727"/>
                      <a:pt x="116883" y="92727"/>
                      <a:pt x="116883" y="92727"/>
                    </a:cubicBezTo>
                    <a:cubicBezTo>
                      <a:pt x="118441" y="91363"/>
                      <a:pt x="120000" y="88636"/>
                      <a:pt x="120000" y="87272"/>
                    </a:cubicBezTo>
                    <a:cubicBezTo>
                      <a:pt x="120000" y="34090"/>
                      <a:pt x="120000" y="34090"/>
                      <a:pt x="120000" y="34090"/>
                    </a:cubicBezTo>
                    <a:cubicBezTo>
                      <a:pt x="120000" y="31363"/>
                      <a:pt x="118441" y="28636"/>
                      <a:pt x="116883" y="28636"/>
                    </a:cubicBezTo>
                    <a:close/>
                    <a:moveTo>
                      <a:pt x="104415" y="83181"/>
                    </a:moveTo>
                    <a:cubicBezTo>
                      <a:pt x="60779" y="105000"/>
                      <a:pt x="60779" y="105000"/>
                      <a:pt x="60779" y="105000"/>
                    </a:cubicBezTo>
                    <a:cubicBezTo>
                      <a:pt x="15584" y="83181"/>
                      <a:pt x="15584" y="83181"/>
                      <a:pt x="15584" y="83181"/>
                    </a:cubicBezTo>
                    <a:cubicBezTo>
                      <a:pt x="15584" y="38181"/>
                      <a:pt x="15584" y="38181"/>
                      <a:pt x="15584" y="38181"/>
                    </a:cubicBezTo>
                    <a:cubicBezTo>
                      <a:pt x="60779" y="15000"/>
                      <a:pt x="60779" y="15000"/>
                      <a:pt x="60779" y="15000"/>
                    </a:cubicBezTo>
                    <a:cubicBezTo>
                      <a:pt x="104415" y="38181"/>
                      <a:pt x="104415" y="38181"/>
                      <a:pt x="104415" y="38181"/>
                    </a:cubicBezTo>
                    <a:lnTo>
                      <a:pt x="104415" y="83181"/>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2800">
                  <a:solidFill>
                    <a:srgbClr val="000000"/>
                  </a:solidFill>
                  <a:latin typeface="Calibri"/>
                  <a:ea typeface="Calibri"/>
                  <a:cs typeface="Calibri"/>
                  <a:sym typeface="Calibri"/>
                </a:endParaRPr>
              </a:p>
            </p:txBody>
          </p:sp>
          <p:sp>
            <p:nvSpPr>
              <p:cNvPr id="171" name="Shape 231"/>
              <p:cNvSpPr/>
              <p:nvPr/>
            </p:nvSpPr>
            <p:spPr>
              <a:xfrm>
                <a:off x="-6932613" y="6850063"/>
                <a:ext cx="288925" cy="330200"/>
              </a:xfrm>
              <a:custGeom>
                <a:avLst/>
                <a:gdLst/>
                <a:ahLst/>
                <a:cxnLst/>
                <a:rect l="0" t="0" r="0" b="0"/>
                <a:pathLst>
                  <a:path w="120000" h="120000" extrusionOk="0">
                    <a:moveTo>
                      <a:pt x="4675" y="92727"/>
                    </a:moveTo>
                    <a:cubicBezTo>
                      <a:pt x="56103" y="118636"/>
                      <a:pt x="56103" y="118636"/>
                      <a:pt x="56103" y="118636"/>
                    </a:cubicBezTo>
                    <a:cubicBezTo>
                      <a:pt x="57662" y="120000"/>
                      <a:pt x="59220" y="120000"/>
                      <a:pt x="60779" y="120000"/>
                    </a:cubicBezTo>
                    <a:cubicBezTo>
                      <a:pt x="60779" y="120000"/>
                      <a:pt x="62337" y="120000"/>
                      <a:pt x="63896" y="118636"/>
                    </a:cubicBezTo>
                    <a:cubicBezTo>
                      <a:pt x="116883" y="92727"/>
                      <a:pt x="116883" y="92727"/>
                      <a:pt x="116883" y="92727"/>
                    </a:cubicBezTo>
                    <a:cubicBezTo>
                      <a:pt x="118441" y="91363"/>
                      <a:pt x="120000" y="88636"/>
                      <a:pt x="120000" y="85909"/>
                    </a:cubicBezTo>
                    <a:cubicBezTo>
                      <a:pt x="120000" y="34090"/>
                      <a:pt x="120000" y="34090"/>
                      <a:pt x="120000" y="34090"/>
                    </a:cubicBezTo>
                    <a:cubicBezTo>
                      <a:pt x="120000" y="31363"/>
                      <a:pt x="118441" y="28636"/>
                      <a:pt x="116883" y="28636"/>
                    </a:cubicBezTo>
                    <a:cubicBezTo>
                      <a:pt x="63896" y="1363"/>
                      <a:pt x="63896" y="1363"/>
                      <a:pt x="63896" y="1363"/>
                    </a:cubicBezTo>
                    <a:cubicBezTo>
                      <a:pt x="62337" y="0"/>
                      <a:pt x="59220" y="0"/>
                      <a:pt x="56103" y="1363"/>
                    </a:cubicBezTo>
                    <a:cubicBezTo>
                      <a:pt x="4675" y="28636"/>
                      <a:pt x="4675" y="28636"/>
                      <a:pt x="4675" y="28636"/>
                    </a:cubicBezTo>
                    <a:cubicBezTo>
                      <a:pt x="1558" y="28636"/>
                      <a:pt x="0" y="31363"/>
                      <a:pt x="0" y="34090"/>
                    </a:cubicBezTo>
                    <a:cubicBezTo>
                      <a:pt x="0" y="85909"/>
                      <a:pt x="0" y="85909"/>
                      <a:pt x="0" y="85909"/>
                    </a:cubicBezTo>
                    <a:cubicBezTo>
                      <a:pt x="0" y="88636"/>
                      <a:pt x="1558" y="91363"/>
                      <a:pt x="4675" y="92727"/>
                    </a:cubicBezTo>
                    <a:close/>
                    <a:moveTo>
                      <a:pt x="15584" y="38181"/>
                    </a:moveTo>
                    <a:cubicBezTo>
                      <a:pt x="60779" y="15000"/>
                      <a:pt x="60779" y="15000"/>
                      <a:pt x="60779" y="15000"/>
                    </a:cubicBezTo>
                    <a:cubicBezTo>
                      <a:pt x="104415" y="38181"/>
                      <a:pt x="104415" y="38181"/>
                      <a:pt x="104415" y="38181"/>
                    </a:cubicBezTo>
                    <a:cubicBezTo>
                      <a:pt x="104415" y="83181"/>
                      <a:pt x="104415" y="83181"/>
                      <a:pt x="104415" y="83181"/>
                    </a:cubicBezTo>
                    <a:cubicBezTo>
                      <a:pt x="60779" y="105000"/>
                      <a:pt x="60779" y="105000"/>
                      <a:pt x="60779" y="105000"/>
                    </a:cubicBezTo>
                    <a:cubicBezTo>
                      <a:pt x="15584" y="83181"/>
                      <a:pt x="15584" y="83181"/>
                      <a:pt x="15584" y="83181"/>
                    </a:cubicBezTo>
                    <a:lnTo>
                      <a:pt x="15584" y="38181"/>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2800">
                  <a:solidFill>
                    <a:srgbClr val="000000"/>
                  </a:solidFill>
                  <a:latin typeface="Calibri"/>
                  <a:ea typeface="Calibri"/>
                  <a:cs typeface="Calibri"/>
                  <a:sym typeface="Calibri"/>
                </a:endParaRPr>
              </a:p>
            </p:txBody>
          </p:sp>
          <p:sp>
            <p:nvSpPr>
              <p:cNvPr id="172" name="Shape 232"/>
              <p:cNvSpPr/>
              <p:nvPr/>
            </p:nvSpPr>
            <p:spPr>
              <a:xfrm>
                <a:off x="-7240588" y="7383463"/>
                <a:ext cx="288925" cy="330200"/>
              </a:xfrm>
              <a:custGeom>
                <a:avLst/>
                <a:gdLst/>
                <a:ahLst/>
                <a:cxnLst/>
                <a:rect l="0" t="0" r="0" b="0"/>
                <a:pathLst>
                  <a:path w="120000" h="120000" extrusionOk="0">
                    <a:moveTo>
                      <a:pt x="120000" y="87272"/>
                    </a:moveTo>
                    <a:cubicBezTo>
                      <a:pt x="120000" y="34090"/>
                      <a:pt x="120000" y="34090"/>
                      <a:pt x="120000" y="34090"/>
                    </a:cubicBezTo>
                    <a:cubicBezTo>
                      <a:pt x="120000" y="31363"/>
                      <a:pt x="118441" y="28636"/>
                      <a:pt x="116883" y="28636"/>
                    </a:cubicBezTo>
                    <a:cubicBezTo>
                      <a:pt x="63896" y="1363"/>
                      <a:pt x="63896" y="1363"/>
                      <a:pt x="63896" y="1363"/>
                    </a:cubicBezTo>
                    <a:cubicBezTo>
                      <a:pt x="62337" y="0"/>
                      <a:pt x="59220" y="0"/>
                      <a:pt x="56103" y="1363"/>
                    </a:cubicBezTo>
                    <a:cubicBezTo>
                      <a:pt x="4675" y="28636"/>
                      <a:pt x="4675" y="28636"/>
                      <a:pt x="4675" y="28636"/>
                    </a:cubicBezTo>
                    <a:cubicBezTo>
                      <a:pt x="1558" y="28636"/>
                      <a:pt x="0" y="31363"/>
                      <a:pt x="0" y="34090"/>
                    </a:cubicBezTo>
                    <a:cubicBezTo>
                      <a:pt x="0" y="87272"/>
                      <a:pt x="0" y="87272"/>
                      <a:pt x="0" y="87272"/>
                    </a:cubicBezTo>
                    <a:cubicBezTo>
                      <a:pt x="0" y="88636"/>
                      <a:pt x="1558" y="91363"/>
                      <a:pt x="4675" y="92727"/>
                    </a:cubicBezTo>
                    <a:cubicBezTo>
                      <a:pt x="56103" y="118636"/>
                      <a:pt x="56103" y="118636"/>
                      <a:pt x="56103" y="118636"/>
                    </a:cubicBezTo>
                    <a:cubicBezTo>
                      <a:pt x="57662" y="120000"/>
                      <a:pt x="59220" y="120000"/>
                      <a:pt x="60779" y="120000"/>
                    </a:cubicBezTo>
                    <a:cubicBezTo>
                      <a:pt x="60779" y="120000"/>
                      <a:pt x="62337" y="120000"/>
                      <a:pt x="63896" y="118636"/>
                    </a:cubicBezTo>
                    <a:cubicBezTo>
                      <a:pt x="116883" y="92727"/>
                      <a:pt x="116883" y="92727"/>
                      <a:pt x="116883" y="92727"/>
                    </a:cubicBezTo>
                    <a:cubicBezTo>
                      <a:pt x="118441" y="91363"/>
                      <a:pt x="120000" y="88636"/>
                      <a:pt x="120000" y="87272"/>
                    </a:cubicBezTo>
                    <a:close/>
                    <a:moveTo>
                      <a:pt x="104415" y="83181"/>
                    </a:moveTo>
                    <a:cubicBezTo>
                      <a:pt x="60779" y="105000"/>
                      <a:pt x="60779" y="105000"/>
                      <a:pt x="60779" y="105000"/>
                    </a:cubicBezTo>
                    <a:cubicBezTo>
                      <a:pt x="15584" y="83181"/>
                      <a:pt x="15584" y="83181"/>
                      <a:pt x="15584" y="83181"/>
                    </a:cubicBezTo>
                    <a:cubicBezTo>
                      <a:pt x="15584" y="38181"/>
                      <a:pt x="15584" y="38181"/>
                      <a:pt x="15584" y="38181"/>
                    </a:cubicBezTo>
                    <a:cubicBezTo>
                      <a:pt x="60779" y="15000"/>
                      <a:pt x="60779" y="15000"/>
                      <a:pt x="60779" y="15000"/>
                    </a:cubicBezTo>
                    <a:cubicBezTo>
                      <a:pt x="104415" y="38181"/>
                      <a:pt x="104415" y="38181"/>
                      <a:pt x="104415" y="38181"/>
                    </a:cubicBezTo>
                    <a:lnTo>
                      <a:pt x="104415" y="83181"/>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2800">
                  <a:solidFill>
                    <a:srgbClr val="000000"/>
                  </a:solidFill>
                  <a:latin typeface="Calibri"/>
                  <a:ea typeface="Calibri"/>
                  <a:cs typeface="Calibri"/>
                  <a:sym typeface="Calibri"/>
                </a:endParaRPr>
              </a:p>
            </p:txBody>
          </p:sp>
          <p:sp>
            <p:nvSpPr>
              <p:cNvPr id="173" name="Shape 233"/>
              <p:cNvSpPr/>
              <p:nvPr/>
            </p:nvSpPr>
            <p:spPr>
              <a:xfrm>
                <a:off x="-7394575" y="7119938"/>
                <a:ext cx="288925" cy="327025"/>
              </a:xfrm>
              <a:custGeom>
                <a:avLst/>
                <a:gdLst/>
                <a:ahLst/>
                <a:cxnLst/>
                <a:rect l="0" t="0" r="0" b="0"/>
                <a:pathLst>
                  <a:path w="120000" h="120000" extrusionOk="0">
                    <a:moveTo>
                      <a:pt x="116883" y="92413"/>
                    </a:moveTo>
                    <a:cubicBezTo>
                      <a:pt x="118441" y="91034"/>
                      <a:pt x="120000" y="89655"/>
                      <a:pt x="120000" y="86896"/>
                    </a:cubicBezTo>
                    <a:cubicBezTo>
                      <a:pt x="120000" y="33103"/>
                      <a:pt x="120000" y="33103"/>
                      <a:pt x="120000" y="33103"/>
                    </a:cubicBezTo>
                    <a:cubicBezTo>
                      <a:pt x="120000" y="30344"/>
                      <a:pt x="118441" y="28965"/>
                      <a:pt x="116883" y="27586"/>
                    </a:cubicBezTo>
                    <a:cubicBezTo>
                      <a:pt x="63896" y="1379"/>
                      <a:pt x="63896" y="1379"/>
                      <a:pt x="63896" y="1379"/>
                    </a:cubicBezTo>
                    <a:cubicBezTo>
                      <a:pt x="62337" y="0"/>
                      <a:pt x="59220" y="0"/>
                      <a:pt x="56103" y="1379"/>
                    </a:cubicBezTo>
                    <a:cubicBezTo>
                      <a:pt x="4675" y="27586"/>
                      <a:pt x="4675" y="27586"/>
                      <a:pt x="4675" y="27586"/>
                    </a:cubicBezTo>
                    <a:cubicBezTo>
                      <a:pt x="1558" y="28965"/>
                      <a:pt x="0" y="30344"/>
                      <a:pt x="0" y="33103"/>
                    </a:cubicBezTo>
                    <a:cubicBezTo>
                      <a:pt x="0" y="86896"/>
                      <a:pt x="0" y="86896"/>
                      <a:pt x="0" y="86896"/>
                    </a:cubicBezTo>
                    <a:cubicBezTo>
                      <a:pt x="0" y="89655"/>
                      <a:pt x="1558" y="91034"/>
                      <a:pt x="4675" y="92413"/>
                    </a:cubicBezTo>
                    <a:cubicBezTo>
                      <a:pt x="56103" y="118620"/>
                      <a:pt x="56103" y="118620"/>
                      <a:pt x="56103" y="118620"/>
                    </a:cubicBezTo>
                    <a:cubicBezTo>
                      <a:pt x="57662" y="120000"/>
                      <a:pt x="59220" y="120000"/>
                      <a:pt x="60779" y="120000"/>
                    </a:cubicBezTo>
                    <a:cubicBezTo>
                      <a:pt x="60779" y="120000"/>
                      <a:pt x="62337" y="120000"/>
                      <a:pt x="63896" y="118620"/>
                    </a:cubicBezTo>
                    <a:lnTo>
                      <a:pt x="116883" y="92413"/>
                    </a:lnTo>
                    <a:close/>
                    <a:moveTo>
                      <a:pt x="15584" y="82758"/>
                    </a:moveTo>
                    <a:cubicBezTo>
                      <a:pt x="15584" y="37241"/>
                      <a:pt x="15584" y="37241"/>
                      <a:pt x="15584" y="37241"/>
                    </a:cubicBezTo>
                    <a:cubicBezTo>
                      <a:pt x="60779" y="15172"/>
                      <a:pt x="60779" y="15172"/>
                      <a:pt x="60779" y="15172"/>
                    </a:cubicBezTo>
                    <a:cubicBezTo>
                      <a:pt x="104415" y="37241"/>
                      <a:pt x="104415" y="37241"/>
                      <a:pt x="104415" y="37241"/>
                    </a:cubicBezTo>
                    <a:cubicBezTo>
                      <a:pt x="104415" y="82758"/>
                      <a:pt x="104415" y="82758"/>
                      <a:pt x="104415" y="82758"/>
                    </a:cubicBezTo>
                    <a:cubicBezTo>
                      <a:pt x="60779" y="104827"/>
                      <a:pt x="60779" y="104827"/>
                      <a:pt x="60779" y="104827"/>
                    </a:cubicBezTo>
                    <a:lnTo>
                      <a:pt x="15584" y="82758"/>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2800">
                  <a:solidFill>
                    <a:srgbClr val="000000"/>
                  </a:solidFill>
                  <a:latin typeface="Calibri"/>
                  <a:ea typeface="Calibri"/>
                  <a:cs typeface="Calibri"/>
                  <a:sym typeface="Calibri"/>
                </a:endParaRPr>
              </a:p>
            </p:txBody>
          </p:sp>
          <p:sp>
            <p:nvSpPr>
              <p:cNvPr id="174" name="Shape 234"/>
              <p:cNvSpPr/>
              <p:nvPr/>
            </p:nvSpPr>
            <p:spPr>
              <a:xfrm>
                <a:off x="-6621463" y="7389813"/>
                <a:ext cx="127000" cy="230188"/>
              </a:xfrm>
              <a:custGeom>
                <a:avLst/>
                <a:gdLst/>
                <a:ahLst/>
                <a:cxnLst/>
                <a:rect l="0" t="0" r="0" b="0"/>
                <a:pathLst>
                  <a:path w="120000" h="120000" extrusionOk="0">
                    <a:moveTo>
                      <a:pt x="0" y="45245"/>
                    </a:moveTo>
                    <a:cubicBezTo>
                      <a:pt x="0" y="120000"/>
                      <a:pt x="0" y="120000"/>
                      <a:pt x="0" y="120000"/>
                    </a:cubicBezTo>
                    <a:cubicBezTo>
                      <a:pt x="35294" y="108196"/>
                      <a:pt x="35294" y="108196"/>
                      <a:pt x="35294" y="108196"/>
                    </a:cubicBezTo>
                    <a:cubicBezTo>
                      <a:pt x="35294" y="51147"/>
                      <a:pt x="35294" y="51147"/>
                      <a:pt x="35294" y="51147"/>
                    </a:cubicBezTo>
                    <a:cubicBezTo>
                      <a:pt x="120000" y="23606"/>
                      <a:pt x="120000" y="23606"/>
                      <a:pt x="120000" y="23606"/>
                    </a:cubicBezTo>
                    <a:cubicBezTo>
                      <a:pt x="120000" y="0"/>
                      <a:pt x="120000" y="0"/>
                      <a:pt x="120000" y="0"/>
                    </a:cubicBezTo>
                    <a:cubicBezTo>
                      <a:pt x="7058" y="37377"/>
                      <a:pt x="7058" y="37377"/>
                      <a:pt x="7058" y="37377"/>
                    </a:cubicBezTo>
                    <a:cubicBezTo>
                      <a:pt x="3529" y="37377"/>
                      <a:pt x="0" y="41311"/>
                      <a:pt x="0" y="45245"/>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2800">
                  <a:solidFill>
                    <a:srgbClr val="000000"/>
                  </a:solidFill>
                  <a:latin typeface="Calibri"/>
                  <a:ea typeface="Calibri"/>
                  <a:cs typeface="Calibri"/>
                  <a:sym typeface="Calibri"/>
                </a:endParaRPr>
              </a:p>
            </p:txBody>
          </p:sp>
          <p:sp>
            <p:nvSpPr>
              <p:cNvPr id="175" name="Shape 235"/>
              <p:cNvSpPr/>
              <p:nvPr/>
            </p:nvSpPr>
            <p:spPr>
              <a:xfrm>
                <a:off x="-7389813" y="6948488"/>
                <a:ext cx="127000" cy="223838"/>
              </a:xfrm>
              <a:custGeom>
                <a:avLst/>
                <a:gdLst/>
                <a:ahLst/>
                <a:cxnLst/>
                <a:rect l="0" t="0" r="0" b="0"/>
                <a:pathLst>
                  <a:path w="120000" h="120000" extrusionOk="0">
                    <a:moveTo>
                      <a:pt x="120000" y="74000"/>
                    </a:moveTo>
                    <a:cubicBezTo>
                      <a:pt x="120000" y="0"/>
                      <a:pt x="120000" y="0"/>
                      <a:pt x="120000" y="0"/>
                    </a:cubicBezTo>
                    <a:cubicBezTo>
                      <a:pt x="84705" y="12000"/>
                      <a:pt x="84705" y="12000"/>
                      <a:pt x="84705" y="12000"/>
                    </a:cubicBezTo>
                    <a:cubicBezTo>
                      <a:pt x="84705" y="70000"/>
                      <a:pt x="84705" y="70000"/>
                      <a:pt x="84705" y="70000"/>
                    </a:cubicBezTo>
                    <a:cubicBezTo>
                      <a:pt x="0" y="98000"/>
                      <a:pt x="0" y="98000"/>
                      <a:pt x="0" y="98000"/>
                    </a:cubicBezTo>
                    <a:cubicBezTo>
                      <a:pt x="0" y="120000"/>
                      <a:pt x="0" y="120000"/>
                      <a:pt x="0" y="120000"/>
                    </a:cubicBezTo>
                    <a:cubicBezTo>
                      <a:pt x="112941" y="84000"/>
                      <a:pt x="112941" y="84000"/>
                      <a:pt x="112941" y="84000"/>
                    </a:cubicBezTo>
                    <a:cubicBezTo>
                      <a:pt x="116470" y="82000"/>
                      <a:pt x="120000" y="78000"/>
                      <a:pt x="120000" y="74000"/>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2800">
                  <a:solidFill>
                    <a:srgbClr val="000000"/>
                  </a:solidFill>
                  <a:latin typeface="Calibri"/>
                  <a:ea typeface="Calibri"/>
                  <a:cs typeface="Calibri"/>
                  <a:sym typeface="Calibri"/>
                </a:endParaRPr>
              </a:p>
            </p:txBody>
          </p:sp>
          <p:sp>
            <p:nvSpPr>
              <p:cNvPr id="176" name="Shape 236"/>
              <p:cNvSpPr/>
              <p:nvPr/>
            </p:nvSpPr>
            <p:spPr>
              <a:xfrm>
                <a:off x="-7389813" y="7389813"/>
                <a:ext cx="127000" cy="230188"/>
              </a:xfrm>
              <a:custGeom>
                <a:avLst/>
                <a:gdLst/>
                <a:ahLst/>
                <a:cxnLst/>
                <a:rect l="0" t="0" r="0" b="0"/>
                <a:pathLst>
                  <a:path w="120000" h="120000" extrusionOk="0">
                    <a:moveTo>
                      <a:pt x="112941" y="37377"/>
                    </a:moveTo>
                    <a:cubicBezTo>
                      <a:pt x="0" y="0"/>
                      <a:pt x="0" y="0"/>
                      <a:pt x="0" y="0"/>
                    </a:cubicBezTo>
                    <a:cubicBezTo>
                      <a:pt x="0" y="23606"/>
                      <a:pt x="0" y="23606"/>
                      <a:pt x="0" y="23606"/>
                    </a:cubicBezTo>
                    <a:cubicBezTo>
                      <a:pt x="84705" y="51147"/>
                      <a:pt x="84705" y="51147"/>
                      <a:pt x="84705" y="51147"/>
                    </a:cubicBezTo>
                    <a:cubicBezTo>
                      <a:pt x="84705" y="108196"/>
                      <a:pt x="84705" y="108196"/>
                      <a:pt x="84705" y="108196"/>
                    </a:cubicBezTo>
                    <a:cubicBezTo>
                      <a:pt x="120000" y="120000"/>
                      <a:pt x="120000" y="120000"/>
                      <a:pt x="120000" y="120000"/>
                    </a:cubicBezTo>
                    <a:cubicBezTo>
                      <a:pt x="120000" y="45245"/>
                      <a:pt x="120000" y="45245"/>
                      <a:pt x="120000" y="45245"/>
                    </a:cubicBezTo>
                    <a:cubicBezTo>
                      <a:pt x="120000" y="41311"/>
                      <a:pt x="116470" y="37377"/>
                      <a:pt x="112941" y="37377"/>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2800">
                  <a:solidFill>
                    <a:srgbClr val="000000"/>
                  </a:solidFill>
                  <a:latin typeface="Calibri"/>
                  <a:ea typeface="Calibri"/>
                  <a:cs typeface="Calibri"/>
                  <a:sym typeface="Calibri"/>
                </a:endParaRPr>
              </a:p>
            </p:txBody>
          </p:sp>
          <p:sp>
            <p:nvSpPr>
              <p:cNvPr id="177" name="Shape 237"/>
              <p:cNvSpPr/>
              <p:nvPr/>
            </p:nvSpPr>
            <p:spPr>
              <a:xfrm>
                <a:off x="-7075488" y="7648575"/>
                <a:ext cx="266699" cy="98425"/>
              </a:xfrm>
              <a:custGeom>
                <a:avLst/>
                <a:gdLst/>
                <a:ahLst/>
                <a:cxnLst/>
                <a:rect l="0" t="0" r="0" b="0"/>
                <a:pathLst>
                  <a:path w="120000" h="120000" extrusionOk="0">
                    <a:moveTo>
                      <a:pt x="55774" y="4615"/>
                    </a:moveTo>
                    <a:cubicBezTo>
                      <a:pt x="0" y="92307"/>
                      <a:pt x="0" y="92307"/>
                      <a:pt x="0" y="92307"/>
                    </a:cubicBezTo>
                    <a:cubicBezTo>
                      <a:pt x="16901" y="120000"/>
                      <a:pt x="16901" y="120000"/>
                      <a:pt x="16901" y="120000"/>
                    </a:cubicBezTo>
                    <a:cubicBezTo>
                      <a:pt x="60845" y="50769"/>
                      <a:pt x="60845" y="50769"/>
                      <a:pt x="60845" y="50769"/>
                    </a:cubicBezTo>
                    <a:cubicBezTo>
                      <a:pt x="103098" y="120000"/>
                      <a:pt x="103098" y="120000"/>
                      <a:pt x="103098" y="120000"/>
                    </a:cubicBezTo>
                    <a:cubicBezTo>
                      <a:pt x="120000" y="92307"/>
                      <a:pt x="120000" y="92307"/>
                      <a:pt x="120000" y="92307"/>
                    </a:cubicBezTo>
                    <a:cubicBezTo>
                      <a:pt x="64225" y="4615"/>
                      <a:pt x="64225" y="4615"/>
                      <a:pt x="64225" y="4615"/>
                    </a:cubicBezTo>
                    <a:cubicBezTo>
                      <a:pt x="62535" y="0"/>
                      <a:pt x="59154" y="0"/>
                      <a:pt x="55774" y="4615"/>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2800">
                  <a:solidFill>
                    <a:srgbClr val="000000"/>
                  </a:solidFill>
                  <a:latin typeface="Calibri"/>
                  <a:ea typeface="Calibri"/>
                  <a:cs typeface="Calibri"/>
                  <a:sym typeface="Calibri"/>
                </a:endParaRPr>
              </a:p>
            </p:txBody>
          </p:sp>
        </p:grpSp>
      </p:grpSp>
      <p:grpSp>
        <p:nvGrpSpPr>
          <p:cNvPr id="180" name="Group 179"/>
          <p:cNvGrpSpPr/>
          <p:nvPr/>
        </p:nvGrpSpPr>
        <p:grpSpPr>
          <a:xfrm>
            <a:off x="2044729" y="5761844"/>
            <a:ext cx="1011281" cy="1148061"/>
            <a:chOff x="2460453" y="3364063"/>
            <a:chExt cx="1233029" cy="1399802"/>
          </a:xfrm>
        </p:grpSpPr>
        <p:grpSp>
          <p:nvGrpSpPr>
            <p:cNvPr id="181" name="Group 180"/>
            <p:cNvGrpSpPr/>
            <p:nvPr/>
          </p:nvGrpSpPr>
          <p:grpSpPr>
            <a:xfrm>
              <a:off x="2460453" y="3364063"/>
              <a:ext cx="1233029" cy="1399802"/>
              <a:chOff x="7450796" y="2121825"/>
              <a:chExt cx="1233029" cy="1399802"/>
            </a:xfrm>
          </p:grpSpPr>
          <p:sp>
            <p:nvSpPr>
              <p:cNvPr id="194" name="Shape 207"/>
              <p:cNvSpPr/>
              <p:nvPr/>
            </p:nvSpPr>
            <p:spPr>
              <a:xfrm>
                <a:off x="7450796" y="2121825"/>
                <a:ext cx="1211591" cy="1399802"/>
              </a:xfrm>
              <a:custGeom>
                <a:avLst/>
                <a:gdLst/>
                <a:ahLst/>
                <a:cxnLst/>
                <a:rect l="0" t="0" r="0" b="0"/>
                <a:pathLst>
                  <a:path w="120000" h="120000" extrusionOk="0">
                    <a:moveTo>
                      <a:pt x="0" y="30050"/>
                    </a:moveTo>
                    <a:lnTo>
                      <a:pt x="60116" y="0"/>
                    </a:lnTo>
                    <a:lnTo>
                      <a:pt x="120000" y="30050"/>
                    </a:lnTo>
                    <a:lnTo>
                      <a:pt x="120000" y="89949"/>
                    </a:lnTo>
                    <a:lnTo>
                      <a:pt x="60116" y="120000"/>
                    </a:lnTo>
                    <a:lnTo>
                      <a:pt x="0" y="89949"/>
                    </a:lnTo>
                    <a:lnTo>
                      <a:pt x="0" y="30050"/>
                    </a:lnTo>
                    <a:close/>
                  </a:path>
                </a:pathLst>
              </a:custGeom>
              <a:solidFill>
                <a:srgbClr val="44697D"/>
              </a:solidFill>
              <a:ln w="28575" cap="flat" cmpd="sng">
                <a:solidFill>
                  <a:schemeClr val="dk2"/>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2200">
                  <a:solidFill>
                    <a:srgbClr val="000000"/>
                  </a:solidFill>
                  <a:latin typeface="Arial"/>
                  <a:ea typeface="Arial"/>
                  <a:cs typeface="Arial"/>
                  <a:sym typeface="Arial"/>
                </a:endParaRPr>
              </a:p>
            </p:txBody>
          </p:sp>
          <p:sp>
            <p:nvSpPr>
              <p:cNvPr id="195" name="Shape 208"/>
              <p:cNvSpPr/>
              <p:nvPr/>
            </p:nvSpPr>
            <p:spPr>
              <a:xfrm>
                <a:off x="7450796" y="3037729"/>
                <a:ext cx="1233029" cy="30777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dirty="0" smtClean="0">
                    <a:solidFill>
                      <a:schemeClr val="tx2"/>
                    </a:solidFill>
                    <a:latin typeface="Calibri"/>
                    <a:ea typeface="Calibri"/>
                    <a:cs typeface="Calibri"/>
                    <a:sym typeface="Calibri"/>
                  </a:rPr>
                  <a:t>Solr</a:t>
                </a:r>
                <a:endParaRPr lang="en-US" sz="1400" dirty="0">
                  <a:solidFill>
                    <a:schemeClr val="tx2"/>
                  </a:solidFill>
                  <a:latin typeface="Calibri"/>
                  <a:ea typeface="Calibri"/>
                  <a:cs typeface="Calibri"/>
                  <a:sym typeface="Calibri"/>
                </a:endParaRPr>
              </a:p>
            </p:txBody>
          </p:sp>
        </p:grpSp>
        <p:grpSp>
          <p:nvGrpSpPr>
            <p:cNvPr id="182" name="Shape 226"/>
            <p:cNvGrpSpPr/>
            <p:nvPr/>
          </p:nvGrpSpPr>
          <p:grpSpPr>
            <a:xfrm rot="16200000">
              <a:off x="2743816" y="3618958"/>
              <a:ext cx="644865" cy="737828"/>
              <a:chOff x="-7466013" y="6684963"/>
              <a:chExt cx="1046162" cy="1196975"/>
            </a:xfrm>
          </p:grpSpPr>
          <p:sp>
            <p:nvSpPr>
              <p:cNvPr id="183" name="Shape 227"/>
              <p:cNvSpPr/>
              <p:nvPr/>
            </p:nvSpPr>
            <p:spPr>
              <a:xfrm>
                <a:off x="-7466013" y="6684963"/>
                <a:ext cx="1046162" cy="1196975"/>
              </a:xfrm>
              <a:custGeom>
                <a:avLst/>
                <a:gdLst/>
                <a:ahLst/>
                <a:cxnLst/>
                <a:rect l="0" t="0" r="0" b="0"/>
                <a:pathLst>
                  <a:path w="120000" h="120000" extrusionOk="0">
                    <a:moveTo>
                      <a:pt x="117849" y="28589"/>
                    </a:moveTo>
                    <a:cubicBezTo>
                      <a:pt x="61935" y="376"/>
                      <a:pt x="61935" y="376"/>
                      <a:pt x="61935" y="376"/>
                    </a:cubicBezTo>
                    <a:cubicBezTo>
                      <a:pt x="61505" y="0"/>
                      <a:pt x="60645" y="0"/>
                      <a:pt x="59784" y="0"/>
                    </a:cubicBezTo>
                    <a:cubicBezTo>
                      <a:pt x="59354" y="0"/>
                      <a:pt x="58494" y="0"/>
                      <a:pt x="57634" y="376"/>
                    </a:cubicBezTo>
                    <a:cubicBezTo>
                      <a:pt x="2150" y="28589"/>
                      <a:pt x="2150" y="28589"/>
                      <a:pt x="2150" y="28589"/>
                    </a:cubicBezTo>
                    <a:cubicBezTo>
                      <a:pt x="860" y="29341"/>
                      <a:pt x="0" y="30470"/>
                      <a:pt x="0" y="31974"/>
                    </a:cubicBezTo>
                    <a:cubicBezTo>
                      <a:pt x="0" y="88025"/>
                      <a:pt x="0" y="88025"/>
                      <a:pt x="0" y="88025"/>
                    </a:cubicBezTo>
                    <a:cubicBezTo>
                      <a:pt x="0" y="89529"/>
                      <a:pt x="860" y="90658"/>
                      <a:pt x="2150" y="91410"/>
                    </a:cubicBezTo>
                    <a:cubicBezTo>
                      <a:pt x="57634" y="119623"/>
                      <a:pt x="57634" y="119623"/>
                      <a:pt x="57634" y="119623"/>
                    </a:cubicBezTo>
                    <a:cubicBezTo>
                      <a:pt x="58494" y="120000"/>
                      <a:pt x="59354" y="120000"/>
                      <a:pt x="59784" y="120000"/>
                    </a:cubicBezTo>
                    <a:cubicBezTo>
                      <a:pt x="60645" y="120000"/>
                      <a:pt x="61505" y="120000"/>
                      <a:pt x="61935" y="119623"/>
                    </a:cubicBezTo>
                    <a:cubicBezTo>
                      <a:pt x="117849" y="91410"/>
                      <a:pt x="117849" y="91410"/>
                      <a:pt x="117849" y="91410"/>
                    </a:cubicBezTo>
                    <a:cubicBezTo>
                      <a:pt x="119139" y="90658"/>
                      <a:pt x="120000" y="89529"/>
                      <a:pt x="120000" y="88025"/>
                    </a:cubicBezTo>
                    <a:cubicBezTo>
                      <a:pt x="120000" y="31974"/>
                      <a:pt x="120000" y="31974"/>
                      <a:pt x="120000" y="31974"/>
                    </a:cubicBezTo>
                    <a:cubicBezTo>
                      <a:pt x="120000" y="30470"/>
                      <a:pt x="119139" y="29341"/>
                      <a:pt x="117849" y="28589"/>
                    </a:cubicBezTo>
                    <a:close/>
                    <a:moveTo>
                      <a:pt x="115698" y="88025"/>
                    </a:moveTo>
                    <a:cubicBezTo>
                      <a:pt x="59784" y="116238"/>
                      <a:pt x="59784" y="116238"/>
                      <a:pt x="59784" y="116238"/>
                    </a:cubicBezTo>
                    <a:cubicBezTo>
                      <a:pt x="4301" y="88025"/>
                      <a:pt x="4301" y="88025"/>
                      <a:pt x="4301" y="88025"/>
                    </a:cubicBezTo>
                    <a:cubicBezTo>
                      <a:pt x="4301" y="31974"/>
                      <a:pt x="4301" y="31974"/>
                      <a:pt x="4301" y="31974"/>
                    </a:cubicBezTo>
                    <a:cubicBezTo>
                      <a:pt x="59784" y="3761"/>
                      <a:pt x="59784" y="3761"/>
                      <a:pt x="59784" y="3761"/>
                    </a:cubicBezTo>
                    <a:cubicBezTo>
                      <a:pt x="115698" y="31974"/>
                      <a:pt x="115698" y="31974"/>
                      <a:pt x="115698" y="31974"/>
                    </a:cubicBezTo>
                    <a:lnTo>
                      <a:pt x="115698" y="88025"/>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2800">
                  <a:solidFill>
                    <a:srgbClr val="000000"/>
                  </a:solidFill>
                  <a:latin typeface="Calibri"/>
                  <a:ea typeface="Calibri"/>
                  <a:cs typeface="Calibri"/>
                  <a:sym typeface="Calibri"/>
                </a:endParaRPr>
              </a:p>
            </p:txBody>
          </p:sp>
          <p:sp>
            <p:nvSpPr>
              <p:cNvPr id="184" name="Shape 228"/>
              <p:cNvSpPr/>
              <p:nvPr/>
            </p:nvSpPr>
            <p:spPr>
              <a:xfrm>
                <a:off x="-6778625" y="7119938"/>
                <a:ext cx="288925" cy="327025"/>
              </a:xfrm>
              <a:custGeom>
                <a:avLst/>
                <a:gdLst/>
                <a:ahLst/>
                <a:cxnLst/>
                <a:rect l="0" t="0" r="0" b="0"/>
                <a:pathLst>
                  <a:path w="120000" h="120000" extrusionOk="0">
                    <a:moveTo>
                      <a:pt x="4675" y="27586"/>
                    </a:moveTo>
                    <a:cubicBezTo>
                      <a:pt x="1558" y="28965"/>
                      <a:pt x="0" y="30344"/>
                      <a:pt x="0" y="33103"/>
                    </a:cubicBezTo>
                    <a:cubicBezTo>
                      <a:pt x="0" y="86896"/>
                      <a:pt x="0" y="86896"/>
                      <a:pt x="0" y="86896"/>
                    </a:cubicBezTo>
                    <a:cubicBezTo>
                      <a:pt x="0" y="89655"/>
                      <a:pt x="1558" y="91034"/>
                      <a:pt x="4675" y="92413"/>
                    </a:cubicBezTo>
                    <a:cubicBezTo>
                      <a:pt x="56103" y="118620"/>
                      <a:pt x="56103" y="118620"/>
                      <a:pt x="56103" y="118620"/>
                    </a:cubicBezTo>
                    <a:cubicBezTo>
                      <a:pt x="57662" y="120000"/>
                      <a:pt x="59220" y="120000"/>
                      <a:pt x="60779" y="120000"/>
                    </a:cubicBezTo>
                    <a:cubicBezTo>
                      <a:pt x="60779" y="120000"/>
                      <a:pt x="62337" y="120000"/>
                      <a:pt x="63896" y="118620"/>
                    </a:cubicBezTo>
                    <a:cubicBezTo>
                      <a:pt x="116883" y="92413"/>
                      <a:pt x="116883" y="92413"/>
                      <a:pt x="116883" y="92413"/>
                    </a:cubicBezTo>
                    <a:cubicBezTo>
                      <a:pt x="118441" y="91034"/>
                      <a:pt x="120000" y="89655"/>
                      <a:pt x="120000" y="86896"/>
                    </a:cubicBezTo>
                    <a:cubicBezTo>
                      <a:pt x="120000" y="33103"/>
                      <a:pt x="120000" y="33103"/>
                      <a:pt x="120000" y="33103"/>
                    </a:cubicBezTo>
                    <a:cubicBezTo>
                      <a:pt x="120000" y="30344"/>
                      <a:pt x="118441" y="28965"/>
                      <a:pt x="116883" y="27586"/>
                    </a:cubicBezTo>
                    <a:cubicBezTo>
                      <a:pt x="63896" y="1379"/>
                      <a:pt x="63896" y="1379"/>
                      <a:pt x="63896" y="1379"/>
                    </a:cubicBezTo>
                    <a:cubicBezTo>
                      <a:pt x="62337" y="0"/>
                      <a:pt x="59220" y="0"/>
                      <a:pt x="56103" y="1379"/>
                    </a:cubicBezTo>
                    <a:lnTo>
                      <a:pt x="4675" y="27586"/>
                    </a:lnTo>
                    <a:close/>
                    <a:moveTo>
                      <a:pt x="104415" y="37241"/>
                    </a:moveTo>
                    <a:cubicBezTo>
                      <a:pt x="104415" y="82758"/>
                      <a:pt x="104415" y="82758"/>
                      <a:pt x="104415" y="82758"/>
                    </a:cubicBezTo>
                    <a:cubicBezTo>
                      <a:pt x="60779" y="104827"/>
                      <a:pt x="60779" y="104827"/>
                      <a:pt x="60779" y="104827"/>
                    </a:cubicBezTo>
                    <a:cubicBezTo>
                      <a:pt x="15584" y="82758"/>
                      <a:pt x="15584" y="82758"/>
                      <a:pt x="15584" y="82758"/>
                    </a:cubicBezTo>
                    <a:cubicBezTo>
                      <a:pt x="15584" y="37241"/>
                      <a:pt x="15584" y="37241"/>
                      <a:pt x="15584" y="37241"/>
                    </a:cubicBezTo>
                    <a:cubicBezTo>
                      <a:pt x="60779" y="15172"/>
                      <a:pt x="60779" y="15172"/>
                      <a:pt x="60779" y="15172"/>
                    </a:cubicBezTo>
                    <a:lnTo>
                      <a:pt x="104415" y="37241"/>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2800">
                  <a:solidFill>
                    <a:srgbClr val="000000"/>
                  </a:solidFill>
                  <a:latin typeface="Calibri"/>
                  <a:ea typeface="Calibri"/>
                  <a:cs typeface="Calibri"/>
                  <a:sym typeface="Calibri"/>
                </a:endParaRPr>
              </a:p>
            </p:txBody>
          </p:sp>
          <p:sp>
            <p:nvSpPr>
              <p:cNvPr id="185" name="Shape 229"/>
              <p:cNvSpPr/>
              <p:nvPr/>
            </p:nvSpPr>
            <p:spPr>
              <a:xfrm>
                <a:off x="-7086600" y="7119938"/>
                <a:ext cx="288925" cy="327025"/>
              </a:xfrm>
              <a:custGeom>
                <a:avLst/>
                <a:gdLst/>
                <a:ahLst/>
                <a:cxnLst/>
                <a:rect l="0" t="0" r="0" b="0"/>
                <a:pathLst>
                  <a:path w="120000" h="120000" extrusionOk="0">
                    <a:moveTo>
                      <a:pt x="4675" y="27586"/>
                    </a:moveTo>
                    <a:cubicBezTo>
                      <a:pt x="1558" y="28965"/>
                      <a:pt x="0" y="30344"/>
                      <a:pt x="0" y="33103"/>
                    </a:cubicBezTo>
                    <a:cubicBezTo>
                      <a:pt x="0" y="86896"/>
                      <a:pt x="0" y="86896"/>
                      <a:pt x="0" y="86896"/>
                    </a:cubicBezTo>
                    <a:cubicBezTo>
                      <a:pt x="0" y="89655"/>
                      <a:pt x="1558" y="91034"/>
                      <a:pt x="4675" y="92413"/>
                    </a:cubicBezTo>
                    <a:cubicBezTo>
                      <a:pt x="56103" y="118620"/>
                      <a:pt x="56103" y="118620"/>
                      <a:pt x="56103" y="118620"/>
                    </a:cubicBezTo>
                    <a:cubicBezTo>
                      <a:pt x="57662" y="120000"/>
                      <a:pt x="59220" y="120000"/>
                      <a:pt x="60779" y="120000"/>
                    </a:cubicBezTo>
                    <a:cubicBezTo>
                      <a:pt x="60779" y="120000"/>
                      <a:pt x="62337" y="120000"/>
                      <a:pt x="63896" y="118620"/>
                    </a:cubicBezTo>
                    <a:cubicBezTo>
                      <a:pt x="116883" y="92413"/>
                      <a:pt x="116883" y="92413"/>
                      <a:pt x="116883" y="92413"/>
                    </a:cubicBezTo>
                    <a:cubicBezTo>
                      <a:pt x="118441" y="91034"/>
                      <a:pt x="120000" y="89655"/>
                      <a:pt x="120000" y="86896"/>
                    </a:cubicBezTo>
                    <a:cubicBezTo>
                      <a:pt x="120000" y="33103"/>
                      <a:pt x="120000" y="33103"/>
                      <a:pt x="120000" y="33103"/>
                    </a:cubicBezTo>
                    <a:cubicBezTo>
                      <a:pt x="120000" y="30344"/>
                      <a:pt x="118441" y="28965"/>
                      <a:pt x="116883" y="27586"/>
                    </a:cubicBezTo>
                    <a:cubicBezTo>
                      <a:pt x="63896" y="1379"/>
                      <a:pt x="63896" y="1379"/>
                      <a:pt x="63896" y="1379"/>
                    </a:cubicBezTo>
                    <a:cubicBezTo>
                      <a:pt x="62337" y="0"/>
                      <a:pt x="59220" y="0"/>
                      <a:pt x="56103" y="1379"/>
                    </a:cubicBezTo>
                    <a:lnTo>
                      <a:pt x="4675" y="27586"/>
                    </a:lnTo>
                    <a:close/>
                    <a:moveTo>
                      <a:pt x="104415" y="37241"/>
                    </a:moveTo>
                    <a:cubicBezTo>
                      <a:pt x="104415" y="82758"/>
                      <a:pt x="104415" y="82758"/>
                      <a:pt x="104415" y="82758"/>
                    </a:cubicBezTo>
                    <a:cubicBezTo>
                      <a:pt x="60779" y="104827"/>
                      <a:pt x="60779" y="104827"/>
                      <a:pt x="60779" y="104827"/>
                    </a:cubicBezTo>
                    <a:cubicBezTo>
                      <a:pt x="15584" y="82758"/>
                      <a:pt x="15584" y="82758"/>
                      <a:pt x="15584" y="82758"/>
                    </a:cubicBezTo>
                    <a:cubicBezTo>
                      <a:pt x="15584" y="37241"/>
                      <a:pt x="15584" y="37241"/>
                      <a:pt x="15584" y="37241"/>
                    </a:cubicBezTo>
                    <a:cubicBezTo>
                      <a:pt x="60779" y="15172"/>
                      <a:pt x="60779" y="15172"/>
                      <a:pt x="60779" y="15172"/>
                    </a:cubicBezTo>
                    <a:lnTo>
                      <a:pt x="104415" y="37241"/>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2800">
                  <a:solidFill>
                    <a:srgbClr val="000000"/>
                  </a:solidFill>
                  <a:latin typeface="Calibri"/>
                  <a:ea typeface="Calibri"/>
                  <a:cs typeface="Calibri"/>
                  <a:sym typeface="Calibri"/>
                </a:endParaRPr>
              </a:p>
            </p:txBody>
          </p:sp>
          <p:sp>
            <p:nvSpPr>
              <p:cNvPr id="186" name="Shape 230"/>
              <p:cNvSpPr/>
              <p:nvPr/>
            </p:nvSpPr>
            <p:spPr>
              <a:xfrm>
                <a:off x="-6932613" y="7383463"/>
                <a:ext cx="288925" cy="330200"/>
              </a:xfrm>
              <a:custGeom>
                <a:avLst/>
                <a:gdLst/>
                <a:ahLst/>
                <a:cxnLst/>
                <a:rect l="0" t="0" r="0" b="0"/>
                <a:pathLst>
                  <a:path w="120000" h="120000" extrusionOk="0">
                    <a:moveTo>
                      <a:pt x="116883" y="28636"/>
                    </a:moveTo>
                    <a:cubicBezTo>
                      <a:pt x="63896" y="1363"/>
                      <a:pt x="63896" y="1363"/>
                      <a:pt x="63896" y="1363"/>
                    </a:cubicBezTo>
                    <a:cubicBezTo>
                      <a:pt x="62337" y="0"/>
                      <a:pt x="59220" y="0"/>
                      <a:pt x="56103" y="1363"/>
                    </a:cubicBezTo>
                    <a:cubicBezTo>
                      <a:pt x="4675" y="28636"/>
                      <a:pt x="4675" y="28636"/>
                      <a:pt x="4675" y="28636"/>
                    </a:cubicBezTo>
                    <a:cubicBezTo>
                      <a:pt x="1558" y="28636"/>
                      <a:pt x="0" y="31363"/>
                      <a:pt x="0" y="34090"/>
                    </a:cubicBezTo>
                    <a:cubicBezTo>
                      <a:pt x="0" y="87272"/>
                      <a:pt x="0" y="87272"/>
                      <a:pt x="0" y="87272"/>
                    </a:cubicBezTo>
                    <a:cubicBezTo>
                      <a:pt x="0" y="88636"/>
                      <a:pt x="1558" y="91363"/>
                      <a:pt x="4675" y="92727"/>
                    </a:cubicBezTo>
                    <a:cubicBezTo>
                      <a:pt x="56103" y="118636"/>
                      <a:pt x="56103" y="118636"/>
                      <a:pt x="56103" y="118636"/>
                    </a:cubicBezTo>
                    <a:cubicBezTo>
                      <a:pt x="57662" y="120000"/>
                      <a:pt x="59220" y="120000"/>
                      <a:pt x="60779" y="120000"/>
                    </a:cubicBezTo>
                    <a:cubicBezTo>
                      <a:pt x="60779" y="120000"/>
                      <a:pt x="62337" y="120000"/>
                      <a:pt x="63896" y="118636"/>
                    </a:cubicBezTo>
                    <a:cubicBezTo>
                      <a:pt x="116883" y="92727"/>
                      <a:pt x="116883" y="92727"/>
                      <a:pt x="116883" y="92727"/>
                    </a:cubicBezTo>
                    <a:cubicBezTo>
                      <a:pt x="118441" y="91363"/>
                      <a:pt x="120000" y="88636"/>
                      <a:pt x="120000" y="87272"/>
                    </a:cubicBezTo>
                    <a:cubicBezTo>
                      <a:pt x="120000" y="34090"/>
                      <a:pt x="120000" y="34090"/>
                      <a:pt x="120000" y="34090"/>
                    </a:cubicBezTo>
                    <a:cubicBezTo>
                      <a:pt x="120000" y="31363"/>
                      <a:pt x="118441" y="28636"/>
                      <a:pt x="116883" y="28636"/>
                    </a:cubicBezTo>
                    <a:close/>
                    <a:moveTo>
                      <a:pt x="104415" y="83181"/>
                    </a:moveTo>
                    <a:cubicBezTo>
                      <a:pt x="60779" y="105000"/>
                      <a:pt x="60779" y="105000"/>
                      <a:pt x="60779" y="105000"/>
                    </a:cubicBezTo>
                    <a:cubicBezTo>
                      <a:pt x="15584" y="83181"/>
                      <a:pt x="15584" y="83181"/>
                      <a:pt x="15584" y="83181"/>
                    </a:cubicBezTo>
                    <a:cubicBezTo>
                      <a:pt x="15584" y="38181"/>
                      <a:pt x="15584" y="38181"/>
                      <a:pt x="15584" y="38181"/>
                    </a:cubicBezTo>
                    <a:cubicBezTo>
                      <a:pt x="60779" y="15000"/>
                      <a:pt x="60779" y="15000"/>
                      <a:pt x="60779" y="15000"/>
                    </a:cubicBezTo>
                    <a:cubicBezTo>
                      <a:pt x="104415" y="38181"/>
                      <a:pt x="104415" y="38181"/>
                      <a:pt x="104415" y="38181"/>
                    </a:cubicBezTo>
                    <a:lnTo>
                      <a:pt x="104415" y="83181"/>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2800">
                  <a:solidFill>
                    <a:srgbClr val="000000"/>
                  </a:solidFill>
                  <a:latin typeface="Calibri"/>
                  <a:ea typeface="Calibri"/>
                  <a:cs typeface="Calibri"/>
                  <a:sym typeface="Calibri"/>
                </a:endParaRPr>
              </a:p>
            </p:txBody>
          </p:sp>
          <p:sp>
            <p:nvSpPr>
              <p:cNvPr id="187" name="Shape 231"/>
              <p:cNvSpPr/>
              <p:nvPr/>
            </p:nvSpPr>
            <p:spPr>
              <a:xfrm>
                <a:off x="-6932613" y="6850063"/>
                <a:ext cx="288925" cy="330200"/>
              </a:xfrm>
              <a:custGeom>
                <a:avLst/>
                <a:gdLst/>
                <a:ahLst/>
                <a:cxnLst/>
                <a:rect l="0" t="0" r="0" b="0"/>
                <a:pathLst>
                  <a:path w="120000" h="120000" extrusionOk="0">
                    <a:moveTo>
                      <a:pt x="4675" y="92727"/>
                    </a:moveTo>
                    <a:cubicBezTo>
                      <a:pt x="56103" y="118636"/>
                      <a:pt x="56103" y="118636"/>
                      <a:pt x="56103" y="118636"/>
                    </a:cubicBezTo>
                    <a:cubicBezTo>
                      <a:pt x="57662" y="120000"/>
                      <a:pt x="59220" y="120000"/>
                      <a:pt x="60779" y="120000"/>
                    </a:cubicBezTo>
                    <a:cubicBezTo>
                      <a:pt x="60779" y="120000"/>
                      <a:pt x="62337" y="120000"/>
                      <a:pt x="63896" y="118636"/>
                    </a:cubicBezTo>
                    <a:cubicBezTo>
                      <a:pt x="116883" y="92727"/>
                      <a:pt x="116883" y="92727"/>
                      <a:pt x="116883" y="92727"/>
                    </a:cubicBezTo>
                    <a:cubicBezTo>
                      <a:pt x="118441" y="91363"/>
                      <a:pt x="120000" y="88636"/>
                      <a:pt x="120000" y="85909"/>
                    </a:cubicBezTo>
                    <a:cubicBezTo>
                      <a:pt x="120000" y="34090"/>
                      <a:pt x="120000" y="34090"/>
                      <a:pt x="120000" y="34090"/>
                    </a:cubicBezTo>
                    <a:cubicBezTo>
                      <a:pt x="120000" y="31363"/>
                      <a:pt x="118441" y="28636"/>
                      <a:pt x="116883" y="28636"/>
                    </a:cubicBezTo>
                    <a:cubicBezTo>
                      <a:pt x="63896" y="1363"/>
                      <a:pt x="63896" y="1363"/>
                      <a:pt x="63896" y="1363"/>
                    </a:cubicBezTo>
                    <a:cubicBezTo>
                      <a:pt x="62337" y="0"/>
                      <a:pt x="59220" y="0"/>
                      <a:pt x="56103" y="1363"/>
                    </a:cubicBezTo>
                    <a:cubicBezTo>
                      <a:pt x="4675" y="28636"/>
                      <a:pt x="4675" y="28636"/>
                      <a:pt x="4675" y="28636"/>
                    </a:cubicBezTo>
                    <a:cubicBezTo>
                      <a:pt x="1558" y="28636"/>
                      <a:pt x="0" y="31363"/>
                      <a:pt x="0" y="34090"/>
                    </a:cubicBezTo>
                    <a:cubicBezTo>
                      <a:pt x="0" y="85909"/>
                      <a:pt x="0" y="85909"/>
                      <a:pt x="0" y="85909"/>
                    </a:cubicBezTo>
                    <a:cubicBezTo>
                      <a:pt x="0" y="88636"/>
                      <a:pt x="1558" y="91363"/>
                      <a:pt x="4675" y="92727"/>
                    </a:cubicBezTo>
                    <a:close/>
                    <a:moveTo>
                      <a:pt x="15584" y="38181"/>
                    </a:moveTo>
                    <a:cubicBezTo>
                      <a:pt x="60779" y="15000"/>
                      <a:pt x="60779" y="15000"/>
                      <a:pt x="60779" y="15000"/>
                    </a:cubicBezTo>
                    <a:cubicBezTo>
                      <a:pt x="104415" y="38181"/>
                      <a:pt x="104415" y="38181"/>
                      <a:pt x="104415" y="38181"/>
                    </a:cubicBezTo>
                    <a:cubicBezTo>
                      <a:pt x="104415" y="83181"/>
                      <a:pt x="104415" y="83181"/>
                      <a:pt x="104415" y="83181"/>
                    </a:cubicBezTo>
                    <a:cubicBezTo>
                      <a:pt x="60779" y="105000"/>
                      <a:pt x="60779" y="105000"/>
                      <a:pt x="60779" y="105000"/>
                    </a:cubicBezTo>
                    <a:cubicBezTo>
                      <a:pt x="15584" y="83181"/>
                      <a:pt x="15584" y="83181"/>
                      <a:pt x="15584" y="83181"/>
                    </a:cubicBezTo>
                    <a:lnTo>
                      <a:pt x="15584" y="38181"/>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2800">
                  <a:solidFill>
                    <a:srgbClr val="000000"/>
                  </a:solidFill>
                  <a:latin typeface="Calibri"/>
                  <a:ea typeface="Calibri"/>
                  <a:cs typeface="Calibri"/>
                  <a:sym typeface="Calibri"/>
                </a:endParaRPr>
              </a:p>
            </p:txBody>
          </p:sp>
          <p:sp>
            <p:nvSpPr>
              <p:cNvPr id="188" name="Shape 232"/>
              <p:cNvSpPr/>
              <p:nvPr/>
            </p:nvSpPr>
            <p:spPr>
              <a:xfrm>
                <a:off x="-7240588" y="7383463"/>
                <a:ext cx="288925" cy="330200"/>
              </a:xfrm>
              <a:custGeom>
                <a:avLst/>
                <a:gdLst/>
                <a:ahLst/>
                <a:cxnLst/>
                <a:rect l="0" t="0" r="0" b="0"/>
                <a:pathLst>
                  <a:path w="120000" h="120000" extrusionOk="0">
                    <a:moveTo>
                      <a:pt x="120000" y="87272"/>
                    </a:moveTo>
                    <a:cubicBezTo>
                      <a:pt x="120000" y="34090"/>
                      <a:pt x="120000" y="34090"/>
                      <a:pt x="120000" y="34090"/>
                    </a:cubicBezTo>
                    <a:cubicBezTo>
                      <a:pt x="120000" y="31363"/>
                      <a:pt x="118441" y="28636"/>
                      <a:pt x="116883" y="28636"/>
                    </a:cubicBezTo>
                    <a:cubicBezTo>
                      <a:pt x="63896" y="1363"/>
                      <a:pt x="63896" y="1363"/>
                      <a:pt x="63896" y="1363"/>
                    </a:cubicBezTo>
                    <a:cubicBezTo>
                      <a:pt x="62337" y="0"/>
                      <a:pt x="59220" y="0"/>
                      <a:pt x="56103" y="1363"/>
                    </a:cubicBezTo>
                    <a:cubicBezTo>
                      <a:pt x="4675" y="28636"/>
                      <a:pt x="4675" y="28636"/>
                      <a:pt x="4675" y="28636"/>
                    </a:cubicBezTo>
                    <a:cubicBezTo>
                      <a:pt x="1558" y="28636"/>
                      <a:pt x="0" y="31363"/>
                      <a:pt x="0" y="34090"/>
                    </a:cubicBezTo>
                    <a:cubicBezTo>
                      <a:pt x="0" y="87272"/>
                      <a:pt x="0" y="87272"/>
                      <a:pt x="0" y="87272"/>
                    </a:cubicBezTo>
                    <a:cubicBezTo>
                      <a:pt x="0" y="88636"/>
                      <a:pt x="1558" y="91363"/>
                      <a:pt x="4675" y="92727"/>
                    </a:cubicBezTo>
                    <a:cubicBezTo>
                      <a:pt x="56103" y="118636"/>
                      <a:pt x="56103" y="118636"/>
                      <a:pt x="56103" y="118636"/>
                    </a:cubicBezTo>
                    <a:cubicBezTo>
                      <a:pt x="57662" y="120000"/>
                      <a:pt x="59220" y="120000"/>
                      <a:pt x="60779" y="120000"/>
                    </a:cubicBezTo>
                    <a:cubicBezTo>
                      <a:pt x="60779" y="120000"/>
                      <a:pt x="62337" y="120000"/>
                      <a:pt x="63896" y="118636"/>
                    </a:cubicBezTo>
                    <a:cubicBezTo>
                      <a:pt x="116883" y="92727"/>
                      <a:pt x="116883" y="92727"/>
                      <a:pt x="116883" y="92727"/>
                    </a:cubicBezTo>
                    <a:cubicBezTo>
                      <a:pt x="118441" y="91363"/>
                      <a:pt x="120000" y="88636"/>
                      <a:pt x="120000" y="87272"/>
                    </a:cubicBezTo>
                    <a:close/>
                    <a:moveTo>
                      <a:pt x="104415" y="83181"/>
                    </a:moveTo>
                    <a:cubicBezTo>
                      <a:pt x="60779" y="105000"/>
                      <a:pt x="60779" y="105000"/>
                      <a:pt x="60779" y="105000"/>
                    </a:cubicBezTo>
                    <a:cubicBezTo>
                      <a:pt x="15584" y="83181"/>
                      <a:pt x="15584" y="83181"/>
                      <a:pt x="15584" y="83181"/>
                    </a:cubicBezTo>
                    <a:cubicBezTo>
                      <a:pt x="15584" y="38181"/>
                      <a:pt x="15584" y="38181"/>
                      <a:pt x="15584" y="38181"/>
                    </a:cubicBezTo>
                    <a:cubicBezTo>
                      <a:pt x="60779" y="15000"/>
                      <a:pt x="60779" y="15000"/>
                      <a:pt x="60779" y="15000"/>
                    </a:cubicBezTo>
                    <a:cubicBezTo>
                      <a:pt x="104415" y="38181"/>
                      <a:pt x="104415" y="38181"/>
                      <a:pt x="104415" y="38181"/>
                    </a:cubicBezTo>
                    <a:lnTo>
                      <a:pt x="104415" y="83181"/>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2800">
                  <a:solidFill>
                    <a:srgbClr val="000000"/>
                  </a:solidFill>
                  <a:latin typeface="Calibri"/>
                  <a:ea typeface="Calibri"/>
                  <a:cs typeface="Calibri"/>
                  <a:sym typeface="Calibri"/>
                </a:endParaRPr>
              </a:p>
            </p:txBody>
          </p:sp>
          <p:sp>
            <p:nvSpPr>
              <p:cNvPr id="189" name="Shape 233"/>
              <p:cNvSpPr/>
              <p:nvPr/>
            </p:nvSpPr>
            <p:spPr>
              <a:xfrm>
                <a:off x="-7394575" y="7119938"/>
                <a:ext cx="288925" cy="327025"/>
              </a:xfrm>
              <a:custGeom>
                <a:avLst/>
                <a:gdLst/>
                <a:ahLst/>
                <a:cxnLst/>
                <a:rect l="0" t="0" r="0" b="0"/>
                <a:pathLst>
                  <a:path w="120000" h="120000" extrusionOk="0">
                    <a:moveTo>
                      <a:pt x="116883" y="92413"/>
                    </a:moveTo>
                    <a:cubicBezTo>
                      <a:pt x="118441" y="91034"/>
                      <a:pt x="120000" y="89655"/>
                      <a:pt x="120000" y="86896"/>
                    </a:cubicBezTo>
                    <a:cubicBezTo>
                      <a:pt x="120000" y="33103"/>
                      <a:pt x="120000" y="33103"/>
                      <a:pt x="120000" y="33103"/>
                    </a:cubicBezTo>
                    <a:cubicBezTo>
                      <a:pt x="120000" y="30344"/>
                      <a:pt x="118441" y="28965"/>
                      <a:pt x="116883" y="27586"/>
                    </a:cubicBezTo>
                    <a:cubicBezTo>
                      <a:pt x="63896" y="1379"/>
                      <a:pt x="63896" y="1379"/>
                      <a:pt x="63896" y="1379"/>
                    </a:cubicBezTo>
                    <a:cubicBezTo>
                      <a:pt x="62337" y="0"/>
                      <a:pt x="59220" y="0"/>
                      <a:pt x="56103" y="1379"/>
                    </a:cubicBezTo>
                    <a:cubicBezTo>
                      <a:pt x="4675" y="27586"/>
                      <a:pt x="4675" y="27586"/>
                      <a:pt x="4675" y="27586"/>
                    </a:cubicBezTo>
                    <a:cubicBezTo>
                      <a:pt x="1558" y="28965"/>
                      <a:pt x="0" y="30344"/>
                      <a:pt x="0" y="33103"/>
                    </a:cubicBezTo>
                    <a:cubicBezTo>
                      <a:pt x="0" y="86896"/>
                      <a:pt x="0" y="86896"/>
                      <a:pt x="0" y="86896"/>
                    </a:cubicBezTo>
                    <a:cubicBezTo>
                      <a:pt x="0" y="89655"/>
                      <a:pt x="1558" y="91034"/>
                      <a:pt x="4675" y="92413"/>
                    </a:cubicBezTo>
                    <a:cubicBezTo>
                      <a:pt x="56103" y="118620"/>
                      <a:pt x="56103" y="118620"/>
                      <a:pt x="56103" y="118620"/>
                    </a:cubicBezTo>
                    <a:cubicBezTo>
                      <a:pt x="57662" y="120000"/>
                      <a:pt x="59220" y="120000"/>
                      <a:pt x="60779" y="120000"/>
                    </a:cubicBezTo>
                    <a:cubicBezTo>
                      <a:pt x="60779" y="120000"/>
                      <a:pt x="62337" y="120000"/>
                      <a:pt x="63896" y="118620"/>
                    </a:cubicBezTo>
                    <a:lnTo>
                      <a:pt x="116883" y="92413"/>
                    </a:lnTo>
                    <a:close/>
                    <a:moveTo>
                      <a:pt x="15584" y="82758"/>
                    </a:moveTo>
                    <a:cubicBezTo>
                      <a:pt x="15584" y="37241"/>
                      <a:pt x="15584" y="37241"/>
                      <a:pt x="15584" y="37241"/>
                    </a:cubicBezTo>
                    <a:cubicBezTo>
                      <a:pt x="60779" y="15172"/>
                      <a:pt x="60779" y="15172"/>
                      <a:pt x="60779" y="15172"/>
                    </a:cubicBezTo>
                    <a:cubicBezTo>
                      <a:pt x="104415" y="37241"/>
                      <a:pt x="104415" y="37241"/>
                      <a:pt x="104415" y="37241"/>
                    </a:cubicBezTo>
                    <a:cubicBezTo>
                      <a:pt x="104415" y="82758"/>
                      <a:pt x="104415" y="82758"/>
                      <a:pt x="104415" y="82758"/>
                    </a:cubicBezTo>
                    <a:cubicBezTo>
                      <a:pt x="60779" y="104827"/>
                      <a:pt x="60779" y="104827"/>
                      <a:pt x="60779" y="104827"/>
                    </a:cubicBezTo>
                    <a:lnTo>
                      <a:pt x="15584" y="82758"/>
                    </a:ln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2800">
                  <a:solidFill>
                    <a:srgbClr val="000000"/>
                  </a:solidFill>
                  <a:latin typeface="Calibri"/>
                  <a:ea typeface="Calibri"/>
                  <a:cs typeface="Calibri"/>
                  <a:sym typeface="Calibri"/>
                </a:endParaRPr>
              </a:p>
            </p:txBody>
          </p:sp>
          <p:sp>
            <p:nvSpPr>
              <p:cNvPr id="190" name="Shape 234"/>
              <p:cNvSpPr/>
              <p:nvPr/>
            </p:nvSpPr>
            <p:spPr>
              <a:xfrm>
                <a:off x="-6621463" y="7389813"/>
                <a:ext cx="127000" cy="230188"/>
              </a:xfrm>
              <a:custGeom>
                <a:avLst/>
                <a:gdLst/>
                <a:ahLst/>
                <a:cxnLst/>
                <a:rect l="0" t="0" r="0" b="0"/>
                <a:pathLst>
                  <a:path w="120000" h="120000" extrusionOk="0">
                    <a:moveTo>
                      <a:pt x="0" y="45245"/>
                    </a:moveTo>
                    <a:cubicBezTo>
                      <a:pt x="0" y="120000"/>
                      <a:pt x="0" y="120000"/>
                      <a:pt x="0" y="120000"/>
                    </a:cubicBezTo>
                    <a:cubicBezTo>
                      <a:pt x="35294" y="108196"/>
                      <a:pt x="35294" y="108196"/>
                      <a:pt x="35294" y="108196"/>
                    </a:cubicBezTo>
                    <a:cubicBezTo>
                      <a:pt x="35294" y="51147"/>
                      <a:pt x="35294" y="51147"/>
                      <a:pt x="35294" y="51147"/>
                    </a:cubicBezTo>
                    <a:cubicBezTo>
                      <a:pt x="120000" y="23606"/>
                      <a:pt x="120000" y="23606"/>
                      <a:pt x="120000" y="23606"/>
                    </a:cubicBezTo>
                    <a:cubicBezTo>
                      <a:pt x="120000" y="0"/>
                      <a:pt x="120000" y="0"/>
                      <a:pt x="120000" y="0"/>
                    </a:cubicBezTo>
                    <a:cubicBezTo>
                      <a:pt x="7058" y="37377"/>
                      <a:pt x="7058" y="37377"/>
                      <a:pt x="7058" y="37377"/>
                    </a:cubicBezTo>
                    <a:cubicBezTo>
                      <a:pt x="3529" y="37377"/>
                      <a:pt x="0" y="41311"/>
                      <a:pt x="0" y="45245"/>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2800">
                  <a:solidFill>
                    <a:srgbClr val="000000"/>
                  </a:solidFill>
                  <a:latin typeface="Calibri"/>
                  <a:ea typeface="Calibri"/>
                  <a:cs typeface="Calibri"/>
                  <a:sym typeface="Calibri"/>
                </a:endParaRPr>
              </a:p>
            </p:txBody>
          </p:sp>
          <p:sp>
            <p:nvSpPr>
              <p:cNvPr id="191" name="Shape 235"/>
              <p:cNvSpPr/>
              <p:nvPr/>
            </p:nvSpPr>
            <p:spPr>
              <a:xfrm>
                <a:off x="-7389813" y="6948488"/>
                <a:ext cx="127000" cy="223838"/>
              </a:xfrm>
              <a:custGeom>
                <a:avLst/>
                <a:gdLst/>
                <a:ahLst/>
                <a:cxnLst/>
                <a:rect l="0" t="0" r="0" b="0"/>
                <a:pathLst>
                  <a:path w="120000" h="120000" extrusionOk="0">
                    <a:moveTo>
                      <a:pt x="120000" y="74000"/>
                    </a:moveTo>
                    <a:cubicBezTo>
                      <a:pt x="120000" y="0"/>
                      <a:pt x="120000" y="0"/>
                      <a:pt x="120000" y="0"/>
                    </a:cubicBezTo>
                    <a:cubicBezTo>
                      <a:pt x="84705" y="12000"/>
                      <a:pt x="84705" y="12000"/>
                      <a:pt x="84705" y="12000"/>
                    </a:cubicBezTo>
                    <a:cubicBezTo>
                      <a:pt x="84705" y="70000"/>
                      <a:pt x="84705" y="70000"/>
                      <a:pt x="84705" y="70000"/>
                    </a:cubicBezTo>
                    <a:cubicBezTo>
                      <a:pt x="0" y="98000"/>
                      <a:pt x="0" y="98000"/>
                      <a:pt x="0" y="98000"/>
                    </a:cubicBezTo>
                    <a:cubicBezTo>
                      <a:pt x="0" y="120000"/>
                      <a:pt x="0" y="120000"/>
                      <a:pt x="0" y="120000"/>
                    </a:cubicBezTo>
                    <a:cubicBezTo>
                      <a:pt x="112941" y="84000"/>
                      <a:pt x="112941" y="84000"/>
                      <a:pt x="112941" y="84000"/>
                    </a:cubicBezTo>
                    <a:cubicBezTo>
                      <a:pt x="116470" y="82000"/>
                      <a:pt x="120000" y="78000"/>
                      <a:pt x="120000" y="74000"/>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2800">
                  <a:solidFill>
                    <a:srgbClr val="000000"/>
                  </a:solidFill>
                  <a:latin typeface="Calibri"/>
                  <a:ea typeface="Calibri"/>
                  <a:cs typeface="Calibri"/>
                  <a:sym typeface="Calibri"/>
                </a:endParaRPr>
              </a:p>
            </p:txBody>
          </p:sp>
          <p:sp>
            <p:nvSpPr>
              <p:cNvPr id="192" name="Shape 236"/>
              <p:cNvSpPr/>
              <p:nvPr/>
            </p:nvSpPr>
            <p:spPr>
              <a:xfrm>
                <a:off x="-7389813" y="7389813"/>
                <a:ext cx="127000" cy="230188"/>
              </a:xfrm>
              <a:custGeom>
                <a:avLst/>
                <a:gdLst/>
                <a:ahLst/>
                <a:cxnLst/>
                <a:rect l="0" t="0" r="0" b="0"/>
                <a:pathLst>
                  <a:path w="120000" h="120000" extrusionOk="0">
                    <a:moveTo>
                      <a:pt x="112941" y="37377"/>
                    </a:moveTo>
                    <a:cubicBezTo>
                      <a:pt x="0" y="0"/>
                      <a:pt x="0" y="0"/>
                      <a:pt x="0" y="0"/>
                    </a:cubicBezTo>
                    <a:cubicBezTo>
                      <a:pt x="0" y="23606"/>
                      <a:pt x="0" y="23606"/>
                      <a:pt x="0" y="23606"/>
                    </a:cubicBezTo>
                    <a:cubicBezTo>
                      <a:pt x="84705" y="51147"/>
                      <a:pt x="84705" y="51147"/>
                      <a:pt x="84705" y="51147"/>
                    </a:cubicBezTo>
                    <a:cubicBezTo>
                      <a:pt x="84705" y="108196"/>
                      <a:pt x="84705" y="108196"/>
                      <a:pt x="84705" y="108196"/>
                    </a:cubicBezTo>
                    <a:cubicBezTo>
                      <a:pt x="120000" y="120000"/>
                      <a:pt x="120000" y="120000"/>
                      <a:pt x="120000" y="120000"/>
                    </a:cubicBezTo>
                    <a:cubicBezTo>
                      <a:pt x="120000" y="45245"/>
                      <a:pt x="120000" y="45245"/>
                      <a:pt x="120000" y="45245"/>
                    </a:cubicBezTo>
                    <a:cubicBezTo>
                      <a:pt x="120000" y="41311"/>
                      <a:pt x="116470" y="37377"/>
                      <a:pt x="112941" y="37377"/>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2800">
                  <a:solidFill>
                    <a:srgbClr val="000000"/>
                  </a:solidFill>
                  <a:latin typeface="Calibri"/>
                  <a:ea typeface="Calibri"/>
                  <a:cs typeface="Calibri"/>
                  <a:sym typeface="Calibri"/>
                </a:endParaRPr>
              </a:p>
            </p:txBody>
          </p:sp>
          <p:sp>
            <p:nvSpPr>
              <p:cNvPr id="193" name="Shape 237"/>
              <p:cNvSpPr/>
              <p:nvPr/>
            </p:nvSpPr>
            <p:spPr>
              <a:xfrm>
                <a:off x="-7075488" y="7648575"/>
                <a:ext cx="266699" cy="98425"/>
              </a:xfrm>
              <a:custGeom>
                <a:avLst/>
                <a:gdLst/>
                <a:ahLst/>
                <a:cxnLst/>
                <a:rect l="0" t="0" r="0" b="0"/>
                <a:pathLst>
                  <a:path w="120000" h="120000" extrusionOk="0">
                    <a:moveTo>
                      <a:pt x="55774" y="4615"/>
                    </a:moveTo>
                    <a:cubicBezTo>
                      <a:pt x="0" y="92307"/>
                      <a:pt x="0" y="92307"/>
                      <a:pt x="0" y="92307"/>
                    </a:cubicBezTo>
                    <a:cubicBezTo>
                      <a:pt x="16901" y="120000"/>
                      <a:pt x="16901" y="120000"/>
                      <a:pt x="16901" y="120000"/>
                    </a:cubicBezTo>
                    <a:cubicBezTo>
                      <a:pt x="60845" y="50769"/>
                      <a:pt x="60845" y="50769"/>
                      <a:pt x="60845" y="50769"/>
                    </a:cubicBezTo>
                    <a:cubicBezTo>
                      <a:pt x="103098" y="120000"/>
                      <a:pt x="103098" y="120000"/>
                      <a:pt x="103098" y="120000"/>
                    </a:cubicBezTo>
                    <a:cubicBezTo>
                      <a:pt x="120000" y="92307"/>
                      <a:pt x="120000" y="92307"/>
                      <a:pt x="120000" y="92307"/>
                    </a:cubicBezTo>
                    <a:cubicBezTo>
                      <a:pt x="64225" y="4615"/>
                      <a:pt x="64225" y="4615"/>
                      <a:pt x="64225" y="4615"/>
                    </a:cubicBezTo>
                    <a:cubicBezTo>
                      <a:pt x="62535" y="0"/>
                      <a:pt x="59154" y="0"/>
                      <a:pt x="55774" y="4615"/>
                    </a:cubicBezTo>
                    <a:close/>
                  </a:path>
                </a:pathLst>
              </a:custGeom>
              <a:solidFill>
                <a:srgbClr val="FFFFFF"/>
              </a:solidFill>
              <a:ln>
                <a:noFill/>
              </a:ln>
            </p:spPr>
            <p:txBody>
              <a:bodyPr lIns="91425" tIns="45700" rIns="91425" bIns="45700" anchor="t" anchorCtr="0">
                <a:noAutofit/>
              </a:bodyPr>
              <a:lstStyle/>
              <a:p>
                <a:pPr marL="0" marR="0" lvl="0" indent="0" algn="l" rtl="0">
                  <a:spcBef>
                    <a:spcPts val="0"/>
                  </a:spcBef>
                  <a:buNone/>
                </a:pPr>
                <a:endParaRPr sz="2800">
                  <a:solidFill>
                    <a:srgbClr val="000000"/>
                  </a:solidFill>
                  <a:latin typeface="Calibri"/>
                  <a:ea typeface="Calibri"/>
                  <a:cs typeface="Calibri"/>
                  <a:sym typeface="Calibri"/>
                </a:endParaRPr>
              </a:p>
            </p:txBody>
          </p:sp>
        </p:grpSp>
      </p:grpSp>
      <p:grpSp>
        <p:nvGrpSpPr>
          <p:cNvPr id="207" name="Group 206"/>
          <p:cNvGrpSpPr/>
          <p:nvPr/>
        </p:nvGrpSpPr>
        <p:grpSpPr>
          <a:xfrm>
            <a:off x="6626523" y="1775494"/>
            <a:ext cx="1892818" cy="1830418"/>
            <a:chOff x="6382394" y="1503459"/>
            <a:chExt cx="1892818" cy="1830418"/>
          </a:xfrm>
        </p:grpSpPr>
        <p:sp>
          <p:nvSpPr>
            <p:cNvPr id="197" name="Hex_Outline"/>
            <p:cNvSpPr>
              <a:spLocks noChangeAspect="1"/>
            </p:cNvSpPr>
            <p:nvPr/>
          </p:nvSpPr>
          <p:spPr bwMode="gray">
            <a:xfrm>
              <a:off x="6382394" y="1503459"/>
              <a:ext cx="1584736" cy="1830418"/>
            </a:xfrm>
            <a:custGeom>
              <a:avLst/>
              <a:gdLst>
                <a:gd name="T0" fmla="*/ 0 w 4091"/>
                <a:gd name="T1" fmla="*/ 1181 h 4724"/>
                <a:gd name="T2" fmla="*/ 2045 w 4091"/>
                <a:gd name="T3" fmla="*/ 0 h 4724"/>
                <a:gd name="T4" fmla="*/ 4091 w 4091"/>
                <a:gd name="T5" fmla="*/ 1181 h 4724"/>
                <a:gd name="T6" fmla="*/ 4091 w 4091"/>
                <a:gd name="T7" fmla="*/ 3543 h 4724"/>
                <a:gd name="T8" fmla="*/ 2045 w 4091"/>
                <a:gd name="T9" fmla="*/ 4724 h 4724"/>
                <a:gd name="T10" fmla="*/ 0 w 4091"/>
                <a:gd name="T11" fmla="*/ 3543 h 4724"/>
                <a:gd name="T12" fmla="*/ 0 w 4091"/>
                <a:gd name="T13" fmla="*/ 1181 h 4724"/>
              </a:gdLst>
              <a:ahLst/>
              <a:cxnLst>
                <a:cxn ang="0">
                  <a:pos x="T0" y="T1"/>
                </a:cxn>
                <a:cxn ang="0">
                  <a:pos x="T2" y="T3"/>
                </a:cxn>
                <a:cxn ang="0">
                  <a:pos x="T4" y="T5"/>
                </a:cxn>
                <a:cxn ang="0">
                  <a:pos x="T6" y="T7"/>
                </a:cxn>
                <a:cxn ang="0">
                  <a:pos x="T8" y="T9"/>
                </a:cxn>
                <a:cxn ang="0">
                  <a:pos x="T10" y="T11"/>
                </a:cxn>
                <a:cxn ang="0">
                  <a:pos x="T12" y="T13"/>
                </a:cxn>
              </a:cxnLst>
              <a:rect l="0" t="0" r="r" b="b"/>
              <a:pathLst>
                <a:path w="4091" h="4724">
                  <a:moveTo>
                    <a:pt x="0" y="1181"/>
                  </a:moveTo>
                  <a:lnTo>
                    <a:pt x="2045" y="0"/>
                  </a:lnTo>
                  <a:lnTo>
                    <a:pt x="4091" y="1181"/>
                  </a:lnTo>
                  <a:lnTo>
                    <a:pt x="4091" y="3543"/>
                  </a:lnTo>
                  <a:lnTo>
                    <a:pt x="2045" y="4724"/>
                  </a:lnTo>
                  <a:lnTo>
                    <a:pt x="0" y="3543"/>
                  </a:lnTo>
                  <a:lnTo>
                    <a:pt x="0" y="1181"/>
                  </a:lnTo>
                  <a:close/>
                </a:path>
              </a:pathLst>
            </a:custGeom>
            <a:solidFill>
              <a:schemeClr val="accent3">
                <a:alpha val="67000"/>
              </a:schemeClr>
            </a:solidFill>
            <a:ln w="3810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sz="2800">
                <a:solidFill>
                  <a:prstClr val="black"/>
                </a:solidFill>
                <a:latin typeface="Arial"/>
              </a:endParaRPr>
            </a:p>
          </p:txBody>
        </p:sp>
        <p:grpSp>
          <p:nvGrpSpPr>
            <p:cNvPr id="198" name="Group 197"/>
            <p:cNvGrpSpPr/>
            <p:nvPr/>
          </p:nvGrpSpPr>
          <p:grpSpPr>
            <a:xfrm>
              <a:off x="7620066" y="2528971"/>
              <a:ext cx="655146" cy="760167"/>
              <a:chOff x="7134378" y="2275065"/>
              <a:chExt cx="595700" cy="691192"/>
            </a:xfrm>
          </p:grpSpPr>
          <p:sp>
            <p:nvSpPr>
              <p:cNvPr id="199" name="Hexagon 198"/>
              <p:cNvSpPr/>
              <p:nvPr/>
            </p:nvSpPr>
            <p:spPr bwMode="gray">
              <a:xfrm rot="16200000">
                <a:off x="7086632" y="2322811"/>
                <a:ext cx="691192" cy="595700"/>
              </a:xfrm>
              <a:prstGeom prst="hexagon">
                <a:avLst>
                  <a:gd name="adj" fmla="val 29439"/>
                  <a:gd name="vf" fmla="val 115470"/>
                </a:avLst>
              </a:prstGeom>
              <a:solidFill>
                <a:schemeClr val="accent6"/>
              </a:solidFill>
              <a:ln w="25400">
                <a:solidFill>
                  <a:schemeClr val="tx2"/>
                </a:solidFill>
                <a:miter lim="800000"/>
              </a:ln>
            </p:spPr>
            <p:txBody>
              <a:bodyPr vert="horz" wrap="square" lIns="91440" tIns="45720" rIns="91440" bIns="45720" numCol="1" anchor="t" anchorCtr="0" compatLnSpc="1">
                <a:prstTxWarp prst="textNoShape">
                  <a:avLst/>
                </a:prstTxWarp>
              </a:bodyPr>
              <a:lstStyle/>
              <a:p>
                <a:endParaRPr lang="en-US" dirty="0">
                  <a:solidFill>
                    <a:prstClr val="black"/>
                  </a:solidFill>
                  <a:latin typeface="Arial"/>
                </a:endParaRPr>
              </a:p>
            </p:txBody>
          </p:sp>
          <p:grpSp>
            <p:nvGrpSpPr>
              <p:cNvPr id="200" name="Group 199"/>
              <p:cNvGrpSpPr/>
              <p:nvPr/>
            </p:nvGrpSpPr>
            <p:grpSpPr>
              <a:xfrm>
                <a:off x="7249132" y="2411638"/>
                <a:ext cx="366193" cy="389469"/>
                <a:chOff x="5584826" y="2884488"/>
                <a:chExt cx="1023938" cy="1089025"/>
              </a:xfrm>
              <a:solidFill>
                <a:schemeClr val="bg2"/>
              </a:solidFill>
            </p:grpSpPr>
            <p:sp>
              <p:nvSpPr>
                <p:cNvPr id="201" name="Freeform 200"/>
                <p:cNvSpPr>
                  <a:spLocks/>
                </p:cNvSpPr>
                <p:nvPr/>
              </p:nvSpPr>
              <p:spPr bwMode="auto">
                <a:xfrm>
                  <a:off x="5584826" y="3479800"/>
                  <a:ext cx="1023938" cy="493713"/>
                </a:xfrm>
                <a:custGeom>
                  <a:avLst/>
                  <a:gdLst>
                    <a:gd name="T0" fmla="*/ 126 w 239"/>
                    <a:gd name="T1" fmla="*/ 115 h 115"/>
                    <a:gd name="T2" fmla="*/ 120 w 239"/>
                    <a:gd name="T3" fmla="*/ 115 h 115"/>
                    <a:gd name="T4" fmla="*/ 113 w 239"/>
                    <a:gd name="T5" fmla="*/ 115 h 115"/>
                    <a:gd name="T6" fmla="*/ 3 w 239"/>
                    <a:gd name="T7" fmla="*/ 100 h 115"/>
                    <a:gd name="T8" fmla="*/ 0 w 239"/>
                    <a:gd name="T9" fmla="*/ 95 h 115"/>
                    <a:gd name="T10" fmla="*/ 32 w 239"/>
                    <a:gd name="T11" fmla="*/ 29 h 115"/>
                    <a:gd name="T12" fmla="*/ 93 w 239"/>
                    <a:gd name="T13" fmla="*/ 2 h 115"/>
                    <a:gd name="T14" fmla="*/ 100 w 239"/>
                    <a:gd name="T15" fmla="*/ 5 h 115"/>
                    <a:gd name="T16" fmla="*/ 97 w 239"/>
                    <a:gd name="T17" fmla="*/ 11 h 115"/>
                    <a:gd name="T18" fmla="*/ 37 w 239"/>
                    <a:gd name="T19" fmla="*/ 38 h 115"/>
                    <a:gd name="T20" fmla="*/ 11 w 239"/>
                    <a:gd name="T21" fmla="*/ 93 h 115"/>
                    <a:gd name="T22" fmla="*/ 113 w 239"/>
                    <a:gd name="T23" fmla="*/ 105 h 115"/>
                    <a:gd name="T24" fmla="*/ 120 w 239"/>
                    <a:gd name="T25" fmla="*/ 105 h 115"/>
                    <a:gd name="T26" fmla="*/ 126 w 239"/>
                    <a:gd name="T27" fmla="*/ 105 h 115"/>
                    <a:gd name="T28" fmla="*/ 229 w 239"/>
                    <a:gd name="T29" fmla="*/ 93 h 115"/>
                    <a:gd name="T30" fmla="*/ 202 w 239"/>
                    <a:gd name="T31" fmla="*/ 38 h 115"/>
                    <a:gd name="T32" fmla="*/ 141 w 239"/>
                    <a:gd name="T33" fmla="*/ 11 h 115"/>
                    <a:gd name="T34" fmla="*/ 138 w 239"/>
                    <a:gd name="T35" fmla="*/ 4 h 115"/>
                    <a:gd name="T36" fmla="*/ 144 w 239"/>
                    <a:gd name="T37" fmla="*/ 1 h 115"/>
                    <a:gd name="T38" fmla="*/ 207 w 239"/>
                    <a:gd name="T39" fmla="*/ 29 h 115"/>
                    <a:gd name="T40" fmla="*/ 239 w 239"/>
                    <a:gd name="T41" fmla="*/ 95 h 115"/>
                    <a:gd name="T42" fmla="*/ 237 w 239"/>
                    <a:gd name="T43" fmla="*/ 100 h 115"/>
                    <a:gd name="T44" fmla="*/ 126 w 239"/>
                    <a:gd name="T45"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9" h="115">
                      <a:moveTo>
                        <a:pt x="126" y="115"/>
                      </a:moveTo>
                      <a:cubicBezTo>
                        <a:pt x="124" y="115"/>
                        <a:pt x="122" y="115"/>
                        <a:pt x="120" y="115"/>
                      </a:cubicBezTo>
                      <a:cubicBezTo>
                        <a:pt x="117" y="115"/>
                        <a:pt x="115" y="115"/>
                        <a:pt x="113" y="115"/>
                      </a:cubicBezTo>
                      <a:cubicBezTo>
                        <a:pt x="32" y="115"/>
                        <a:pt x="4" y="101"/>
                        <a:pt x="3" y="100"/>
                      </a:cubicBezTo>
                      <a:cubicBezTo>
                        <a:pt x="1" y="99"/>
                        <a:pt x="0" y="97"/>
                        <a:pt x="0" y="95"/>
                      </a:cubicBezTo>
                      <a:cubicBezTo>
                        <a:pt x="0" y="93"/>
                        <a:pt x="8" y="44"/>
                        <a:pt x="32" y="29"/>
                      </a:cubicBezTo>
                      <a:cubicBezTo>
                        <a:pt x="46" y="21"/>
                        <a:pt x="73" y="10"/>
                        <a:pt x="93" y="2"/>
                      </a:cubicBezTo>
                      <a:cubicBezTo>
                        <a:pt x="96" y="1"/>
                        <a:pt x="99" y="2"/>
                        <a:pt x="100" y="5"/>
                      </a:cubicBezTo>
                      <a:cubicBezTo>
                        <a:pt x="101" y="7"/>
                        <a:pt x="99" y="10"/>
                        <a:pt x="97" y="11"/>
                      </a:cubicBezTo>
                      <a:cubicBezTo>
                        <a:pt x="77" y="19"/>
                        <a:pt x="51" y="30"/>
                        <a:pt x="37" y="38"/>
                      </a:cubicBezTo>
                      <a:cubicBezTo>
                        <a:pt x="21" y="48"/>
                        <a:pt x="13" y="81"/>
                        <a:pt x="11" y="93"/>
                      </a:cubicBezTo>
                      <a:cubicBezTo>
                        <a:pt x="20" y="96"/>
                        <a:pt x="50" y="105"/>
                        <a:pt x="113" y="105"/>
                      </a:cubicBezTo>
                      <a:cubicBezTo>
                        <a:pt x="115" y="105"/>
                        <a:pt x="117" y="105"/>
                        <a:pt x="120" y="105"/>
                      </a:cubicBezTo>
                      <a:cubicBezTo>
                        <a:pt x="122" y="105"/>
                        <a:pt x="124" y="105"/>
                        <a:pt x="126" y="105"/>
                      </a:cubicBezTo>
                      <a:cubicBezTo>
                        <a:pt x="189" y="105"/>
                        <a:pt x="219" y="96"/>
                        <a:pt x="229" y="93"/>
                      </a:cubicBezTo>
                      <a:cubicBezTo>
                        <a:pt x="226" y="81"/>
                        <a:pt x="219" y="48"/>
                        <a:pt x="202" y="38"/>
                      </a:cubicBezTo>
                      <a:cubicBezTo>
                        <a:pt x="191" y="32"/>
                        <a:pt x="170" y="22"/>
                        <a:pt x="141" y="11"/>
                      </a:cubicBezTo>
                      <a:cubicBezTo>
                        <a:pt x="138" y="9"/>
                        <a:pt x="137" y="7"/>
                        <a:pt x="138" y="4"/>
                      </a:cubicBezTo>
                      <a:cubicBezTo>
                        <a:pt x="139" y="1"/>
                        <a:pt x="142" y="0"/>
                        <a:pt x="144" y="1"/>
                      </a:cubicBezTo>
                      <a:cubicBezTo>
                        <a:pt x="165" y="9"/>
                        <a:pt x="193" y="21"/>
                        <a:pt x="207" y="29"/>
                      </a:cubicBezTo>
                      <a:cubicBezTo>
                        <a:pt x="231" y="44"/>
                        <a:pt x="239" y="93"/>
                        <a:pt x="239" y="95"/>
                      </a:cubicBezTo>
                      <a:cubicBezTo>
                        <a:pt x="239" y="97"/>
                        <a:pt x="238" y="99"/>
                        <a:pt x="237" y="100"/>
                      </a:cubicBezTo>
                      <a:cubicBezTo>
                        <a:pt x="235" y="101"/>
                        <a:pt x="207" y="115"/>
                        <a:pt x="126" y="115"/>
                      </a:cubicBezTo>
                      <a:close/>
                    </a:path>
                  </a:pathLst>
                </a:custGeom>
                <a:grpFill/>
                <a:ln>
                  <a:solidFill>
                    <a:schemeClr val="tx2"/>
                  </a:solidFill>
                </a:ln>
                <a:extLst/>
              </p:spPr>
              <p:txBody>
                <a:bodyPr vert="horz" wrap="square" lIns="91440" tIns="45720" rIns="91440" bIns="45720" numCol="1" anchor="t" anchorCtr="0" compatLnSpc="1">
                  <a:prstTxWarp prst="textNoShape">
                    <a:avLst/>
                  </a:prstTxWarp>
                </a:bodyPr>
                <a:lstStyle/>
                <a:p>
                  <a:endParaRPr lang="en-US">
                    <a:solidFill>
                      <a:prstClr val="black"/>
                    </a:solidFill>
                    <a:latin typeface="Arial"/>
                  </a:endParaRPr>
                </a:p>
              </p:txBody>
            </p:sp>
            <p:sp>
              <p:nvSpPr>
                <p:cNvPr id="202" name="Freeform 201"/>
                <p:cNvSpPr>
                  <a:spLocks noEditPoints="1"/>
                </p:cNvSpPr>
                <p:nvPr/>
              </p:nvSpPr>
              <p:spPr bwMode="auto">
                <a:xfrm>
                  <a:off x="5824538" y="2884488"/>
                  <a:ext cx="534988" cy="693738"/>
                </a:xfrm>
                <a:custGeom>
                  <a:avLst/>
                  <a:gdLst>
                    <a:gd name="T0" fmla="*/ 63 w 125"/>
                    <a:gd name="T1" fmla="*/ 162 h 162"/>
                    <a:gd name="T2" fmla="*/ 62 w 125"/>
                    <a:gd name="T3" fmla="*/ 162 h 162"/>
                    <a:gd name="T4" fmla="*/ 61 w 125"/>
                    <a:gd name="T5" fmla="*/ 162 h 162"/>
                    <a:gd name="T6" fmla="*/ 10 w 125"/>
                    <a:gd name="T7" fmla="*/ 112 h 162"/>
                    <a:gd name="T8" fmla="*/ 0 w 125"/>
                    <a:gd name="T9" fmla="*/ 85 h 162"/>
                    <a:gd name="T10" fmla="*/ 7 w 125"/>
                    <a:gd name="T11" fmla="*/ 67 h 162"/>
                    <a:gd name="T12" fmla="*/ 7 w 125"/>
                    <a:gd name="T13" fmla="*/ 50 h 162"/>
                    <a:gd name="T14" fmla="*/ 19 w 125"/>
                    <a:gd name="T15" fmla="*/ 19 h 162"/>
                    <a:gd name="T16" fmla="*/ 63 w 125"/>
                    <a:gd name="T17" fmla="*/ 0 h 162"/>
                    <a:gd name="T18" fmla="*/ 64 w 125"/>
                    <a:gd name="T19" fmla="*/ 0 h 162"/>
                    <a:gd name="T20" fmla="*/ 104 w 125"/>
                    <a:gd name="T21" fmla="*/ 19 h 162"/>
                    <a:gd name="T22" fmla="*/ 117 w 125"/>
                    <a:gd name="T23" fmla="*/ 50 h 162"/>
                    <a:gd name="T24" fmla="*/ 117 w 125"/>
                    <a:gd name="T25" fmla="*/ 67 h 162"/>
                    <a:gd name="T26" fmla="*/ 125 w 125"/>
                    <a:gd name="T27" fmla="*/ 85 h 162"/>
                    <a:gd name="T28" fmla="*/ 115 w 125"/>
                    <a:gd name="T29" fmla="*/ 112 h 162"/>
                    <a:gd name="T30" fmla="*/ 63 w 125"/>
                    <a:gd name="T31" fmla="*/ 162 h 162"/>
                    <a:gd name="T32" fmla="*/ 63 w 125"/>
                    <a:gd name="T33" fmla="*/ 10 h 162"/>
                    <a:gd name="T34" fmla="*/ 27 w 125"/>
                    <a:gd name="T35" fmla="*/ 25 h 162"/>
                    <a:gd name="T36" fmla="*/ 17 w 125"/>
                    <a:gd name="T37" fmla="*/ 51 h 162"/>
                    <a:gd name="T38" fmla="*/ 17 w 125"/>
                    <a:gd name="T39" fmla="*/ 69 h 162"/>
                    <a:gd name="T40" fmla="*/ 14 w 125"/>
                    <a:gd name="T41" fmla="*/ 74 h 162"/>
                    <a:gd name="T42" fmla="*/ 10 w 125"/>
                    <a:gd name="T43" fmla="*/ 85 h 162"/>
                    <a:gd name="T44" fmla="*/ 16 w 125"/>
                    <a:gd name="T45" fmla="*/ 104 h 162"/>
                    <a:gd name="T46" fmla="*/ 18 w 125"/>
                    <a:gd name="T47" fmla="*/ 106 h 162"/>
                    <a:gd name="T48" fmla="*/ 61 w 125"/>
                    <a:gd name="T49" fmla="*/ 152 h 162"/>
                    <a:gd name="T50" fmla="*/ 62 w 125"/>
                    <a:gd name="T51" fmla="*/ 152 h 162"/>
                    <a:gd name="T52" fmla="*/ 63 w 125"/>
                    <a:gd name="T53" fmla="*/ 152 h 162"/>
                    <a:gd name="T54" fmla="*/ 64 w 125"/>
                    <a:gd name="T55" fmla="*/ 152 h 162"/>
                    <a:gd name="T56" fmla="*/ 106 w 125"/>
                    <a:gd name="T57" fmla="*/ 106 h 162"/>
                    <a:gd name="T58" fmla="*/ 109 w 125"/>
                    <a:gd name="T59" fmla="*/ 104 h 162"/>
                    <a:gd name="T60" fmla="*/ 109 w 125"/>
                    <a:gd name="T61" fmla="*/ 104 h 162"/>
                    <a:gd name="T62" fmla="*/ 115 w 125"/>
                    <a:gd name="T63" fmla="*/ 85 h 162"/>
                    <a:gd name="T64" fmla="*/ 112 w 125"/>
                    <a:gd name="T65" fmla="*/ 75 h 162"/>
                    <a:gd name="T66" fmla="*/ 107 w 125"/>
                    <a:gd name="T67" fmla="*/ 70 h 162"/>
                    <a:gd name="T68" fmla="*/ 107 w 125"/>
                    <a:gd name="T69" fmla="*/ 50 h 162"/>
                    <a:gd name="T70" fmla="*/ 96 w 125"/>
                    <a:gd name="T71" fmla="*/ 25 h 162"/>
                    <a:gd name="T72" fmla="*/ 63 w 125"/>
                    <a:gd name="T73" fmla="*/ 1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5" h="162">
                      <a:moveTo>
                        <a:pt x="63" y="162"/>
                      </a:moveTo>
                      <a:cubicBezTo>
                        <a:pt x="63" y="162"/>
                        <a:pt x="63" y="162"/>
                        <a:pt x="62" y="162"/>
                      </a:cubicBezTo>
                      <a:cubicBezTo>
                        <a:pt x="62" y="162"/>
                        <a:pt x="62" y="162"/>
                        <a:pt x="61" y="162"/>
                      </a:cubicBezTo>
                      <a:cubicBezTo>
                        <a:pt x="35" y="162"/>
                        <a:pt x="14" y="121"/>
                        <a:pt x="10" y="112"/>
                      </a:cubicBezTo>
                      <a:cubicBezTo>
                        <a:pt x="6" y="109"/>
                        <a:pt x="0" y="102"/>
                        <a:pt x="0" y="85"/>
                      </a:cubicBezTo>
                      <a:cubicBezTo>
                        <a:pt x="0" y="74"/>
                        <a:pt x="4" y="69"/>
                        <a:pt x="7" y="67"/>
                      </a:cubicBezTo>
                      <a:cubicBezTo>
                        <a:pt x="7" y="63"/>
                        <a:pt x="7" y="55"/>
                        <a:pt x="7" y="50"/>
                      </a:cubicBezTo>
                      <a:cubicBezTo>
                        <a:pt x="8" y="41"/>
                        <a:pt x="9" y="33"/>
                        <a:pt x="19" y="19"/>
                      </a:cubicBezTo>
                      <a:cubicBezTo>
                        <a:pt x="31" y="2"/>
                        <a:pt x="54" y="0"/>
                        <a:pt x="63" y="0"/>
                      </a:cubicBezTo>
                      <a:cubicBezTo>
                        <a:pt x="64" y="0"/>
                        <a:pt x="64" y="0"/>
                        <a:pt x="64" y="0"/>
                      </a:cubicBezTo>
                      <a:cubicBezTo>
                        <a:pt x="81" y="0"/>
                        <a:pt x="94" y="6"/>
                        <a:pt x="104" y="19"/>
                      </a:cubicBezTo>
                      <a:cubicBezTo>
                        <a:pt x="113" y="31"/>
                        <a:pt x="117" y="40"/>
                        <a:pt x="117" y="50"/>
                      </a:cubicBezTo>
                      <a:cubicBezTo>
                        <a:pt x="117" y="67"/>
                        <a:pt x="117" y="67"/>
                        <a:pt x="117" y="67"/>
                      </a:cubicBezTo>
                      <a:cubicBezTo>
                        <a:pt x="121" y="69"/>
                        <a:pt x="125" y="74"/>
                        <a:pt x="125" y="85"/>
                      </a:cubicBezTo>
                      <a:cubicBezTo>
                        <a:pt x="125" y="102"/>
                        <a:pt x="118" y="109"/>
                        <a:pt x="115" y="112"/>
                      </a:cubicBezTo>
                      <a:cubicBezTo>
                        <a:pt x="110" y="121"/>
                        <a:pt x="90" y="162"/>
                        <a:pt x="63" y="162"/>
                      </a:cubicBezTo>
                      <a:close/>
                      <a:moveTo>
                        <a:pt x="63" y="10"/>
                      </a:moveTo>
                      <a:cubicBezTo>
                        <a:pt x="57" y="10"/>
                        <a:pt x="37" y="11"/>
                        <a:pt x="27" y="25"/>
                      </a:cubicBezTo>
                      <a:cubicBezTo>
                        <a:pt x="19" y="37"/>
                        <a:pt x="18" y="43"/>
                        <a:pt x="17" y="51"/>
                      </a:cubicBezTo>
                      <a:cubicBezTo>
                        <a:pt x="17" y="58"/>
                        <a:pt x="17" y="69"/>
                        <a:pt x="17" y="69"/>
                      </a:cubicBezTo>
                      <a:cubicBezTo>
                        <a:pt x="17" y="72"/>
                        <a:pt x="16" y="74"/>
                        <a:pt x="14" y="74"/>
                      </a:cubicBezTo>
                      <a:cubicBezTo>
                        <a:pt x="14" y="74"/>
                        <a:pt x="10" y="76"/>
                        <a:pt x="10" y="85"/>
                      </a:cubicBezTo>
                      <a:cubicBezTo>
                        <a:pt x="10" y="100"/>
                        <a:pt x="16" y="104"/>
                        <a:pt x="16" y="104"/>
                      </a:cubicBezTo>
                      <a:cubicBezTo>
                        <a:pt x="17" y="104"/>
                        <a:pt x="18" y="105"/>
                        <a:pt x="18" y="106"/>
                      </a:cubicBezTo>
                      <a:cubicBezTo>
                        <a:pt x="24" y="119"/>
                        <a:pt x="43" y="152"/>
                        <a:pt x="61" y="152"/>
                      </a:cubicBezTo>
                      <a:cubicBezTo>
                        <a:pt x="61" y="152"/>
                        <a:pt x="62" y="152"/>
                        <a:pt x="62" y="152"/>
                      </a:cubicBezTo>
                      <a:cubicBezTo>
                        <a:pt x="62" y="152"/>
                        <a:pt x="63" y="152"/>
                        <a:pt x="63" y="152"/>
                      </a:cubicBezTo>
                      <a:cubicBezTo>
                        <a:pt x="63" y="152"/>
                        <a:pt x="63" y="152"/>
                        <a:pt x="64" y="152"/>
                      </a:cubicBezTo>
                      <a:cubicBezTo>
                        <a:pt x="82" y="152"/>
                        <a:pt x="101" y="119"/>
                        <a:pt x="106" y="106"/>
                      </a:cubicBezTo>
                      <a:cubicBezTo>
                        <a:pt x="107" y="105"/>
                        <a:pt x="108" y="104"/>
                        <a:pt x="109" y="104"/>
                      </a:cubicBezTo>
                      <a:cubicBezTo>
                        <a:pt x="109" y="104"/>
                        <a:pt x="109" y="104"/>
                        <a:pt x="109" y="104"/>
                      </a:cubicBezTo>
                      <a:cubicBezTo>
                        <a:pt x="109" y="104"/>
                        <a:pt x="115" y="100"/>
                        <a:pt x="115" y="85"/>
                      </a:cubicBezTo>
                      <a:cubicBezTo>
                        <a:pt x="115" y="76"/>
                        <a:pt x="112" y="75"/>
                        <a:pt x="112" y="75"/>
                      </a:cubicBezTo>
                      <a:cubicBezTo>
                        <a:pt x="109" y="74"/>
                        <a:pt x="107" y="72"/>
                        <a:pt x="107" y="70"/>
                      </a:cubicBezTo>
                      <a:cubicBezTo>
                        <a:pt x="107" y="50"/>
                        <a:pt x="107" y="50"/>
                        <a:pt x="107" y="50"/>
                      </a:cubicBezTo>
                      <a:cubicBezTo>
                        <a:pt x="107" y="45"/>
                        <a:pt x="106" y="38"/>
                        <a:pt x="96" y="25"/>
                      </a:cubicBezTo>
                      <a:cubicBezTo>
                        <a:pt x="88" y="15"/>
                        <a:pt x="78" y="10"/>
                        <a:pt x="63" y="10"/>
                      </a:cubicBezTo>
                      <a:close/>
                    </a:path>
                  </a:pathLst>
                </a:custGeom>
                <a:grpFill/>
                <a:ln>
                  <a:solidFill>
                    <a:schemeClr val="tx2"/>
                  </a:solidFill>
                </a:ln>
                <a:extLst/>
              </p:spPr>
              <p:txBody>
                <a:bodyPr vert="horz" wrap="square" lIns="91440" tIns="45720" rIns="91440" bIns="45720" numCol="1" anchor="t" anchorCtr="0" compatLnSpc="1">
                  <a:prstTxWarp prst="textNoShape">
                    <a:avLst/>
                  </a:prstTxWarp>
                </a:bodyPr>
                <a:lstStyle/>
                <a:p>
                  <a:endParaRPr lang="en-US">
                    <a:solidFill>
                      <a:prstClr val="black"/>
                    </a:solidFill>
                    <a:latin typeface="Arial"/>
                  </a:endParaRPr>
                </a:p>
              </p:txBody>
            </p:sp>
          </p:grpSp>
        </p:grpSp>
        <p:grpSp>
          <p:nvGrpSpPr>
            <p:cNvPr id="203" name="Group 202"/>
            <p:cNvGrpSpPr/>
            <p:nvPr/>
          </p:nvGrpSpPr>
          <p:grpSpPr>
            <a:xfrm>
              <a:off x="6904307" y="1857856"/>
              <a:ext cx="506530" cy="494527"/>
              <a:chOff x="2744550" y="3334059"/>
              <a:chExt cx="669925" cy="654050"/>
            </a:xfrm>
          </p:grpSpPr>
          <p:sp>
            <p:nvSpPr>
              <p:cNvPr id="204" name="Oval 203"/>
              <p:cNvSpPr/>
              <p:nvPr/>
            </p:nvSpPr>
            <p:spPr>
              <a:xfrm>
                <a:off x="2744550" y="3334059"/>
                <a:ext cx="669925" cy="654050"/>
              </a:xfrm>
              <a:prstGeom prst="ellipse">
                <a:avLst/>
              </a:prstGeom>
              <a:solidFill>
                <a:schemeClr val="tx2"/>
              </a:solidFill>
              <a:ln w="12700">
                <a:no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smtClean="0">
                  <a:solidFill>
                    <a:schemeClr val="tx2"/>
                  </a:solidFill>
                </a:endParaRPr>
              </a:p>
            </p:txBody>
          </p:sp>
          <p:pic>
            <p:nvPicPr>
              <p:cNvPr id="205" name="Picture 204"/>
              <p:cNvPicPr>
                <a:picLocks noChangeAspect="1"/>
              </p:cNvPicPr>
              <p:nvPr/>
            </p:nvPicPr>
            <p:blipFill>
              <a:blip r:embed="rId4"/>
              <a:stretch>
                <a:fillRect/>
              </a:stretch>
            </p:blipFill>
            <p:spPr>
              <a:xfrm>
                <a:off x="2808027" y="3394985"/>
                <a:ext cx="539298" cy="539298"/>
              </a:xfrm>
              <a:prstGeom prst="rect">
                <a:avLst/>
              </a:prstGeom>
              <a:ln>
                <a:noFill/>
              </a:ln>
            </p:spPr>
          </p:pic>
        </p:grpSp>
        <p:sp>
          <p:nvSpPr>
            <p:cNvPr id="206" name="Rectangle 205"/>
            <p:cNvSpPr/>
            <p:nvPr/>
          </p:nvSpPr>
          <p:spPr>
            <a:xfrm>
              <a:off x="6622646" y="2348306"/>
              <a:ext cx="1184491" cy="369332"/>
            </a:xfrm>
            <a:prstGeom prst="rect">
              <a:avLst/>
            </a:prstGeom>
          </p:spPr>
          <p:txBody>
            <a:bodyPr wrap="none">
              <a:spAutoFit/>
            </a:bodyPr>
            <a:lstStyle/>
            <a:p>
              <a:r>
                <a:rPr lang="en-US" sz="1800" cap="all" spc="300" dirty="0" smtClean="0">
                  <a:solidFill>
                    <a:schemeClr val="tx2"/>
                  </a:solidFill>
                </a:rPr>
                <a:t>Ambari</a:t>
              </a:r>
              <a:endParaRPr lang="en-US" sz="1800" dirty="0">
                <a:solidFill>
                  <a:schemeClr val="tx2"/>
                </a:solidFill>
              </a:endParaRPr>
            </a:p>
          </p:txBody>
        </p:sp>
      </p:grpSp>
      <p:pic>
        <p:nvPicPr>
          <p:cNvPr id="209" name="Picture 20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131511" y="4281308"/>
            <a:ext cx="5272426" cy="3257852"/>
          </a:xfrm>
          <a:prstGeom prst="rect">
            <a:avLst/>
          </a:prstGeom>
        </p:spPr>
      </p:pic>
      <p:pic>
        <p:nvPicPr>
          <p:cNvPr id="210" name="Picture 20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124340" y="928261"/>
            <a:ext cx="5279597" cy="3384160"/>
          </a:xfrm>
          <a:prstGeom prst="rect">
            <a:avLst/>
          </a:prstGeom>
        </p:spPr>
      </p:pic>
      <p:sp>
        <p:nvSpPr>
          <p:cNvPr id="211" name="TextBox 210"/>
          <p:cNvSpPr txBox="1"/>
          <p:nvPr/>
        </p:nvSpPr>
        <p:spPr>
          <a:xfrm>
            <a:off x="2982287" y="2096453"/>
            <a:ext cx="3137077" cy="1252651"/>
          </a:xfrm>
          <a:prstGeom prst="rect">
            <a:avLst/>
          </a:prstGeom>
        </p:spPr>
        <p:txBody>
          <a:bodyPr vert="horz" wrap="none" lIns="0" tIns="0" rIns="0" bIns="0" rtlCol="0" anchor="ctr" anchorCtr="0">
            <a:spAutoFit/>
          </a:bodyPr>
          <a:lstStyle/>
          <a:p>
            <a:pPr>
              <a:lnSpc>
                <a:spcPct val="85000"/>
              </a:lnSpc>
              <a:spcBef>
                <a:spcPts val="600"/>
              </a:spcBef>
            </a:pPr>
            <a:r>
              <a:rPr lang="en-US" sz="2800" dirty="0" smtClean="0"/>
              <a:t>Java Process</a:t>
            </a:r>
          </a:p>
          <a:p>
            <a:pPr>
              <a:lnSpc>
                <a:spcPct val="85000"/>
              </a:lnSpc>
              <a:spcBef>
                <a:spcPts val="600"/>
              </a:spcBef>
            </a:pPr>
            <a:r>
              <a:rPr lang="en-US" sz="2800" dirty="0" smtClean="0"/>
              <a:t>Multi-output Support</a:t>
            </a:r>
          </a:p>
          <a:p>
            <a:pPr>
              <a:lnSpc>
                <a:spcPct val="85000"/>
              </a:lnSpc>
              <a:spcBef>
                <a:spcPts val="600"/>
              </a:spcBef>
            </a:pPr>
            <a:r>
              <a:rPr lang="en-US" sz="2800" dirty="0" err="1" smtClean="0"/>
              <a:t>Grok</a:t>
            </a:r>
            <a:endParaRPr lang="en-US" sz="2800" dirty="0" smtClean="0"/>
          </a:p>
        </p:txBody>
      </p:sp>
      <p:sp>
        <p:nvSpPr>
          <p:cNvPr id="212" name="TextBox 211"/>
          <p:cNvSpPr txBox="1"/>
          <p:nvPr/>
        </p:nvSpPr>
        <p:spPr>
          <a:xfrm>
            <a:off x="3281850" y="5350589"/>
            <a:ext cx="2617576" cy="1252651"/>
          </a:xfrm>
          <a:prstGeom prst="rect">
            <a:avLst/>
          </a:prstGeom>
        </p:spPr>
        <p:txBody>
          <a:bodyPr vert="horz" wrap="none" lIns="0" tIns="0" rIns="0" bIns="0" rtlCol="0" anchor="ctr" anchorCtr="0">
            <a:spAutoFit/>
          </a:bodyPr>
          <a:lstStyle/>
          <a:p>
            <a:pPr>
              <a:lnSpc>
                <a:spcPct val="85000"/>
              </a:lnSpc>
              <a:spcBef>
                <a:spcPts val="600"/>
              </a:spcBef>
            </a:pPr>
            <a:r>
              <a:rPr lang="en-US" sz="2800" dirty="0" smtClean="0"/>
              <a:t>Solr Cloud</a:t>
            </a:r>
          </a:p>
          <a:p>
            <a:pPr>
              <a:lnSpc>
                <a:spcPct val="85000"/>
              </a:lnSpc>
              <a:spcBef>
                <a:spcPts val="600"/>
              </a:spcBef>
            </a:pPr>
            <a:r>
              <a:rPr lang="en-US" sz="2800" dirty="0" smtClean="0"/>
              <a:t>Local Disk Storage</a:t>
            </a:r>
          </a:p>
          <a:p>
            <a:pPr>
              <a:lnSpc>
                <a:spcPct val="85000"/>
              </a:lnSpc>
              <a:spcBef>
                <a:spcPts val="600"/>
              </a:spcBef>
            </a:pPr>
            <a:r>
              <a:rPr lang="en-US" sz="2800" dirty="0" smtClean="0"/>
              <a:t>TTL</a:t>
            </a:r>
          </a:p>
        </p:txBody>
      </p:sp>
      <p:cxnSp>
        <p:nvCxnSpPr>
          <p:cNvPr id="213" name="Straight Connector 212"/>
          <p:cNvCxnSpPr>
            <a:stCxn id="70" idx="4"/>
          </p:cNvCxnSpPr>
          <p:nvPr/>
        </p:nvCxnSpPr>
        <p:spPr>
          <a:xfrm>
            <a:off x="2012914" y="3675497"/>
            <a:ext cx="194" cy="1167998"/>
          </a:xfrm>
          <a:prstGeom prst="line">
            <a:avLst/>
          </a:prstGeom>
          <a:ln w="28575">
            <a:solidFill>
              <a:srgbClr val="FF700A"/>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a:stCxn id="197" idx="5"/>
          </p:cNvCxnSpPr>
          <p:nvPr/>
        </p:nvCxnSpPr>
        <p:spPr>
          <a:xfrm flipH="1">
            <a:off x="2511630" y="3148308"/>
            <a:ext cx="4114893" cy="1992287"/>
          </a:xfrm>
          <a:prstGeom prst="line">
            <a:avLst/>
          </a:prstGeom>
          <a:ln w="28575">
            <a:solidFill>
              <a:srgbClr val="FF700A"/>
            </a:solidFill>
            <a:headEnd type="arrow"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flipH="1">
            <a:off x="2550369" y="5704150"/>
            <a:ext cx="4172466" cy="15638"/>
          </a:xfrm>
          <a:prstGeom prst="line">
            <a:avLst/>
          </a:prstGeom>
          <a:ln w="28575">
            <a:solidFill>
              <a:srgbClr val="FF700A"/>
            </a:solidFill>
            <a:headEnd type="arrow"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00" name="Right Triangle 99"/>
          <p:cNvSpPr/>
          <p:nvPr/>
        </p:nvSpPr>
        <p:spPr>
          <a:xfrm rot="10800000">
            <a:off x="13178435" y="2262"/>
            <a:ext cx="734293" cy="796636"/>
          </a:xfrm>
          <a:prstGeom prst="rtTriangle">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ight Triangle 100"/>
          <p:cNvSpPr/>
          <p:nvPr/>
        </p:nvSpPr>
        <p:spPr>
          <a:xfrm rot="10800000">
            <a:off x="13912728" y="798899"/>
            <a:ext cx="734293" cy="796636"/>
          </a:xfrm>
          <a:prstGeom prst="rtTriangle">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Right Triangle 101"/>
          <p:cNvSpPr/>
          <p:nvPr/>
        </p:nvSpPr>
        <p:spPr>
          <a:xfrm>
            <a:off x="13912728" y="2262"/>
            <a:ext cx="734293" cy="796636"/>
          </a:xfrm>
          <a:prstGeom prst="rtTriangle">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TextBox 102"/>
          <p:cNvSpPr txBox="1"/>
          <p:nvPr/>
        </p:nvSpPr>
        <p:spPr>
          <a:xfrm rot="2883953">
            <a:off x="13674338" y="401212"/>
            <a:ext cx="914400" cy="334818"/>
          </a:xfrm>
          <a:prstGeom prst="rect">
            <a:avLst/>
          </a:prstGeom>
          <a:solidFill>
            <a:schemeClr val="accent6"/>
          </a:solidFill>
          <a:ln>
            <a:solidFill>
              <a:schemeClr val="accent6"/>
            </a:solidFill>
          </a:ln>
        </p:spPr>
        <p:txBody>
          <a:bodyPr vert="horz" wrap="none" lIns="91440" tIns="45720" rIns="91440" bIns="45720" rtlCol="0">
            <a:noAutofit/>
          </a:bodyPr>
          <a:lstStyle/>
          <a:p>
            <a:pPr algn="ctr" defTabSz="457200">
              <a:spcBef>
                <a:spcPct val="20000"/>
              </a:spcBef>
            </a:pPr>
            <a:r>
              <a:rPr lang="en-US" sz="2000" b="1" dirty="0">
                <a:solidFill>
                  <a:schemeClr val="tx2"/>
                </a:solidFill>
              </a:rPr>
              <a:t>Tech Preview</a:t>
            </a:r>
          </a:p>
        </p:txBody>
      </p:sp>
    </p:spTree>
    <p:extLst>
      <p:ext uri="{BB962C8B-B14F-4D97-AF65-F5344CB8AC3E}">
        <p14:creationId xmlns:p14="http://schemas.microsoft.com/office/powerpoint/2010/main" val="915021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 grpId="0"/>
      <p:bldP spid="2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Ambari Alerts</a:t>
            </a:r>
            <a:endParaRPr lang="en-US" dirty="0"/>
          </a:p>
        </p:txBody>
      </p:sp>
    </p:spTree>
    <p:extLst>
      <p:ext uri="{BB962C8B-B14F-4D97-AF65-F5344CB8AC3E}">
        <p14:creationId xmlns:p14="http://schemas.microsoft.com/office/powerpoint/2010/main" val="16644561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Automated Cluster Upgrade</a:t>
            </a:r>
            <a:endParaRPr lang="en-US" dirty="0"/>
          </a:p>
        </p:txBody>
      </p:sp>
    </p:spTree>
    <p:extLst>
      <p:ext uri="{BB962C8B-B14F-4D97-AF65-F5344CB8AC3E}">
        <p14:creationId xmlns:p14="http://schemas.microsoft.com/office/powerpoint/2010/main" val="8969832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Automated Cluster Upgrade Terminology</a:t>
            </a:r>
            <a:endParaRPr lang="en-US" dirty="0"/>
          </a:p>
        </p:txBody>
      </p:sp>
      <p:sp>
        <p:nvSpPr>
          <p:cNvPr id="4" name="Rectangle 3"/>
          <p:cNvSpPr/>
          <p:nvPr/>
        </p:nvSpPr>
        <p:spPr>
          <a:xfrm>
            <a:off x="1354924" y="1399460"/>
            <a:ext cx="2659380" cy="2118452"/>
          </a:xfrm>
          <a:prstGeom prst="rect">
            <a:avLst/>
          </a:prstGeom>
          <a:solidFill>
            <a:schemeClr val="accent1"/>
          </a:solidFill>
          <a:ln>
            <a:solidFill>
              <a:srgbClr val="69BE28"/>
            </a:solid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l"/>
            <a:r>
              <a:rPr lang="en-US" sz="2400" b="1" dirty="0">
                <a:solidFill>
                  <a:schemeClr val="tx2"/>
                </a:solidFill>
              </a:rPr>
              <a:t>Rolling Upgrade</a:t>
            </a:r>
          </a:p>
        </p:txBody>
      </p:sp>
      <p:sp>
        <p:nvSpPr>
          <p:cNvPr id="5" name="Rectangle 4"/>
          <p:cNvSpPr/>
          <p:nvPr/>
        </p:nvSpPr>
        <p:spPr>
          <a:xfrm>
            <a:off x="4014304" y="1399460"/>
            <a:ext cx="8911255" cy="2118452"/>
          </a:xfrm>
          <a:prstGeom prst="rect">
            <a:avLst/>
          </a:prstGeom>
          <a:solidFill>
            <a:schemeClr val="tx2"/>
          </a:solidFill>
          <a:ln>
            <a:solidFill>
              <a:srgbClr val="69BE28"/>
            </a:solid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l"/>
            <a:r>
              <a:rPr lang="en-US" dirty="0">
                <a:solidFill>
                  <a:schemeClr val="bg1"/>
                </a:solidFill>
              </a:rPr>
              <a:t>O</a:t>
            </a:r>
            <a:r>
              <a:rPr lang="en-US" dirty="0" smtClean="0">
                <a:solidFill>
                  <a:schemeClr val="bg1"/>
                </a:solidFill>
              </a:rPr>
              <a:t>rchestrates </a:t>
            </a:r>
            <a:r>
              <a:rPr lang="en-US" dirty="0">
                <a:solidFill>
                  <a:schemeClr val="bg1"/>
                </a:solidFill>
              </a:rPr>
              <a:t>the </a:t>
            </a:r>
            <a:r>
              <a:rPr lang="en-US" dirty="0" smtClean="0">
                <a:solidFill>
                  <a:schemeClr val="bg1"/>
                </a:solidFill>
              </a:rPr>
              <a:t>cluster upgrade </a:t>
            </a:r>
            <a:r>
              <a:rPr lang="en-US" dirty="0">
                <a:solidFill>
                  <a:schemeClr val="bg1"/>
                </a:solidFill>
              </a:rPr>
              <a:t>in an order that is meant to preserve cluster operation and minimize service impact</a:t>
            </a:r>
            <a:r>
              <a:rPr lang="en-US" dirty="0" smtClean="0">
                <a:solidFill>
                  <a:schemeClr val="bg1"/>
                </a:solidFill>
              </a:rPr>
              <a:t>. The tradeoff is more stringent prerequisites and a longer upgrade time.</a:t>
            </a:r>
            <a:endParaRPr lang="en-US" dirty="0">
              <a:solidFill>
                <a:schemeClr val="bg1"/>
              </a:solidFill>
            </a:endParaRPr>
          </a:p>
        </p:txBody>
      </p:sp>
      <p:sp>
        <p:nvSpPr>
          <p:cNvPr id="6" name="Rectangle 5"/>
          <p:cNvSpPr/>
          <p:nvPr/>
        </p:nvSpPr>
        <p:spPr>
          <a:xfrm>
            <a:off x="1354924" y="3821475"/>
            <a:ext cx="2659380" cy="2118452"/>
          </a:xfrm>
          <a:prstGeom prst="rect">
            <a:avLst/>
          </a:prstGeom>
          <a:solidFill>
            <a:schemeClr val="accent1"/>
          </a:solidFill>
          <a:ln>
            <a:solidFill>
              <a:srgbClr val="69BE28"/>
            </a:solid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l"/>
            <a:r>
              <a:rPr lang="en-US" sz="2400" b="1" dirty="0" smtClean="0">
                <a:solidFill>
                  <a:schemeClr val="tx2"/>
                </a:solidFill>
              </a:rPr>
              <a:t>Express Upgrade</a:t>
            </a:r>
            <a:endParaRPr lang="en-US" sz="2400" b="1" dirty="0">
              <a:solidFill>
                <a:schemeClr val="tx2"/>
              </a:solidFill>
            </a:endParaRPr>
          </a:p>
        </p:txBody>
      </p:sp>
      <p:sp>
        <p:nvSpPr>
          <p:cNvPr id="7" name="Rectangle 6"/>
          <p:cNvSpPr/>
          <p:nvPr/>
        </p:nvSpPr>
        <p:spPr>
          <a:xfrm>
            <a:off x="4014304" y="3821475"/>
            <a:ext cx="8911255" cy="2118452"/>
          </a:xfrm>
          <a:prstGeom prst="rect">
            <a:avLst/>
          </a:prstGeom>
          <a:solidFill>
            <a:schemeClr val="tx2"/>
          </a:solidFill>
          <a:ln>
            <a:solidFill>
              <a:srgbClr val="69BE28"/>
            </a:solid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l"/>
            <a:r>
              <a:rPr lang="en-US" dirty="0" smtClean="0">
                <a:solidFill>
                  <a:schemeClr val="bg1"/>
                </a:solidFill>
              </a:rPr>
              <a:t>Orchestrates the cluster upgrade in an order that will incur cluster downtime. This method has less stringent prerequisites but completes in a faster upgrade time.</a:t>
            </a:r>
            <a:endParaRPr lang="en-US" dirty="0">
              <a:solidFill>
                <a:schemeClr val="bg1"/>
              </a:solidFill>
            </a:endParaRPr>
          </a:p>
        </p:txBody>
      </p:sp>
    </p:spTree>
    <p:extLst>
      <p:ext uri="{BB962C8B-B14F-4D97-AF65-F5344CB8AC3E}">
        <p14:creationId xmlns:p14="http://schemas.microsoft.com/office/powerpoint/2010/main" val="27155191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Automated Upgrade: Rolling or Express Choice</a:t>
            </a:r>
            <a:endParaRPr lang="en-US" dirty="0"/>
          </a:p>
        </p:txBody>
      </p:sp>
      <p:sp>
        <p:nvSpPr>
          <p:cNvPr id="3" name="Rectangle 2"/>
          <p:cNvSpPr/>
          <p:nvPr/>
        </p:nvSpPr>
        <p:spPr>
          <a:xfrm>
            <a:off x="1726065" y="1732172"/>
            <a:ext cx="2091988" cy="146858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2640" b="1" dirty="0">
                <a:solidFill>
                  <a:schemeClr val="tx2"/>
                </a:solidFill>
              </a:rPr>
              <a:t>Check Prerequisites</a:t>
            </a:r>
          </a:p>
        </p:txBody>
      </p:sp>
      <p:sp>
        <p:nvSpPr>
          <p:cNvPr id="4" name="Rectangle 3"/>
          <p:cNvSpPr/>
          <p:nvPr/>
        </p:nvSpPr>
        <p:spPr>
          <a:xfrm>
            <a:off x="4085163" y="1732172"/>
            <a:ext cx="2091988" cy="146858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2640" b="1" dirty="0">
                <a:solidFill>
                  <a:schemeClr val="tx2"/>
                </a:solidFill>
              </a:rPr>
              <a:t>Prepare</a:t>
            </a:r>
          </a:p>
        </p:txBody>
      </p:sp>
      <p:sp>
        <p:nvSpPr>
          <p:cNvPr id="5" name="Rectangle 4"/>
          <p:cNvSpPr/>
          <p:nvPr/>
        </p:nvSpPr>
        <p:spPr>
          <a:xfrm>
            <a:off x="6444261" y="1732172"/>
            <a:ext cx="2091988" cy="146858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2640" b="1" dirty="0">
                <a:solidFill>
                  <a:schemeClr val="tx2"/>
                </a:solidFill>
              </a:rPr>
              <a:t>Register + Install</a:t>
            </a:r>
          </a:p>
        </p:txBody>
      </p:sp>
      <p:sp>
        <p:nvSpPr>
          <p:cNvPr id="6" name="Rectangle 5"/>
          <p:cNvSpPr/>
          <p:nvPr/>
        </p:nvSpPr>
        <p:spPr>
          <a:xfrm>
            <a:off x="8803359" y="1732172"/>
            <a:ext cx="2091988" cy="146858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2640" b="1" dirty="0">
                <a:solidFill>
                  <a:schemeClr val="tx2"/>
                </a:solidFill>
              </a:rPr>
              <a:t>Perform Upgrade</a:t>
            </a:r>
          </a:p>
        </p:txBody>
      </p:sp>
      <p:sp>
        <p:nvSpPr>
          <p:cNvPr id="10" name="Rectangle 9"/>
          <p:cNvSpPr/>
          <p:nvPr/>
        </p:nvSpPr>
        <p:spPr>
          <a:xfrm>
            <a:off x="8803359" y="3515243"/>
            <a:ext cx="2091988" cy="1923012"/>
          </a:xfrm>
          <a:prstGeom prst="rect">
            <a:avLst/>
          </a:prstGeom>
          <a:noFill/>
          <a:ln>
            <a:solidFill>
              <a:srgbClr val="69BE28"/>
            </a:solid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dirty="0">
                <a:solidFill>
                  <a:schemeClr val="tx1"/>
                </a:solidFill>
              </a:rPr>
              <a:t>Perform the </a:t>
            </a:r>
            <a:r>
              <a:rPr lang="en-US" sz="1680" dirty="0" smtClean="0">
                <a:solidFill>
                  <a:schemeClr val="tx1"/>
                </a:solidFill>
              </a:rPr>
              <a:t>upgrade</a:t>
            </a:r>
            <a:r>
              <a:rPr lang="en-US" sz="1680" dirty="0">
                <a:solidFill>
                  <a:schemeClr val="tx1"/>
                </a:solidFill>
              </a:rPr>
              <a:t>. The steps depend on upgrade method: </a:t>
            </a:r>
            <a:r>
              <a:rPr lang="en-US" sz="1680" b="1" dirty="0">
                <a:solidFill>
                  <a:schemeClr val="tx1"/>
                </a:solidFill>
              </a:rPr>
              <a:t>Rolling </a:t>
            </a:r>
            <a:r>
              <a:rPr lang="en-US" sz="1680" dirty="0">
                <a:solidFill>
                  <a:schemeClr val="tx1"/>
                </a:solidFill>
              </a:rPr>
              <a:t>or </a:t>
            </a:r>
            <a:r>
              <a:rPr lang="en-US" sz="1680" b="1" dirty="0">
                <a:solidFill>
                  <a:schemeClr val="tx1"/>
                </a:solidFill>
              </a:rPr>
              <a:t>Express</a:t>
            </a:r>
            <a:r>
              <a:rPr lang="en-US" sz="1680" dirty="0">
                <a:solidFill>
                  <a:schemeClr val="tx1"/>
                </a:solidFill>
              </a:rPr>
              <a:t>.</a:t>
            </a:r>
          </a:p>
        </p:txBody>
      </p:sp>
      <p:sp>
        <p:nvSpPr>
          <p:cNvPr id="13" name="Rectangle 12"/>
          <p:cNvSpPr/>
          <p:nvPr/>
        </p:nvSpPr>
        <p:spPr>
          <a:xfrm>
            <a:off x="11162456" y="1732172"/>
            <a:ext cx="2091988" cy="146858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2640" b="1" dirty="0">
                <a:solidFill>
                  <a:schemeClr val="tx2"/>
                </a:solidFill>
              </a:rPr>
              <a:t>Finalize</a:t>
            </a:r>
          </a:p>
        </p:txBody>
      </p:sp>
      <p:sp>
        <p:nvSpPr>
          <p:cNvPr id="14" name="Rectangle 13"/>
          <p:cNvSpPr/>
          <p:nvPr/>
        </p:nvSpPr>
        <p:spPr>
          <a:xfrm>
            <a:off x="11162456" y="3518014"/>
            <a:ext cx="2091988" cy="1920241"/>
          </a:xfrm>
          <a:prstGeom prst="rect">
            <a:avLst/>
          </a:prstGeom>
          <a:noFill/>
          <a:ln>
            <a:solidFill>
              <a:srgbClr val="69BE28"/>
            </a:solid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dirty="0">
                <a:solidFill>
                  <a:schemeClr val="tx1"/>
                </a:solidFill>
              </a:rPr>
              <a:t>Finalize the upgrade, making the </a:t>
            </a:r>
            <a:r>
              <a:rPr lang="en-US" sz="1680" b="1" dirty="0">
                <a:solidFill>
                  <a:schemeClr val="tx1"/>
                </a:solidFill>
              </a:rPr>
              <a:t>target</a:t>
            </a:r>
            <a:r>
              <a:rPr lang="en-US" sz="1680" dirty="0">
                <a:solidFill>
                  <a:schemeClr val="tx1"/>
                </a:solidFill>
              </a:rPr>
              <a:t> version the </a:t>
            </a:r>
            <a:r>
              <a:rPr lang="en-US" sz="1680" b="1" dirty="0">
                <a:solidFill>
                  <a:schemeClr val="tx1"/>
                </a:solidFill>
              </a:rPr>
              <a:t>current</a:t>
            </a:r>
            <a:r>
              <a:rPr lang="en-US" sz="1680" dirty="0">
                <a:solidFill>
                  <a:schemeClr val="tx1"/>
                </a:solidFill>
              </a:rPr>
              <a:t> version.</a:t>
            </a:r>
          </a:p>
        </p:txBody>
      </p:sp>
      <p:sp>
        <p:nvSpPr>
          <p:cNvPr id="16" name="Rectangle 15"/>
          <p:cNvSpPr/>
          <p:nvPr/>
        </p:nvSpPr>
        <p:spPr>
          <a:xfrm>
            <a:off x="4085163" y="3494467"/>
            <a:ext cx="2091988" cy="1923012"/>
          </a:xfrm>
          <a:prstGeom prst="rect">
            <a:avLst/>
          </a:prstGeom>
          <a:noFill/>
          <a:ln>
            <a:solidFill>
              <a:srgbClr val="69BE28"/>
            </a:solid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dirty="0">
                <a:solidFill>
                  <a:schemeClr val="tx1"/>
                </a:solidFill>
              </a:rPr>
              <a:t>Perform the preparation steps, which include </a:t>
            </a:r>
            <a:r>
              <a:rPr lang="en-US" sz="1680" b="1" dirty="0">
                <a:solidFill>
                  <a:schemeClr val="tx1"/>
                </a:solidFill>
              </a:rPr>
              <a:t>making backups of critical cluster metadata</a:t>
            </a:r>
            <a:r>
              <a:rPr lang="en-US" sz="1680" dirty="0">
                <a:solidFill>
                  <a:schemeClr val="tx1"/>
                </a:solidFill>
              </a:rPr>
              <a:t>.</a:t>
            </a:r>
          </a:p>
        </p:txBody>
      </p:sp>
      <p:sp>
        <p:nvSpPr>
          <p:cNvPr id="15" name="Rectangle 14"/>
          <p:cNvSpPr/>
          <p:nvPr/>
        </p:nvSpPr>
        <p:spPr>
          <a:xfrm>
            <a:off x="1726065" y="3494467"/>
            <a:ext cx="2091988" cy="1923012"/>
          </a:xfrm>
          <a:prstGeom prst="rect">
            <a:avLst/>
          </a:prstGeom>
          <a:noFill/>
          <a:ln>
            <a:solidFill>
              <a:srgbClr val="69BE28"/>
            </a:solid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dirty="0">
                <a:solidFill>
                  <a:schemeClr val="tx1"/>
                </a:solidFill>
              </a:rPr>
              <a:t>Review the </a:t>
            </a:r>
            <a:r>
              <a:rPr lang="en-US" sz="1680" b="1" dirty="0">
                <a:solidFill>
                  <a:schemeClr val="tx1"/>
                </a:solidFill>
              </a:rPr>
              <a:t>prerequisites</a:t>
            </a:r>
            <a:r>
              <a:rPr lang="en-US" sz="1680" dirty="0">
                <a:solidFill>
                  <a:schemeClr val="tx1"/>
                </a:solidFill>
              </a:rPr>
              <a:t> to confirm your cluster configuration is ready for upgrade</a:t>
            </a:r>
          </a:p>
        </p:txBody>
      </p:sp>
      <p:sp>
        <p:nvSpPr>
          <p:cNvPr id="20" name="Rectangle 19"/>
          <p:cNvSpPr/>
          <p:nvPr/>
        </p:nvSpPr>
        <p:spPr>
          <a:xfrm>
            <a:off x="6444261" y="3515243"/>
            <a:ext cx="2091988" cy="1923012"/>
          </a:xfrm>
          <a:prstGeom prst="rect">
            <a:avLst/>
          </a:prstGeom>
          <a:noFill/>
          <a:ln>
            <a:solidFill>
              <a:srgbClr val="69BE28"/>
            </a:solid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b="1" dirty="0">
                <a:solidFill>
                  <a:schemeClr val="tx1"/>
                </a:solidFill>
              </a:rPr>
              <a:t>Register </a:t>
            </a:r>
            <a:r>
              <a:rPr lang="en-US" sz="1680" dirty="0">
                <a:solidFill>
                  <a:schemeClr val="tx1"/>
                </a:solidFill>
              </a:rPr>
              <a:t>the </a:t>
            </a:r>
            <a:r>
              <a:rPr lang="en-US" sz="1680" dirty="0" smtClean="0">
                <a:solidFill>
                  <a:schemeClr val="tx1"/>
                </a:solidFill>
              </a:rPr>
              <a:t>software repository </a:t>
            </a:r>
            <a:r>
              <a:rPr lang="en-US" sz="1680" dirty="0">
                <a:solidFill>
                  <a:schemeClr val="tx1"/>
                </a:solidFill>
              </a:rPr>
              <a:t>and </a:t>
            </a:r>
            <a:r>
              <a:rPr lang="en-US" sz="1680" b="1" dirty="0" smtClean="0">
                <a:solidFill>
                  <a:schemeClr val="tx1"/>
                </a:solidFill>
              </a:rPr>
              <a:t>install </a:t>
            </a:r>
            <a:r>
              <a:rPr lang="en-US" sz="1680" dirty="0">
                <a:solidFill>
                  <a:schemeClr val="tx1"/>
                </a:solidFill>
              </a:rPr>
              <a:t>the </a:t>
            </a:r>
            <a:r>
              <a:rPr lang="en-US" sz="1680" b="1" dirty="0">
                <a:solidFill>
                  <a:schemeClr val="tx1"/>
                </a:solidFill>
              </a:rPr>
              <a:t>target</a:t>
            </a:r>
            <a:r>
              <a:rPr lang="en-US" sz="1680" dirty="0">
                <a:solidFill>
                  <a:schemeClr val="tx1"/>
                </a:solidFill>
              </a:rPr>
              <a:t> </a:t>
            </a:r>
            <a:r>
              <a:rPr lang="en-US" sz="1680" dirty="0" smtClean="0">
                <a:solidFill>
                  <a:schemeClr val="tx1"/>
                </a:solidFill>
              </a:rPr>
              <a:t>version </a:t>
            </a:r>
            <a:r>
              <a:rPr lang="en-US" sz="1680" dirty="0">
                <a:solidFill>
                  <a:schemeClr val="tx1"/>
                </a:solidFill>
              </a:rPr>
              <a:t>on the cluster.</a:t>
            </a:r>
          </a:p>
        </p:txBody>
      </p:sp>
      <p:sp>
        <p:nvSpPr>
          <p:cNvPr id="7" name="Right Arrow 6"/>
          <p:cNvSpPr/>
          <p:nvPr/>
        </p:nvSpPr>
        <p:spPr>
          <a:xfrm rot="19507342">
            <a:off x="8391212" y="5100354"/>
            <a:ext cx="1508869" cy="1207183"/>
          </a:xfrm>
          <a:prstGeom prst="rightArrow">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tIns="109728" bIns="109728" rtlCol="0" anchor="t" anchorCtr="0"/>
          <a:lstStyle/>
          <a:p>
            <a:pPr algn="l"/>
            <a:endParaRPr lang="en-US" sz="2640" dirty="0">
              <a:solidFill>
                <a:schemeClr val="bg2"/>
              </a:solidFill>
            </a:endParaRPr>
          </a:p>
        </p:txBody>
      </p:sp>
    </p:spTree>
    <p:extLst>
      <p:ext uri="{BB962C8B-B14F-4D97-AF65-F5344CB8AC3E}">
        <p14:creationId xmlns:p14="http://schemas.microsoft.com/office/powerpoint/2010/main" val="5702351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Automated Upgrade Choice: Rolling or Express</a:t>
            </a:r>
            <a:endParaRPr lang="en-US" dirty="0"/>
          </a:p>
        </p:txBody>
      </p:sp>
      <p:pic>
        <p:nvPicPr>
          <p:cNvPr id="4" name="Picture 3"/>
          <p:cNvPicPr>
            <a:picLocks noChangeAspect="1"/>
          </p:cNvPicPr>
          <p:nvPr/>
        </p:nvPicPr>
        <p:blipFill>
          <a:blip r:embed="rId2"/>
          <a:stretch>
            <a:fillRect/>
          </a:stretch>
        </p:blipFill>
        <p:spPr>
          <a:xfrm>
            <a:off x="3507106" y="1419726"/>
            <a:ext cx="7604760" cy="6096000"/>
          </a:xfrm>
          <a:prstGeom prst="rect">
            <a:avLst/>
          </a:prstGeom>
        </p:spPr>
      </p:pic>
    </p:spTree>
    <p:extLst>
      <p:ext uri="{BB962C8B-B14F-4D97-AF65-F5344CB8AC3E}">
        <p14:creationId xmlns:p14="http://schemas.microsoft.com/office/powerpoint/2010/main" val="186944404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a:t>
            </a:r>
            <a:r>
              <a:rPr lang="en-US" dirty="0" smtClean="0"/>
              <a:t>Upgrade: High-Level Process</a:t>
            </a:r>
            <a:endParaRPr lang="en-US" dirty="0"/>
          </a:p>
        </p:txBody>
      </p:sp>
      <p:sp>
        <p:nvSpPr>
          <p:cNvPr id="3" name="Pentagon 2"/>
          <p:cNvSpPr/>
          <p:nvPr/>
        </p:nvSpPr>
        <p:spPr>
          <a:xfrm>
            <a:off x="1618353" y="2260814"/>
            <a:ext cx="2699587" cy="1072506"/>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2400" dirty="0">
                <a:solidFill>
                  <a:schemeClr val="tx2"/>
                </a:solidFill>
              </a:rPr>
              <a:t>Register</a:t>
            </a:r>
          </a:p>
        </p:txBody>
      </p:sp>
      <p:sp>
        <p:nvSpPr>
          <p:cNvPr id="4" name="Pentagon 3"/>
          <p:cNvSpPr/>
          <p:nvPr/>
        </p:nvSpPr>
        <p:spPr>
          <a:xfrm>
            <a:off x="4561842" y="2260814"/>
            <a:ext cx="2699587" cy="1072506"/>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2400" dirty="0">
                <a:solidFill>
                  <a:schemeClr val="tx2"/>
                </a:solidFill>
              </a:rPr>
              <a:t>Install</a:t>
            </a:r>
          </a:p>
        </p:txBody>
      </p:sp>
      <p:sp>
        <p:nvSpPr>
          <p:cNvPr id="5" name="Pentagon 4"/>
          <p:cNvSpPr/>
          <p:nvPr/>
        </p:nvSpPr>
        <p:spPr>
          <a:xfrm>
            <a:off x="7492540" y="2260814"/>
            <a:ext cx="2699587" cy="1072506"/>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2400" dirty="0">
                <a:solidFill>
                  <a:schemeClr val="tx2"/>
                </a:solidFill>
              </a:rPr>
              <a:t>Perform</a:t>
            </a:r>
          </a:p>
          <a:p>
            <a:pPr algn="ctr"/>
            <a:r>
              <a:rPr lang="en-US" sz="2400" dirty="0">
                <a:solidFill>
                  <a:schemeClr val="tx2"/>
                </a:solidFill>
              </a:rPr>
              <a:t>Upgrade</a:t>
            </a:r>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18354" y="4046681"/>
            <a:ext cx="2699587" cy="972914"/>
          </a:xfrm>
          <a:prstGeom prst="rect">
            <a:avLst/>
          </a:prstGeom>
          <a:ln>
            <a:solidFill>
              <a:schemeClr val="bg1">
                <a:lumMod val="25000"/>
                <a:lumOff val="75000"/>
              </a:schemeClr>
            </a:solidFill>
          </a:ln>
        </p:spPr>
      </p:pic>
      <p:sp>
        <p:nvSpPr>
          <p:cNvPr id="13" name="Pentagon 12"/>
          <p:cNvSpPr/>
          <p:nvPr/>
        </p:nvSpPr>
        <p:spPr>
          <a:xfrm>
            <a:off x="10375007" y="2260814"/>
            <a:ext cx="2699587" cy="1072506"/>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2400" dirty="0">
                <a:solidFill>
                  <a:schemeClr val="tx2"/>
                </a:solidFill>
              </a:rPr>
              <a:t>Finalize</a:t>
            </a:r>
          </a:p>
        </p:txBody>
      </p:sp>
      <p:pic>
        <p:nvPicPr>
          <p:cNvPr id="14" name="Picture 13"/>
          <p:cNvPicPr>
            <a:picLocks noChangeAspect="1"/>
          </p:cNvPicPr>
          <p:nvPr/>
        </p:nvPicPr>
        <p:blipFill>
          <a:blip r:embed="rId3"/>
          <a:stretch>
            <a:fillRect/>
          </a:stretch>
        </p:blipFill>
        <p:spPr>
          <a:xfrm>
            <a:off x="4561843" y="3839244"/>
            <a:ext cx="2699587" cy="1477552"/>
          </a:xfrm>
          <a:prstGeom prst="rect">
            <a:avLst/>
          </a:prstGeom>
        </p:spPr>
      </p:pic>
      <p:pic>
        <p:nvPicPr>
          <p:cNvPr id="15" name="Picture 14"/>
          <p:cNvPicPr>
            <a:picLocks noChangeAspect="1"/>
          </p:cNvPicPr>
          <p:nvPr/>
        </p:nvPicPr>
        <p:blipFill>
          <a:blip r:embed="rId4"/>
          <a:stretch>
            <a:fillRect/>
          </a:stretch>
        </p:blipFill>
        <p:spPr>
          <a:xfrm>
            <a:off x="7492540" y="3839244"/>
            <a:ext cx="2609981" cy="1477552"/>
          </a:xfrm>
          <a:prstGeom prst="rect">
            <a:avLst/>
          </a:prstGeom>
        </p:spPr>
      </p:pic>
      <p:pic>
        <p:nvPicPr>
          <p:cNvPr id="16" name="Picture 15"/>
          <p:cNvPicPr>
            <a:picLocks noChangeAspect="1"/>
          </p:cNvPicPr>
          <p:nvPr/>
        </p:nvPicPr>
        <p:blipFill>
          <a:blip r:embed="rId5"/>
          <a:stretch>
            <a:fillRect/>
          </a:stretch>
        </p:blipFill>
        <p:spPr>
          <a:xfrm>
            <a:off x="10375007" y="3839244"/>
            <a:ext cx="2644039" cy="1477552"/>
          </a:xfrm>
          <a:prstGeom prst="rect">
            <a:avLst/>
          </a:prstGeom>
        </p:spPr>
      </p:pic>
    </p:spTree>
    <p:extLst>
      <p:ext uri="{BB962C8B-B14F-4D97-AF65-F5344CB8AC3E}">
        <p14:creationId xmlns:p14="http://schemas.microsoft.com/office/powerpoint/2010/main" val="20603759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Register New Version</a:t>
            </a:r>
            <a:endParaRPr lang="en-US" dirty="0"/>
          </a:p>
        </p:txBody>
      </p:sp>
      <p:sp>
        <p:nvSpPr>
          <p:cNvPr id="12" name="Text Placeholder 11"/>
          <p:cNvSpPr>
            <a:spLocks noGrp="1"/>
          </p:cNvSpPr>
          <p:nvPr>
            <p:ph sz="quarter" idx="10"/>
          </p:nvPr>
        </p:nvSpPr>
        <p:spPr>
          <a:xfrm>
            <a:off x="841494" y="1752600"/>
            <a:ext cx="5709431" cy="797141"/>
          </a:xfrm>
        </p:spPr>
        <p:txBody>
          <a:bodyPr/>
          <a:lstStyle/>
          <a:p>
            <a:pPr marL="411480" indent="-411480">
              <a:buFont typeface="Arial"/>
              <a:buChar char="•"/>
            </a:pPr>
            <a:r>
              <a:rPr lang="en-US" dirty="0" smtClean="0"/>
              <a:t>Register new version with Ambari</a:t>
            </a:r>
          </a:p>
          <a:p>
            <a:pPr marL="411480" indent="-411480">
              <a:buFont typeface="Arial"/>
              <a:buChar char="•"/>
            </a:pPr>
            <a:r>
              <a:rPr lang="en-US" dirty="0" smtClean="0"/>
              <a:t>Provide the Repository Base URLs for new version</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012447" y="1327722"/>
            <a:ext cx="5776512" cy="6040582"/>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051798" y="1898720"/>
            <a:ext cx="5421456" cy="2059847"/>
          </a:xfrm>
          <a:prstGeom prst="rect">
            <a:avLst/>
          </a:prstGeom>
        </p:spPr>
      </p:pic>
      <p:pic>
        <p:nvPicPr>
          <p:cNvPr id="6" name="Picture 5"/>
          <p:cNvPicPr>
            <a:picLocks noChangeAspect="1"/>
          </p:cNvPicPr>
          <p:nvPr/>
        </p:nvPicPr>
        <p:blipFill>
          <a:blip r:embed="rId5"/>
          <a:stretch>
            <a:fillRect/>
          </a:stretch>
        </p:blipFill>
        <p:spPr>
          <a:xfrm>
            <a:off x="3975504" y="4364180"/>
            <a:ext cx="2697480" cy="792480"/>
          </a:xfrm>
          <a:prstGeom prst="rect">
            <a:avLst/>
          </a:prstGeom>
        </p:spPr>
      </p:pic>
      <p:pic>
        <p:nvPicPr>
          <p:cNvPr id="7" name="Picture 6"/>
          <p:cNvPicPr>
            <a:picLocks noChangeAspect="1"/>
          </p:cNvPicPr>
          <p:nvPr/>
        </p:nvPicPr>
        <p:blipFill>
          <a:blip r:embed="rId6"/>
          <a:stretch>
            <a:fillRect/>
          </a:stretch>
        </p:blipFill>
        <p:spPr>
          <a:xfrm>
            <a:off x="957984" y="4336472"/>
            <a:ext cx="3017520" cy="914400"/>
          </a:xfrm>
          <a:prstGeom prst="rect">
            <a:avLst/>
          </a:prstGeom>
        </p:spPr>
      </p:pic>
      <p:sp>
        <p:nvSpPr>
          <p:cNvPr id="8" name="Pentagon 7"/>
          <p:cNvSpPr/>
          <p:nvPr/>
        </p:nvSpPr>
        <p:spPr>
          <a:xfrm>
            <a:off x="8258230" y="321178"/>
            <a:ext cx="1347568" cy="676350"/>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dirty="0">
                <a:solidFill>
                  <a:schemeClr val="tx2"/>
                </a:solidFill>
              </a:rPr>
              <a:t>Register</a:t>
            </a:r>
          </a:p>
        </p:txBody>
      </p:sp>
      <p:sp>
        <p:nvSpPr>
          <p:cNvPr id="9" name="Pentagon 8"/>
          <p:cNvSpPr/>
          <p:nvPr/>
        </p:nvSpPr>
        <p:spPr>
          <a:xfrm>
            <a:off x="9854152" y="321178"/>
            <a:ext cx="1347568" cy="676350"/>
          </a:xfrm>
          <a:prstGeom prst="homePlate">
            <a:avLst/>
          </a:prstGeom>
          <a:solidFill>
            <a:schemeClr val="accent1">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dirty="0">
                <a:solidFill>
                  <a:schemeClr val="tx2"/>
                </a:solidFill>
              </a:rPr>
              <a:t>Install</a:t>
            </a:r>
          </a:p>
        </p:txBody>
      </p:sp>
      <p:sp>
        <p:nvSpPr>
          <p:cNvPr id="10" name="Pentagon 9"/>
          <p:cNvSpPr/>
          <p:nvPr/>
        </p:nvSpPr>
        <p:spPr>
          <a:xfrm>
            <a:off x="11437282" y="321178"/>
            <a:ext cx="1347568" cy="676350"/>
          </a:xfrm>
          <a:prstGeom prst="homePlate">
            <a:avLst/>
          </a:prstGeom>
          <a:solidFill>
            <a:schemeClr val="accent1">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dirty="0">
                <a:solidFill>
                  <a:schemeClr val="tx2"/>
                </a:solidFill>
              </a:rPr>
              <a:t>Perform</a:t>
            </a:r>
          </a:p>
          <a:p>
            <a:pPr algn="ctr"/>
            <a:r>
              <a:rPr lang="en-US" sz="1680" dirty="0">
                <a:solidFill>
                  <a:schemeClr val="tx2"/>
                </a:solidFill>
              </a:rPr>
              <a:t>Upgrade</a:t>
            </a:r>
          </a:p>
        </p:txBody>
      </p:sp>
      <p:sp>
        <p:nvSpPr>
          <p:cNvPr id="11" name="Pentagon 10"/>
          <p:cNvSpPr/>
          <p:nvPr/>
        </p:nvSpPr>
        <p:spPr>
          <a:xfrm>
            <a:off x="12965745" y="321178"/>
            <a:ext cx="1347568" cy="676350"/>
          </a:xfrm>
          <a:prstGeom prst="homePlate">
            <a:avLst/>
          </a:prstGeom>
          <a:solidFill>
            <a:schemeClr val="accent1">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dirty="0">
                <a:solidFill>
                  <a:schemeClr val="tx2"/>
                </a:solidFill>
              </a:rPr>
              <a:t>Finalize</a:t>
            </a:r>
          </a:p>
        </p:txBody>
      </p:sp>
    </p:spTree>
    <p:extLst>
      <p:ext uri="{BB962C8B-B14F-4D97-AF65-F5344CB8AC3E}">
        <p14:creationId xmlns:p14="http://schemas.microsoft.com/office/powerpoint/2010/main" val="4616811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Install Packages</a:t>
            </a:r>
            <a:endParaRPr lang="en-US" dirty="0"/>
          </a:p>
        </p:txBody>
      </p:sp>
      <p:sp>
        <p:nvSpPr>
          <p:cNvPr id="10" name="Text Placeholder 9"/>
          <p:cNvSpPr>
            <a:spLocks noGrp="1"/>
          </p:cNvSpPr>
          <p:nvPr>
            <p:ph sz="quarter" idx="10"/>
          </p:nvPr>
        </p:nvSpPr>
        <p:spPr>
          <a:xfrm>
            <a:off x="841494" y="5995025"/>
            <a:ext cx="13167360" cy="797141"/>
          </a:xfrm>
        </p:spPr>
        <p:txBody>
          <a:bodyPr/>
          <a:lstStyle/>
          <a:p>
            <a:r>
              <a:rPr lang="en-US" dirty="0" smtClean="0"/>
              <a:t>Click “Install Packages” to start the install of the version across hosts</a:t>
            </a:r>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36304" y="1883679"/>
            <a:ext cx="7822417" cy="3196748"/>
          </a:xfrm>
          <a:prstGeom prst="rect">
            <a:avLst/>
          </a:prstGeom>
        </p:spPr>
      </p:pic>
      <p:pic>
        <p:nvPicPr>
          <p:cNvPr id="4" name="Picture 3"/>
          <p:cNvPicPr>
            <a:picLocks noChangeAspect="1"/>
          </p:cNvPicPr>
          <p:nvPr/>
        </p:nvPicPr>
        <p:blipFill>
          <a:blip r:embed="rId4"/>
          <a:stretch>
            <a:fillRect/>
          </a:stretch>
        </p:blipFill>
        <p:spPr>
          <a:xfrm>
            <a:off x="881959" y="2660072"/>
            <a:ext cx="3194688" cy="1827414"/>
          </a:xfrm>
          <a:prstGeom prst="rect">
            <a:avLst/>
          </a:prstGeom>
        </p:spPr>
      </p:pic>
      <p:sp>
        <p:nvSpPr>
          <p:cNvPr id="5" name="Right Arrow 4"/>
          <p:cNvSpPr/>
          <p:nvPr/>
        </p:nvSpPr>
        <p:spPr>
          <a:xfrm>
            <a:off x="4367588" y="2854036"/>
            <a:ext cx="1577917" cy="1496292"/>
          </a:xfrm>
          <a:prstGeom prst="rightArrow">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tIns="109728" bIns="109728" rtlCol="0" anchor="t" anchorCtr="0"/>
          <a:lstStyle/>
          <a:p>
            <a:pPr algn="l"/>
            <a:endParaRPr lang="en-US" sz="2640" dirty="0">
              <a:solidFill>
                <a:schemeClr val="bg2"/>
              </a:solidFill>
            </a:endParaRPr>
          </a:p>
        </p:txBody>
      </p:sp>
      <p:sp>
        <p:nvSpPr>
          <p:cNvPr id="6" name="Pentagon 5"/>
          <p:cNvSpPr/>
          <p:nvPr/>
        </p:nvSpPr>
        <p:spPr>
          <a:xfrm>
            <a:off x="8258230" y="321178"/>
            <a:ext cx="1347568" cy="676350"/>
          </a:xfrm>
          <a:prstGeom prst="homePlate">
            <a:avLst/>
          </a:prstGeom>
          <a:solidFill>
            <a:schemeClr val="accent1">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dirty="0">
                <a:solidFill>
                  <a:schemeClr val="tx2"/>
                </a:solidFill>
              </a:rPr>
              <a:t>Register</a:t>
            </a:r>
          </a:p>
        </p:txBody>
      </p:sp>
      <p:sp>
        <p:nvSpPr>
          <p:cNvPr id="7" name="Pentagon 6"/>
          <p:cNvSpPr/>
          <p:nvPr/>
        </p:nvSpPr>
        <p:spPr>
          <a:xfrm>
            <a:off x="9854152" y="321178"/>
            <a:ext cx="1347568" cy="676350"/>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dirty="0">
                <a:solidFill>
                  <a:schemeClr val="tx2"/>
                </a:solidFill>
              </a:rPr>
              <a:t>Install</a:t>
            </a:r>
          </a:p>
        </p:txBody>
      </p:sp>
      <p:sp>
        <p:nvSpPr>
          <p:cNvPr id="8" name="Pentagon 7"/>
          <p:cNvSpPr/>
          <p:nvPr/>
        </p:nvSpPr>
        <p:spPr>
          <a:xfrm>
            <a:off x="11437282" y="321178"/>
            <a:ext cx="1347568" cy="676350"/>
          </a:xfrm>
          <a:prstGeom prst="homePlate">
            <a:avLst/>
          </a:prstGeom>
          <a:solidFill>
            <a:schemeClr val="accent1">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dirty="0">
                <a:solidFill>
                  <a:schemeClr val="tx2"/>
                </a:solidFill>
              </a:rPr>
              <a:t>Perform</a:t>
            </a:r>
          </a:p>
          <a:p>
            <a:pPr algn="ctr"/>
            <a:r>
              <a:rPr lang="en-US" sz="1680" dirty="0">
                <a:solidFill>
                  <a:schemeClr val="tx2"/>
                </a:solidFill>
              </a:rPr>
              <a:t>Upgrade</a:t>
            </a:r>
          </a:p>
        </p:txBody>
      </p:sp>
      <p:sp>
        <p:nvSpPr>
          <p:cNvPr id="9" name="Pentagon 8"/>
          <p:cNvSpPr/>
          <p:nvPr/>
        </p:nvSpPr>
        <p:spPr>
          <a:xfrm>
            <a:off x="12965745" y="321178"/>
            <a:ext cx="1347568" cy="676350"/>
          </a:xfrm>
          <a:prstGeom prst="homePlate">
            <a:avLst/>
          </a:prstGeom>
          <a:solidFill>
            <a:schemeClr val="accent1">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dirty="0">
                <a:solidFill>
                  <a:schemeClr val="tx2"/>
                </a:solidFill>
              </a:rPr>
              <a:t>Finalize</a:t>
            </a:r>
          </a:p>
        </p:txBody>
      </p:sp>
    </p:spTree>
    <p:extLst>
      <p:ext uri="{BB962C8B-B14F-4D97-AF65-F5344CB8AC3E}">
        <p14:creationId xmlns:p14="http://schemas.microsoft.com/office/powerpoint/2010/main" val="103894721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Upgrade </a:t>
            </a:r>
            <a:r>
              <a:rPr lang="en-US" dirty="0" smtClean="0"/>
              <a:t>Choice</a:t>
            </a:r>
            <a:endParaRPr lang="en-US" dirty="0"/>
          </a:p>
        </p:txBody>
      </p:sp>
      <p:sp>
        <p:nvSpPr>
          <p:cNvPr id="4" name="Content Placeholder 3"/>
          <p:cNvSpPr>
            <a:spLocks noGrp="1"/>
          </p:cNvSpPr>
          <p:nvPr>
            <p:ph sz="quarter" idx="10"/>
          </p:nvPr>
        </p:nvSpPr>
        <p:spPr>
          <a:xfrm>
            <a:off x="841494" y="6028560"/>
            <a:ext cx="13167360" cy="387798"/>
          </a:xfrm>
        </p:spPr>
        <p:txBody>
          <a:bodyPr/>
          <a:lstStyle/>
          <a:p>
            <a:r>
              <a:rPr lang="en-US"/>
              <a:t>Upgrade Options dialog gives you a choice of method: </a:t>
            </a:r>
            <a:r>
              <a:rPr lang="en-US" b="1"/>
              <a:t>Rolling</a:t>
            </a:r>
            <a:r>
              <a:rPr lang="en-US"/>
              <a:t> or </a:t>
            </a:r>
            <a:r>
              <a:rPr lang="en-US" b="1" smtClean="0"/>
              <a:t>Express</a:t>
            </a:r>
            <a:endParaRPr lang="en-US" b="1"/>
          </a:p>
        </p:txBody>
      </p:sp>
      <p:pic>
        <p:nvPicPr>
          <p:cNvPr id="6" name="Picture 5"/>
          <p:cNvPicPr>
            <a:picLocks noChangeAspect="1"/>
          </p:cNvPicPr>
          <p:nvPr/>
        </p:nvPicPr>
        <p:blipFill>
          <a:blip r:embed="rId2"/>
          <a:stretch>
            <a:fillRect/>
          </a:stretch>
        </p:blipFill>
        <p:spPr>
          <a:xfrm>
            <a:off x="7654096" y="1512202"/>
            <a:ext cx="5354867" cy="4279799"/>
          </a:xfrm>
          <a:prstGeom prst="rect">
            <a:avLst/>
          </a:prstGeom>
        </p:spPr>
      </p:pic>
      <p:pic>
        <p:nvPicPr>
          <p:cNvPr id="3" name="Picture 2"/>
          <p:cNvPicPr>
            <a:picLocks noChangeAspect="1"/>
          </p:cNvPicPr>
          <p:nvPr/>
        </p:nvPicPr>
        <p:blipFill>
          <a:blip r:embed="rId3"/>
          <a:stretch>
            <a:fillRect/>
          </a:stretch>
        </p:blipFill>
        <p:spPr>
          <a:xfrm>
            <a:off x="1419167" y="2719939"/>
            <a:ext cx="3230880" cy="1844040"/>
          </a:xfrm>
          <a:prstGeom prst="rect">
            <a:avLst/>
          </a:prstGeom>
        </p:spPr>
      </p:pic>
      <p:sp>
        <p:nvSpPr>
          <p:cNvPr id="5" name="Right Arrow 4"/>
          <p:cNvSpPr/>
          <p:nvPr/>
        </p:nvSpPr>
        <p:spPr>
          <a:xfrm>
            <a:off x="5381139" y="2939350"/>
            <a:ext cx="1577917" cy="1496292"/>
          </a:xfrm>
          <a:prstGeom prst="rightArrow">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tIns="109728" bIns="109728" rtlCol="0" anchor="t" anchorCtr="0"/>
          <a:lstStyle/>
          <a:p>
            <a:pPr algn="l"/>
            <a:endParaRPr lang="en-US" sz="2640" dirty="0">
              <a:solidFill>
                <a:schemeClr val="bg2"/>
              </a:solidFill>
            </a:endParaRPr>
          </a:p>
        </p:txBody>
      </p:sp>
      <p:sp>
        <p:nvSpPr>
          <p:cNvPr id="8" name="Pentagon 7"/>
          <p:cNvSpPr/>
          <p:nvPr/>
        </p:nvSpPr>
        <p:spPr>
          <a:xfrm>
            <a:off x="8258230" y="321178"/>
            <a:ext cx="1347568" cy="676350"/>
          </a:xfrm>
          <a:prstGeom prst="homePlate">
            <a:avLst/>
          </a:prstGeom>
          <a:solidFill>
            <a:schemeClr val="accent1">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dirty="0">
                <a:solidFill>
                  <a:schemeClr val="tx2"/>
                </a:solidFill>
              </a:rPr>
              <a:t>Register</a:t>
            </a:r>
          </a:p>
        </p:txBody>
      </p:sp>
      <p:sp>
        <p:nvSpPr>
          <p:cNvPr id="9" name="Pentagon 8"/>
          <p:cNvSpPr/>
          <p:nvPr/>
        </p:nvSpPr>
        <p:spPr>
          <a:xfrm>
            <a:off x="9854152" y="321178"/>
            <a:ext cx="1347568" cy="676350"/>
          </a:xfrm>
          <a:prstGeom prst="homePlate">
            <a:avLst/>
          </a:pr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dirty="0">
                <a:solidFill>
                  <a:schemeClr val="tx2"/>
                </a:solidFill>
              </a:rPr>
              <a:t>Install</a:t>
            </a:r>
          </a:p>
        </p:txBody>
      </p:sp>
      <p:sp>
        <p:nvSpPr>
          <p:cNvPr id="10" name="Pentagon 9"/>
          <p:cNvSpPr/>
          <p:nvPr/>
        </p:nvSpPr>
        <p:spPr>
          <a:xfrm>
            <a:off x="11437282" y="321178"/>
            <a:ext cx="1347568" cy="676350"/>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dirty="0">
                <a:solidFill>
                  <a:schemeClr val="tx2"/>
                </a:solidFill>
              </a:rPr>
              <a:t>Perform</a:t>
            </a:r>
          </a:p>
          <a:p>
            <a:pPr algn="ctr"/>
            <a:r>
              <a:rPr lang="en-US" sz="1680" dirty="0">
                <a:solidFill>
                  <a:schemeClr val="tx2"/>
                </a:solidFill>
              </a:rPr>
              <a:t>Upgrade</a:t>
            </a:r>
          </a:p>
        </p:txBody>
      </p:sp>
      <p:sp>
        <p:nvSpPr>
          <p:cNvPr id="11" name="Pentagon 10"/>
          <p:cNvSpPr/>
          <p:nvPr/>
        </p:nvSpPr>
        <p:spPr>
          <a:xfrm>
            <a:off x="12965745" y="321178"/>
            <a:ext cx="1347568" cy="676350"/>
          </a:xfrm>
          <a:prstGeom prst="homePlate">
            <a:avLst/>
          </a:prstGeom>
          <a:solidFill>
            <a:schemeClr val="accent1">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dirty="0">
                <a:solidFill>
                  <a:schemeClr val="tx2"/>
                </a:solidFill>
              </a:rPr>
              <a:t>Finalize</a:t>
            </a:r>
          </a:p>
        </p:txBody>
      </p:sp>
    </p:spTree>
    <p:extLst>
      <p:ext uri="{BB962C8B-B14F-4D97-AF65-F5344CB8AC3E}">
        <p14:creationId xmlns:p14="http://schemas.microsoft.com/office/powerpoint/2010/main" val="11428038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Upgrade Choice: Rolling or Express</a:t>
            </a:r>
            <a:endParaRPr lang="en-US" dirty="0"/>
          </a:p>
        </p:txBody>
      </p:sp>
      <p:pic>
        <p:nvPicPr>
          <p:cNvPr id="6" name="Picture 5"/>
          <p:cNvPicPr>
            <a:picLocks noChangeAspect="1"/>
          </p:cNvPicPr>
          <p:nvPr/>
        </p:nvPicPr>
        <p:blipFill>
          <a:blip r:embed="rId2"/>
          <a:stretch>
            <a:fillRect/>
          </a:stretch>
        </p:blipFill>
        <p:spPr>
          <a:xfrm>
            <a:off x="3625505" y="1518463"/>
            <a:ext cx="7233786" cy="5781497"/>
          </a:xfrm>
          <a:prstGeom prst="rect">
            <a:avLst/>
          </a:prstGeom>
        </p:spPr>
      </p:pic>
      <p:sp>
        <p:nvSpPr>
          <p:cNvPr id="12" name="Rectangle 11"/>
          <p:cNvSpPr/>
          <p:nvPr/>
        </p:nvSpPr>
        <p:spPr>
          <a:xfrm>
            <a:off x="3966528" y="4594550"/>
            <a:ext cx="6517380" cy="746760"/>
          </a:xfrm>
          <a:prstGeom prst="rect">
            <a:avLst/>
          </a:prstGeom>
          <a:no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tIns="109728" bIns="109728" rtlCol="0" anchor="t" anchorCtr="0"/>
          <a:lstStyle/>
          <a:p>
            <a:pPr algn="l"/>
            <a:endParaRPr lang="en-US" sz="2640" dirty="0">
              <a:solidFill>
                <a:schemeClr val="bg2"/>
              </a:solidFill>
            </a:endParaRPr>
          </a:p>
        </p:txBody>
      </p:sp>
      <p:sp>
        <p:nvSpPr>
          <p:cNvPr id="3" name="Left Arrow 2"/>
          <p:cNvSpPr/>
          <p:nvPr/>
        </p:nvSpPr>
        <p:spPr>
          <a:xfrm>
            <a:off x="10483909" y="4027334"/>
            <a:ext cx="2597173" cy="1912595"/>
          </a:xfrm>
          <a:prstGeom prst="leftArrow">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dirty="0">
                <a:solidFill>
                  <a:schemeClr val="tx2"/>
                </a:solidFill>
              </a:rPr>
              <a:t>Checks indicate if an option is available</a:t>
            </a:r>
          </a:p>
        </p:txBody>
      </p:sp>
      <p:sp>
        <p:nvSpPr>
          <p:cNvPr id="7" name="Pentagon 6"/>
          <p:cNvSpPr/>
          <p:nvPr/>
        </p:nvSpPr>
        <p:spPr>
          <a:xfrm>
            <a:off x="8258230" y="321178"/>
            <a:ext cx="1347568" cy="676350"/>
          </a:xfrm>
          <a:prstGeom prst="homePlate">
            <a:avLst/>
          </a:prstGeom>
          <a:solidFill>
            <a:schemeClr val="accent1">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dirty="0">
                <a:solidFill>
                  <a:schemeClr val="tx2"/>
                </a:solidFill>
              </a:rPr>
              <a:t>Register</a:t>
            </a:r>
          </a:p>
        </p:txBody>
      </p:sp>
      <p:sp>
        <p:nvSpPr>
          <p:cNvPr id="8" name="Pentagon 7"/>
          <p:cNvSpPr/>
          <p:nvPr/>
        </p:nvSpPr>
        <p:spPr>
          <a:xfrm>
            <a:off x="9854152" y="321178"/>
            <a:ext cx="1347568" cy="676350"/>
          </a:xfrm>
          <a:prstGeom prst="homePlate">
            <a:avLst/>
          </a:pr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dirty="0">
                <a:solidFill>
                  <a:schemeClr val="tx2"/>
                </a:solidFill>
              </a:rPr>
              <a:t>Install</a:t>
            </a:r>
          </a:p>
        </p:txBody>
      </p:sp>
      <p:sp>
        <p:nvSpPr>
          <p:cNvPr id="9" name="Pentagon 8"/>
          <p:cNvSpPr/>
          <p:nvPr/>
        </p:nvSpPr>
        <p:spPr>
          <a:xfrm>
            <a:off x="11437282" y="321178"/>
            <a:ext cx="1347568" cy="676350"/>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dirty="0">
                <a:solidFill>
                  <a:schemeClr val="tx2"/>
                </a:solidFill>
              </a:rPr>
              <a:t>Perform</a:t>
            </a:r>
          </a:p>
          <a:p>
            <a:pPr algn="ctr"/>
            <a:r>
              <a:rPr lang="en-US" sz="1680" dirty="0">
                <a:solidFill>
                  <a:schemeClr val="tx2"/>
                </a:solidFill>
              </a:rPr>
              <a:t>Upgrade</a:t>
            </a:r>
          </a:p>
        </p:txBody>
      </p:sp>
      <p:sp>
        <p:nvSpPr>
          <p:cNvPr id="10" name="Pentagon 9"/>
          <p:cNvSpPr/>
          <p:nvPr/>
        </p:nvSpPr>
        <p:spPr>
          <a:xfrm>
            <a:off x="12965745" y="321178"/>
            <a:ext cx="1347568" cy="676350"/>
          </a:xfrm>
          <a:prstGeom prst="homePlate">
            <a:avLst/>
          </a:prstGeom>
          <a:solidFill>
            <a:schemeClr val="accent1">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dirty="0">
                <a:solidFill>
                  <a:schemeClr val="tx2"/>
                </a:solidFill>
              </a:rPr>
              <a:t>Finalize</a:t>
            </a:r>
          </a:p>
        </p:txBody>
      </p:sp>
    </p:spTree>
    <p:extLst>
      <p:ext uri="{BB962C8B-B14F-4D97-AF65-F5344CB8AC3E}">
        <p14:creationId xmlns:p14="http://schemas.microsoft.com/office/powerpoint/2010/main" val="86011750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Upgrade Choice: Rolling or Express</a:t>
            </a:r>
            <a:endParaRPr lang="en-US" dirty="0"/>
          </a:p>
        </p:txBody>
      </p:sp>
      <p:pic>
        <p:nvPicPr>
          <p:cNvPr id="6" name="Picture 5"/>
          <p:cNvPicPr>
            <a:picLocks noChangeAspect="1"/>
          </p:cNvPicPr>
          <p:nvPr/>
        </p:nvPicPr>
        <p:blipFill>
          <a:blip r:embed="rId2"/>
          <a:stretch>
            <a:fillRect/>
          </a:stretch>
        </p:blipFill>
        <p:spPr>
          <a:xfrm>
            <a:off x="3625505" y="1518463"/>
            <a:ext cx="7233786" cy="5781497"/>
          </a:xfrm>
          <a:prstGeom prst="rect">
            <a:avLst/>
          </a:prstGeom>
        </p:spPr>
      </p:pic>
      <p:sp>
        <p:nvSpPr>
          <p:cNvPr id="11" name="Right Arrow 10"/>
          <p:cNvSpPr/>
          <p:nvPr/>
        </p:nvSpPr>
        <p:spPr>
          <a:xfrm>
            <a:off x="1199404" y="4820361"/>
            <a:ext cx="2596052" cy="1798946"/>
          </a:xfrm>
          <a:prstGeom prst="rightArrow">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dirty="0">
                <a:solidFill>
                  <a:schemeClr val="tx2"/>
                </a:solidFill>
              </a:rPr>
              <a:t>New options to handle failures </a:t>
            </a:r>
          </a:p>
        </p:txBody>
      </p:sp>
      <p:sp>
        <p:nvSpPr>
          <p:cNvPr id="12" name="Rectangle 11"/>
          <p:cNvSpPr/>
          <p:nvPr/>
        </p:nvSpPr>
        <p:spPr>
          <a:xfrm>
            <a:off x="3795456" y="5123015"/>
            <a:ext cx="3966864" cy="1283400"/>
          </a:xfrm>
          <a:prstGeom prst="rect">
            <a:avLst/>
          </a:prstGeom>
          <a:no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tIns="109728" bIns="109728" rtlCol="0" anchor="t" anchorCtr="0"/>
          <a:lstStyle/>
          <a:p>
            <a:pPr algn="l"/>
            <a:endParaRPr lang="en-US" sz="2640" dirty="0">
              <a:solidFill>
                <a:schemeClr val="bg2"/>
              </a:solidFill>
            </a:endParaRPr>
          </a:p>
        </p:txBody>
      </p:sp>
      <p:sp>
        <p:nvSpPr>
          <p:cNvPr id="7" name="Pentagon 6"/>
          <p:cNvSpPr/>
          <p:nvPr/>
        </p:nvSpPr>
        <p:spPr>
          <a:xfrm>
            <a:off x="8258230" y="321178"/>
            <a:ext cx="1347568" cy="676350"/>
          </a:xfrm>
          <a:prstGeom prst="homePlate">
            <a:avLst/>
          </a:prstGeom>
          <a:solidFill>
            <a:schemeClr val="accent1">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dirty="0">
                <a:solidFill>
                  <a:schemeClr val="tx2"/>
                </a:solidFill>
              </a:rPr>
              <a:t>Register</a:t>
            </a:r>
          </a:p>
        </p:txBody>
      </p:sp>
      <p:sp>
        <p:nvSpPr>
          <p:cNvPr id="8" name="Pentagon 7"/>
          <p:cNvSpPr/>
          <p:nvPr/>
        </p:nvSpPr>
        <p:spPr>
          <a:xfrm>
            <a:off x="9854152" y="321178"/>
            <a:ext cx="1347568" cy="676350"/>
          </a:xfrm>
          <a:prstGeom prst="homePlate">
            <a:avLst/>
          </a:pr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dirty="0">
                <a:solidFill>
                  <a:schemeClr val="tx2"/>
                </a:solidFill>
              </a:rPr>
              <a:t>Install</a:t>
            </a:r>
          </a:p>
        </p:txBody>
      </p:sp>
      <p:sp>
        <p:nvSpPr>
          <p:cNvPr id="9" name="Pentagon 8"/>
          <p:cNvSpPr/>
          <p:nvPr/>
        </p:nvSpPr>
        <p:spPr>
          <a:xfrm>
            <a:off x="11437282" y="321178"/>
            <a:ext cx="1347568" cy="676350"/>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dirty="0">
                <a:solidFill>
                  <a:schemeClr val="tx2"/>
                </a:solidFill>
              </a:rPr>
              <a:t>Perform</a:t>
            </a:r>
          </a:p>
          <a:p>
            <a:pPr algn="ctr"/>
            <a:r>
              <a:rPr lang="en-US" sz="1680" dirty="0">
                <a:solidFill>
                  <a:schemeClr val="tx2"/>
                </a:solidFill>
              </a:rPr>
              <a:t>Upgrade</a:t>
            </a:r>
          </a:p>
        </p:txBody>
      </p:sp>
      <p:sp>
        <p:nvSpPr>
          <p:cNvPr id="10" name="Pentagon 9"/>
          <p:cNvSpPr/>
          <p:nvPr/>
        </p:nvSpPr>
        <p:spPr>
          <a:xfrm>
            <a:off x="12965745" y="321178"/>
            <a:ext cx="1347568" cy="676350"/>
          </a:xfrm>
          <a:prstGeom prst="homePlate">
            <a:avLst/>
          </a:prstGeom>
          <a:solidFill>
            <a:schemeClr val="accent1">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dirty="0">
                <a:solidFill>
                  <a:schemeClr val="tx2"/>
                </a:solidFill>
              </a:rPr>
              <a:t>Finalize</a:t>
            </a:r>
          </a:p>
        </p:txBody>
      </p:sp>
    </p:spTree>
    <p:extLst>
      <p:ext uri="{BB962C8B-B14F-4D97-AF65-F5344CB8AC3E}">
        <p14:creationId xmlns:p14="http://schemas.microsoft.com/office/powerpoint/2010/main" val="128247857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dirty="0"/>
              <a:t>Full Visibility into Cluster Health</a:t>
            </a:r>
          </a:p>
        </p:txBody>
      </p:sp>
      <p:sp>
        <p:nvSpPr>
          <p:cNvPr id="8" name="Text Placeholder 7"/>
          <p:cNvSpPr>
            <a:spLocks noGrp="1"/>
          </p:cNvSpPr>
          <p:nvPr>
            <p:ph sz="quarter" idx="10"/>
          </p:nvPr>
        </p:nvSpPr>
        <p:spPr>
          <a:xfrm>
            <a:off x="841494" y="1752600"/>
            <a:ext cx="13167360" cy="1006429"/>
          </a:xfrm>
        </p:spPr>
        <p:txBody>
          <a:bodyPr/>
          <a:lstStyle/>
          <a:p>
            <a:pPr marL="411480" indent="-411480">
              <a:buFont typeface="Arial"/>
              <a:buChar char="•"/>
            </a:pPr>
            <a:r>
              <a:rPr lang="en-US" dirty="0" smtClean="0"/>
              <a:t>Centralized </a:t>
            </a:r>
            <a:r>
              <a:rPr lang="en-US" dirty="0"/>
              <a:t>management of </a:t>
            </a:r>
            <a:r>
              <a:rPr lang="en-US" dirty="0" smtClean="0"/>
              <a:t>Health Alerts</a:t>
            </a:r>
          </a:p>
          <a:p>
            <a:pPr marL="411480" indent="-411480">
              <a:buFont typeface="Arial"/>
              <a:buChar char="•"/>
            </a:pPr>
            <a:r>
              <a:rPr lang="en-US" dirty="0" smtClean="0"/>
              <a:t>Pre-defined alerts, configured </a:t>
            </a:r>
            <a:r>
              <a:rPr lang="en-US" dirty="0"/>
              <a:t>by </a:t>
            </a:r>
            <a:r>
              <a:rPr lang="en-US" dirty="0" smtClean="0"/>
              <a:t>default on cluster install</a:t>
            </a: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97792" y="2969395"/>
            <a:ext cx="8830487" cy="4362440"/>
          </a:xfrm>
          <a:prstGeom prst="rect">
            <a:avLst/>
          </a:prstGeom>
          <a:ln>
            <a:solidFill>
              <a:schemeClr val="bg1">
                <a:lumMod val="10000"/>
                <a:lumOff val="90000"/>
              </a:schemeClr>
            </a:solidFill>
          </a:ln>
        </p:spPr>
      </p:pic>
    </p:spTree>
    <p:extLst>
      <p:ext uri="{BB962C8B-B14F-4D97-AF65-F5344CB8AC3E}">
        <p14:creationId xmlns:p14="http://schemas.microsoft.com/office/powerpoint/2010/main" val="126529102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Upgrade Tolerance Options</a:t>
            </a:r>
            <a:endParaRPr lang="en-US" dirty="0"/>
          </a:p>
        </p:txBody>
      </p:sp>
      <p:graphicFrame>
        <p:nvGraphicFramePr>
          <p:cNvPr id="3" name="Table 2"/>
          <p:cNvGraphicFramePr>
            <a:graphicFrameLocks noGrp="1"/>
          </p:cNvGraphicFramePr>
          <p:nvPr>
            <p:extLst/>
          </p:nvPr>
        </p:nvGraphicFramePr>
        <p:xfrm>
          <a:off x="1988665" y="1633358"/>
          <a:ext cx="10874686" cy="3883152"/>
        </p:xfrm>
        <a:graphic>
          <a:graphicData uri="http://schemas.openxmlformats.org/drawingml/2006/table">
            <a:tbl>
              <a:tblPr firstRow="1" bandRow="1">
                <a:tableStyleId>{3B4B98B0-60AC-42C2-AFA5-B58CD77FA1E5}</a:tableStyleId>
              </a:tblPr>
              <a:tblGrid>
                <a:gridCol w="4687214"/>
                <a:gridCol w="6187472"/>
              </a:tblGrid>
              <a:tr h="445008">
                <a:tc>
                  <a:txBody>
                    <a:bodyPr/>
                    <a:lstStyle/>
                    <a:p>
                      <a:r>
                        <a:rPr lang="en-US" sz="1900" dirty="0" smtClean="0"/>
                        <a:t>Tolerance Option</a:t>
                      </a:r>
                      <a:endParaRPr lang="en-US" sz="1900" dirty="0"/>
                    </a:p>
                  </a:txBody>
                  <a:tcPr marL="109728" marR="109728" marT="54864" marB="54864"/>
                </a:tc>
                <a:tc>
                  <a:txBody>
                    <a:bodyPr/>
                    <a:lstStyle/>
                    <a:p>
                      <a:r>
                        <a:rPr lang="en-US" sz="1900" dirty="0" smtClean="0"/>
                        <a:t>Description</a:t>
                      </a:r>
                      <a:endParaRPr lang="en-US" sz="1900" dirty="0"/>
                    </a:p>
                  </a:txBody>
                  <a:tcPr marL="109728" marR="109728" marT="54864" marB="54864"/>
                </a:tc>
              </a:tr>
              <a:tr h="1572768">
                <a:tc>
                  <a:txBody>
                    <a:bodyPr/>
                    <a:lstStyle/>
                    <a:p>
                      <a:r>
                        <a:rPr lang="en-US" sz="1900" dirty="0" smtClean="0"/>
                        <a:t>Skip all Service Check failures</a:t>
                      </a:r>
                      <a:endParaRPr lang="en-US" sz="1900" dirty="0"/>
                    </a:p>
                  </a:txBody>
                  <a:tcPr marL="109728" marR="109728" marT="54864" marB="54864"/>
                </a:tc>
                <a:tc>
                  <a:txBody>
                    <a:bodyPr/>
                    <a:lstStyle/>
                    <a:p>
                      <a:r>
                        <a:rPr lang="en-US" sz="1900" dirty="0" smtClean="0"/>
                        <a:t>Ambari will </a:t>
                      </a:r>
                      <a:r>
                        <a:rPr lang="en-US" sz="1900" b="1" dirty="0" smtClean="0"/>
                        <a:t>automatically skip any Service Check failures</a:t>
                      </a:r>
                      <a:r>
                        <a:rPr lang="en-US" sz="1900" dirty="0" smtClean="0"/>
                        <a:t> and complete the task without requiring user intervention to continue. After all the Service Checks have run in a task, you will be presented with summary of the failures and an option to continue the upgrade or pause.</a:t>
                      </a:r>
                      <a:endParaRPr lang="en-US" sz="1900" dirty="0"/>
                    </a:p>
                  </a:txBody>
                  <a:tcPr marL="109728" marR="109728" marT="54864" marB="54864"/>
                </a:tc>
              </a:tr>
              <a:tr h="1865376">
                <a:tc>
                  <a:txBody>
                    <a:bodyPr/>
                    <a:lstStyle/>
                    <a:p>
                      <a:r>
                        <a:rPr lang="en-US" sz="1900" dirty="0" smtClean="0"/>
                        <a:t>Skip all Slave Component failures</a:t>
                      </a:r>
                      <a:endParaRPr lang="en-US" sz="1900" dirty="0"/>
                    </a:p>
                  </a:txBody>
                  <a:tcPr marL="109728" marR="109728" marT="54864" marB="54864"/>
                </a:tc>
                <a:tc>
                  <a:txBody>
                    <a:bodyPr/>
                    <a:lstStyle/>
                    <a:p>
                      <a:r>
                        <a:rPr lang="en-US" sz="1900" dirty="0" smtClean="0"/>
                        <a:t>Ambari will autom</a:t>
                      </a:r>
                      <a:r>
                        <a:rPr lang="en-US" sz="1900" b="1" dirty="0" smtClean="0"/>
                        <a:t>atically skip any Slave Component failures </a:t>
                      </a:r>
                      <a:r>
                        <a:rPr lang="en-US" sz="1900" dirty="0" smtClean="0"/>
                        <a:t>and complete the task of upgrading Slave components without requiring user intervention to continue. After all Slave Components have been upgraded, you will be presented with a summary of the failures and an option to continue the upgrade or pause.</a:t>
                      </a:r>
                      <a:endParaRPr lang="en-US" sz="1900" dirty="0"/>
                    </a:p>
                  </a:txBody>
                  <a:tcPr marL="109728" marR="109728" marT="54864" marB="54864"/>
                </a:tc>
              </a:tr>
            </a:tbl>
          </a:graphicData>
        </a:graphic>
      </p:graphicFrame>
      <p:sp>
        <p:nvSpPr>
          <p:cNvPr id="4" name="Pentagon 3"/>
          <p:cNvSpPr/>
          <p:nvPr/>
        </p:nvSpPr>
        <p:spPr>
          <a:xfrm>
            <a:off x="8258230" y="321178"/>
            <a:ext cx="1347568" cy="676350"/>
          </a:xfrm>
          <a:prstGeom prst="homePlate">
            <a:avLst/>
          </a:prstGeom>
          <a:solidFill>
            <a:schemeClr val="accent1">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dirty="0">
                <a:solidFill>
                  <a:schemeClr val="tx2"/>
                </a:solidFill>
              </a:rPr>
              <a:t>Register</a:t>
            </a:r>
          </a:p>
        </p:txBody>
      </p:sp>
      <p:sp>
        <p:nvSpPr>
          <p:cNvPr id="5" name="Pentagon 4"/>
          <p:cNvSpPr/>
          <p:nvPr/>
        </p:nvSpPr>
        <p:spPr>
          <a:xfrm>
            <a:off x="9854152" y="321178"/>
            <a:ext cx="1347568" cy="676350"/>
          </a:xfrm>
          <a:prstGeom prst="homePlate">
            <a:avLst/>
          </a:pr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dirty="0">
                <a:solidFill>
                  <a:schemeClr val="tx2"/>
                </a:solidFill>
              </a:rPr>
              <a:t>Install</a:t>
            </a:r>
          </a:p>
        </p:txBody>
      </p:sp>
      <p:sp>
        <p:nvSpPr>
          <p:cNvPr id="6" name="Pentagon 5"/>
          <p:cNvSpPr/>
          <p:nvPr/>
        </p:nvSpPr>
        <p:spPr>
          <a:xfrm>
            <a:off x="11437282" y="321178"/>
            <a:ext cx="1347568" cy="676350"/>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dirty="0">
                <a:solidFill>
                  <a:schemeClr val="tx2"/>
                </a:solidFill>
              </a:rPr>
              <a:t>Perform</a:t>
            </a:r>
          </a:p>
          <a:p>
            <a:pPr algn="ctr"/>
            <a:r>
              <a:rPr lang="en-US" sz="1680" dirty="0">
                <a:solidFill>
                  <a:schemeClr val="tx2"/>
                </a:solidFill>
              </a:rPr>
              <a:t>Upgrade</a:t>
            </a:r>
          </a:p>
        </p:txBody>
      </p:sp>
      <p:sp>
        <p:nvSpPr>
          <p:cNvPr id="7" name="Pentagon 6"/>
          <p:cNvSpPr/>
          <p:nvPr/>
        </p:nvSpPr>
        <p:spPr>
          <a:xfrm>
            <a:off x="12965745" y="321178"/>
            <a:ext cx="1347568" cy="676350"/>
          </a:xfrm>
          <a:prstGeom prst="homePlate">
            <a:avLst/>
          </a:prstGeom>
          <a:solidFill>
            <a:schemeClr val="accent1">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dirty="0">
                <a:solidFill>
                  <a:schemeClr val="tx2"/>
                </a:solidFill>
              </a:rPr>
              <a:t>Finalize</a:t>
            </a:r>
          </a:p>
        </p:txBody>
      </p:sp>
    </p:spTree>
    <p:extLst>
      <p:ext uri="{BB962C8B-B14F-4D97-AF65-F5344CB8AC3E}">
        <p14:creationId xmlns:p14="http://schemas.microsoft.com/office/powerpoint/2010/main" val="32409550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Wizard Driven Experience</a:t>
            </a:r>
            <a:endParaRPr lang="en-US" dirty="0"/>
          </a:p>
        </p:txBody>
      </p:sp>
      <p:sp>
        <p:nvSpPr>
          <p:cNvPr id="7" name="Rectangle 6"/>
          <p:cNvSpPr/>
          <p:nvPr/>
        </p:nvSpPr>
        <p:spPr>
          <a:xfrm>
            <a:off x="1844517" y="4073237"/>
            <a:ext cx="4114703" cy="3048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t" anchorCtr="0"/>
          <a:lstStyle/>
          <a:p>
            <a:pPr algn="l"/>
            <a:endParaRPr lang="en-US" sz="2640" dirty="0">
              <a:solidFill>
                <a:schemeClr val="bg2"/>
              </a:solidFill>
            </a:endParaRP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40246" y="1835558"/>
            <a:ext cx="9602939" cy="5077860"/>
          </a:xfrm>
          <a:prstGeom prst="rect">
            <a:avLst/>
          </a:prstGeom>
          <a:ln>
            <a:noFill/>
          </a:ln>
        </p:spPr>
      </p:pic>
      <p:sp>
        <p:nvSpPr>
          <p:cNvPr id="10" name="Right Arrow 9"/>
          <p:cNvSpPr/>
          <p:nvPr/>
        </p:nvSpPr>
        <p:spPr>
          <a:xfrm>
            <a:off x="446387" y="3606801"/>
            <a:ext cx="2187089" cy="2239819"/>
          </a:xfrm>
          <a:prstGeom prst="rightArrow">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l"/>
            <a:r>
              <a:rPr lang="en-US" sz="1680" dirty="0">
                <a:solidFill>
                  <a:schemeClr val="tx2"/>
                </a:solidFill>
              </a:rPr>
              <a:t>With verification and validation</a:t>
            </a:r>
          </a:p>
        </p:txBody>
      </p:sp>
      <p:sp>
        <p:nvSpPr>
          <p:cNvPr id="12" name="Pentagon 11"/>
          <p:cNvSpPr/>
          <p:nvPr/>
        </p:nvSpPr>
        <p:spPr>
          <a:xfrm>
            <a:off x="8258230" y="321178"/>
            <a:ext cx="1347568" cy="676350"/>
          </a:xfrm>
          <a:prstGeom prst="homePlate">
            <a:avLst/>
          </a:prstGeom>
          <a:solidFill>
            <a:schemeClr val="accent1">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dirty="0">
                <a:solidFill>
                  <a:schemeClr val="tx2"/>
                </a:solidFill>
              </a:rPr>
              <a:t>Register</a:t>
            </a:r>
          </a:p>
        </p:txBody>
      </p:sp>
      <p:sp>
        <p:nvSpPr>
          <p:cNvPr id="13" name="Pentagon 12"/>
          <p:cNvSpPr/>
          <p:nvPr/>
        </p:nvSpPr>
        <p:spPr>
          <a:xfrm>
            <a:off x="9854152" y="321178"/>
            <a:ext cx="1347568" cy="676350"/>
          </a:xfrm>
          <a:prstGeom prst="homePlate">
            <a:avLst/>
          </a:pr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dirty="0">
                <a:solidFill>
                  <a:schemeClr val="tx2"/>
                </a:solidFill>
              </a:rPr>
              <a:t>Install</a:t>
            </a:r>
          </a:p>
        </p:txBody>
      </p:sp>
      <p:sp>
        <p:nvSpPr>
          <p:cNvPr id="14" name="Pentagon 13"/>
          <p:cNvSpPr/>
          <p:nvPr/>
        </p:nvSpPr>
        <p:spPr>
          <a:xfrm>
            <a:off x="11437282" y="321178"/>
            <a:ext cx="1347568" cy="676350"/>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dirty="0">
                <a:solidFill>
                  <a:schemeClr val="tx2"/>
                </a:solidFill>
              </a:rPr>
              <a:t>Perform</a:t>
            </a:r>
          </a:p>
          <a:p>
            <a:pPr algn="ctr"/>
            <a:r>
              <a:rPr lang="en-US" sz="1680" dirty="0">
                <a:solidFill>
                  <a:schemeClr val="tx2"/>
                </a:solidFill>
              </a:rPr>
              <a:t>Upgrade</a:t>
            </a:r>
          </a:p>
        </p:txBody>
      </p:sp>
      <p:sp>
        <p:nvSpPr>
          <p:cNvPr id="15" name="Pentagon 14"/>
          <p:cNvSpPr/>
          <p:nvPr/>
        </p:nvSpPr>
        <p:spPr>
          <a:xfrm>
            <a:off x="12965745" y="321178"/>
            <a:ext cx="1347568" cy="676350"/>
          </a:xfrm>
          <a:prstGeom prst="homePlate">
            <a:avLst/>
          </a:prstGeom>
          <a:solidFill>
            <a:schemeClr val="accent1">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dirty="0">
                <a:solidFill>
                  <a:schemeClr val="tx2"/>
                </a:solidFill>
              </a:rPr>
              <a:t>Finalize</a:t>
            </a:r>
          </a:p>
        </p:txBody>
      </p:sp>
    </p:spTree>
    <p:extLst>
      <p:ext uri="{BB962C8B-B14F-4D97-AF65-F5344CB8AC3E}">
        <p14:creationId xmlns:p14="http://schemas.microsoft.com/office/powerpoint/2010/main" val="105465735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Rolling Upgrade – Success!</a:t>
            </a:r>
            <a:endParaRPr lang="en-US"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95921" y="1989379"/>
            <a:ext cx="12365891" cy="3573629"/>
          </a:xfrm>
          <a:prstGeom prst="rect">
            <a:avLst/>
          </a:prstGeom>
        </p:spPr>
      </p:pic>
      <p:sp>
        <p:nvSpPr>
          <p:cNvPr id="5" name="Right Arrow 4"/>
          <p:cNvSpPr/>
          <p:nvPr/>
        </p:nvSpPr>
        <p:spPr>
          <a:xfrm rot="19226782">
            <a:off x="5973073" y="5597237"/>
            <a:ext cx="2036569" cy="1496292"/>
          </a:xfrm>
          <a:prstGeom prst="rightArrow">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tIns="109728" bIns="109728" rtlCol="0" anchor="t" anchorCtr="0"/>
          <a:lstStyle/>
          <a:p>
            <a:pPr algn="l"/>
            <a:endParaRPr lang="en-US" sz="2640" dirty="0">
              <a:solidFill>
                <a:schemeClr val="bg2"/>
              </a:solidFill>
            </a:endParaRPr>
          </a:p>
        </p:txBody>
      </p:sp>
      <p:sp>
        <p:nvSpPr>
          <p:cNvPr id="6" name="Pentagon 5"/>
          <p:cNvSpPr/>
          <p:nvPr/>
        </p:nvSpPr>
        <p:spPr>
          <a:xfrm>
            <a:off x="8258230" y="321178"/>
            <a:ext cx="1347568" cy="676350"/>
          </a:xfrm>
          <a:prstGeom prst="homePlate">
            <a:avLst/>
          </a:prstGeom>
          <a:solidFill>
            <a:schemeClr val="accent1">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dirty="0">
                <a:solidFill>
                  <a:schemeClr val="tx2"/>
                </a:solidFill>
              </a:rPr>
              <a:t>Register</a:t>
            </a:r>
          </a:p>
        </p:txBody>
      </p:sp>
      <p:sp>
        <p:nvSpPr>
          <p:cNvPr id="7" name="Pentagon 6"/>
          <p:cNvSpPr/>
          <p:nvPr/>
        </p:nvSpPr>
        <p:spPr>
          <a:xfrm>
            <a:off x="9854152" y="321178"/>
            <a:ext cx="1347568" cy="676350"/>
          </a:xfrm>
          <a:prstGeom prst="homePlate">
            <a:avLst/>
          </a:pr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dirty="0">
                <a:solidFill>
                  <a:schemeClr val="tx2"/>
                </a:solidFill>
              </a:rPr>
              <a:t>Install</a:t>
            </a:r>
          </a:p>
        </p:txBody>
      </p:sp>
      <p:sp>
        <p:nvSpPr>
          <p:cNvPr id="8" name="Pentagon 7"/>
          <p:cNvSpPr/>
          <p:nvPr/>
        </p:nvSpPr>
        <p:spPr>
          <a:xfrm>
            <a:off x="11437282" y="321178"/>
            <a:ext cx="1347568" cy="676350"/>
          </a:xfrm>
          <a:prstGeom prst="homePlate">
            <a:avLst/>
          </a:prstGeom>
          <a:solidFill>
            <a:schemeClr val="accent1">
              <a:alpha val="32000"/>
            </a:schemeClr>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dirty="0">
                <a:solidFill>
                  <a:schemeClr val="tx2"/>
                </a:solidFill>
              </a:rPr>
              <a:t>Perform</a:t>
            </a:r>
          </a:p>
          <a:p>
            <a:pPr algn="ctr"/>
            <a:r>
              <a:rPr lang="en-US" sz="1680" dirty="0">
                <a:solidFill>
                  <a:schemeClr val="tx2"/>
                </a:solidFill>
              </a:rPr>
              <a:t>Upgrade</a:t>
            </a:r>
          </a:p>
        </p:txBody>
      </p:sp>
      <p:sp>
        <p:nvSpPr>
          <p:cNvPr id="9" name="Pentagon 8"/>
          <p:cNvSpPr/>
          <p:nvPr/>
        </p:nvSpPr>
        <p:spPr>
          <a:xfrm>
            <a:off x="12965745" y="321178"/>
            <a:ext cx="1347568" cy="676350"/>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dirty="0">
                <a:solidFill>
                  <a:schemeClr val="tx2"/>
                </a:solidFill>
              </a:rPr>
              <a:t>Finalize</a:t>
            </a:r>
          </a:p>
        </p:txBody>
      </p:sp>
    </p:spTree>
    <p:extLst>
      <p:ext uri="{BB962C8B-B14F-4D97-AF65-F5344CB8AC3E}">
        <p14:creationId xmlns:p14="http://schemas.microsoft.com/office/powerpoint/2010/main" val="212321202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Ambari Extensibility</a:t>
            </a:r>
            <a:endParaRPr lang="en-US" dirty="0"/>
          </a:p>
        </p:txBody>
      </p:sp>
    </p:spTree>
    <p:extLst>
      <p:ext uri="{BB962C8B-B14F-4D97-AF65-F5344CB8AC3E}">
        <p14:creationId xmlns:p14="http://schemas.microsoft.com/office/powerpoint/2010/main" val="11044335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en-US" dirty="0" smtClean="0"/>
              <a:t>Extensibility Features</a:t>
            </a:r>
            <a:endParaRPr lang="en-US" dirty="0"/>
          </a:p>
        </p:txBody>
      </p:sp>
      <p:sp>
        <p:nvSpPr>
          <p:cNvPr id="4" name="Rectangle 3"/>
          <p:cNvSpPr/>
          <p:nvPr/>
        </p:nvSpPr>
        <p:spPr>
          <a:xfrm>
            <a:off x="3239327" y="2520155"/>
            <a:ext cx="10452839" cy="1634838"/>
          </a:xfrm>
          <a:prstGeom prst="rect">
            <a:avLst/>
          </a:prstGeom>
          <a:solidFill>
            <a:schemeClr val="accent1">
              <a:lumMod val="40000"/>
              <a:lumOff val="60000"/>
            </a:schemeClr>
          </a:solidFill>
          <a:ln>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554356" lvl="1" indent="-278130" fontAlgn="base">
              <a:spcBef>
                <a:spcPct val="0"/>
              </a:spcBef>
              <a:spcAft>
                <a:spcPct val="0"/>
              </a:spcAft>
              <a:buFont typeface="Arial"/>
              <a:buChar char="•"/>
              <a:tabLst>
                <a:tab pos="6858000" algn="l"/>
              </a:tabLst>
            </a:pPr>
            <a:r>
              <a:rPr lang="en-US" sz="2400" dirty="0">
                <a:solidFill>
                  <a:srgbClr val="1E1E1E"/>
                </a:solidFill>
                <a:latin typeface="Arial"/>
              </a:rPr>
              <a:t>To add new Services (ISV or otherwise) beyond </a:t>
            </a:r>
            <a:r>
              <a:rPr lang="en-US" sz="2400" dirty="0" smtClean="0">
                <a:solidFill>
                  <a:srgbClr val="1E1E1E"/>
                </a:solidFill>
                <a:latin typeface="Arial"/>
              </a:rPr>
              <a:t>Stack</a:t>
            </a:r>
            <a:endParaRPr lang="en-US" sz="2400" dirty="0">
              <a:solidFill>
                <a:srgbClr val="1E1E1E"/>
              </a:solidFill>
              <a:latin typeface="Arial"/>
            </a:endParaRPr>
          </a:p>
          <a:p>
            <a:pPr marL="554356" lvl="1" indent="-278130" fontAlgn="base">
              <a:spcBef>
                <a:spcPct val="0"/>
              </a:spcBef>
              <a:spcAft>
                <a:spcPct val="0"/>
              </a:spcAft>
              <a:buFont typeface="Arial"/>
              <a:buChar char="•"/>
            </a:pPr>
            <a:r>
              <a:rPr lang="en-US" sz="2400" dirty="0">
                <a:solidFill>
                  <a:srgbClr val="1E1E1E"/>
                </a:solidFill>
                <a:latin typeface="Arial"/>
              </a:rPr>
              <a:t>To customize a Stack for customer specific environments</a:t>
            </a:r>
          </a:p>
        </p:txBody>
      </p:sp>
      <p:sp>
        <p:nvSpPr>
          <p:cNvPr id="6" name="Rectangle 5"/>
          <p:cNvSpPr/>
          <p:nvPr/>
        </p:nvSpPr>
        <p:spPr>
          <a:xfrm>
            <a:off x="3239324" y="4605187"/>
            <a:ext cx="10452840" cy="1634838"/>
          </a:xfrm>
          <a:prstGeom prst="rect">
            <a:avLst/>
          </a:prstGeom>
          <a:solidFill>
            <a:schemeClr val="accent1">
              <a:lumMod val="40000"/>
              <a:lumOff val="60000"/>
            </a:schemeClr>
          </a:solidFill>
          <a:ln>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554356" lvl="1" indent="-278130" fontAlgn="base">
              <a:spcBef>
                <a:spcPct val="0"/>
              </a:spcBef>
              <a:spcAft>
                <a:spcPct val="0"/>
              </a:spcAft>
              <a:buFont typeface="Arial"/>
              <a:buChar char="•"/>
            </a:pPr>
            <a:r>
              <a:rPr lang="en-US" sz="2400" dirty="0">
                <a:solidFill>
                  <a:srgbClr val="1E1E1E"/>
                </a:solidFill>
                <a:latin typeface="Arial"/>
              </a:rPr>
              <a:t>To extend and customize the </a:t>
            </a:r>
            <a:r>
              <a:rPr lang="en-US" sz="2400" dirty="0" err="1">
                <a:solidFill>
                  <a:srgbClr val="1E1E1E"/>
                </a:solidFill>
                <a:latin typeface="Arial"/>
              </a:rPr>
              <a:t>Ambari</a:t>
            </a:r>
            <a:r>
              <a:rPr lang="en-US" sz="2400" dirty="0">
                <a:solidFill>
                  <a:srgbClr val="1E1E1E"/>
                </a:solidFill>
                <a:latin typeface="Arial"/>
              </a:rPr>
              <a:t> Web UI</a:t>
            </a:r>
          </a:p>
          <a:p>
            <a:pPr marL="554356" lvl="1" indent="-278130" fontAlgn="base">
              <a:spcBef>
                <a:spcPct val="0"/>
              </a:spcBef>
              <a:spcAft>
                <a:spcPct val="0"/>
              </a:spcAft>
              <a:buFont typeface="Arial"/>
              <a:buChar char="•"/>
            </a:pPr>
            <a:r>
              <a:rPr lang="en-US" sz="2400" dirty="0">
                <a:solidFill>
                  <a:srgbClr val="1E1E1E"/>
                </a:solidFill>
                <a:latin typeface="Arial"/>
              </a:rPr>
              <a:t>Add new capabilities, customize existing capabilities</a:t>
            </a:r>
          </a:p>
        </p:txBody>
      </p:sp>
      <p:sp>
        <p:nvSpPr>
          <p:cNvPr id="7" name="Rectangle 6"/>
          <p:cNvSpPr/>
          <p:nvPr/>
        </p:nvSpPr>
        <p:spPr>
          <a:xfrm>
            <a:off x="613186" y="2520155"/>
            <a:ext cx="2626139" cy="1634838"/>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sz="2880" b="1" dirty="0">
                <a:solidFill>
                  <a:schemeClr val="tx2"/>
                </a:solidFill>
                <a:latin typeface="Arial"/>
              </a:rPr>
              <a:t>Stacks</a:t>
            </a:r>
          </a:p>
        </p:txBody>
      </p:sp>
      <p:sp>
        <p:nvSpPr>
          <p:cNvPr id="9" name="Rectangle 8"/>
          <p:cNvSpPr/>
          <p:nvPr/>
        </p:nvSpPr>
        <p:spPr>
          <a:xfrm>
            <a:off x="613186" y="4605187"/>
            <a:ext cx="2626139" cy="1634838"/>
          </a:xfrm>
          <a:prstGeom prst="rect">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en-US" sz="2880" b="1" dirty="0">
                <a:solidFill>
                  <a:schemeClr val="tx2"/>
                </a:solidFill>
                <a:latin typeface="Arial"/>
              </a:rPr>
              <a:t>Views</a:t>
            </a:r>
          </a:p>
        </p:txBody>
      </p:sp>
    </p:spTree>
    <p:extLst>
      <p:ext uri="{BB962C8B-B14F-4D97-AF65-F5344CB8AC3E}">
        <p14:creationId xmlns:p14="http://schemas.microsoft.com/office/powerpoint/2010/main" val="15850308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Anatomy of Ambari Extension Points</a:t>
            </a:r>
            <a:endParaRPr lang="en-US" dirty="0"/>
          </a:p>
        </p:txBody>
      </p:sp>
      <p:sp>
        <p:nvSpPr>
          <p:cNvPr id="5" name="Rectangle 4"/>
          <p:cNvSpPr/>
          <p:nvPr/>
        </p:nvSpPr>
        <p:spPr>
          <a:xfrm>
            <a:off x="6078458" y="2548853"/>
            <a:ext cx="2276513" cy="1471507"/>
          </a:xfrm>
          <a:prstGeom prst="rect">
            <a:avLst/>
          </a:prstGeom>
          <a:solidFill>
            <a:schemeClr val="tx2">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40" b="1" dirty="0"/>
              <a:t>Ambari</a:t>
            </a:r>
          </a:p>
          <a:p>
            <a:pPr algn="ctr"/>
            <a:r>
              <a:rPr lang="en-US" sz="2640" b="1" dirty="0"/>
              <a:t>Server</a:t>
            </a:r>
          </a:p>
        </p:txBody>
      </p:sp>
      <p:sp>
        <p:nvSpPr>
          <p:cNvPr id="6" name="Rectangle 5"/>
          <p:cNvSpPr/>
          <p:nvPr/>
        </p:nvSpPr>
        <p:spPr>
          <a:xfrm>
            <a:off x="10994197" y="2553087"/>
            <a:ext cx="1510162" cy="1105747"/>
          </a:xfrm>
          <a:prstGeom prst="rect">
            <a:avLst/>
          </a:prstGeom>
          <a:solidFill>
            <a:schemeClr val="tx2">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80" b="1" dirty="0"/>
              <a:t>Ambari</a:t>
            </a:r>
          </a:p>
          <a:p>
            <a:pPr algn="ctr"/>
            <a:r>
              <a:rPr lang="en-US" sz="1680" b="1" dirty="0"/>
              <a:t>Agent</a:t>
            </a:r>
          </a:p>
        </p:txBody>
      </p:sp>
      <p:sp>
        <p:nvSpPr>
          <p:cNvPr id="7" name="Rectangle 6"/>
          <p:cNvSpPr/>
          <p:nvPr/>
        </p:nvSpPr>
        <p:spPr>
          <a:xfrm>
            <a:off x="11237973" y="2735967"/>
            <a:ext cx="1510162" cy="1105747"/>
          </a:xfrm>
          <a:prstGeom prst="rect">
            <a:avLst/>
          </a:prstGeom>
          <a:solidFill>
            <a:schemeClr val="tx2">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80" b="1" dirty="0"/>
              <a:t>Ambari</a:t>
            </a:r>
          </a:p>
          <a:p>
            <a:pPr algn="ctr"/>
            <a:r>
              <a:rPr lang="en-US" sz="1680" b="1" dirty="0"/>
              <a:t>Agent</a:t>
            </a:r>
          </a:p>
        </p:txBody>
      </p:sp>
      <p:sp>
        <p:nvSpPr>
          <p:cNvPr id="8" name="Rectangle 7"/>
          <p:cNvSpPr/>
          <p:nvPr/>
        </p:nvSpPr>
        <p:spPr>
          <a:xfrm>
            <a:off x="11481750" y="2918847"/>
            <a:ext cx="1510162" cy="1105747"/>
          </a:xfrm>
          <a:prstGeom prst="rect">
            <a:avLst/>
          </a:prstGeom>
          <a:solidFill>
            <a:schemeClr val="tx2">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80" b="1" dirty="0"/>
              <a:t>Ambari</a:t>
            </a:r>
          </a:p>
          <a:p>
            <a:pPr algn="ctr"/>
            <a:r>
              <a:rPr lang="en-US" sz="1680" b="1" dirty="0"/>
              <a:t>Agent</a:t>
            </a:r>
          </a:p>
        </p:txBody>
      </p:sp>
      <p:sp>
        <p:nvSpPr>
          <p:cNvPr id="9" name="Rectangle 8"/>
          <p:cNvSpPr/>
          <p:nvPr/>
        </p:nvSpPr>
        <p:spPr>
          <a:xfrm>
            <a:off x="1814813" y="2569930"/>
            <a:ext cx="2276513" cy="1471507"/>
          </a:xfrm>
          <a:prstGeom prst="rect">
            <a:avLst/>
          </a:prstGeom>
          <a:solidFill>
            <a:schemeClr val="tx2">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40" b="1" dirty="0"/>
              <a:t>Ambari</a:t>
            </a:r>
          </a:p>
          <a:p>
            <a:pPr algn="ctr"/>
            <a:r>
              <a:rPr lang="en-US" sz="2640" b="1" dirty="0"/>
              <a:t>Web</a:t>
            </a:r>
          </a:p>
        </p:txBody>
      </p:sp>
      <p:sp>
        <p:nvSpPr>
          <p:cNvPr id="10" name="Rectangle 9"/>
          <p:cNvSpPr/>
          <p:nvPr/>
        </p:nvSpPr>
        <p:spPr>
          <a:xfrm>
            <a:off x="7734001" y="3658835"/>
            <a:ext cx="1241939" cy="708419"/>
          </a:xfrm>
          <a:prstGeom prst="rect">
            <a:avLst/>
          </a:prstGeom>
          <a:solidFill>
            <a:schemeClr val="accent1">
              <a:lumMod val="20000"/>
              <a:lumOff val="8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40" b="1" dirty="0"/>
              <a:t>Stacks</a:t>
            </a:r>
          </a:p>
        </p:txBody>
      </p:sp>
      <p:sp>
        <p:nvSpPr>
          <p:cNvPr id="11" name="Rectangle 10"/>
          <p:cNvSpPr/>
          <p:nvPr/>
        </p:nvSpPr>
        <p:spPr>
          <a:xfrm>
            <a:off x="7977777" y="3841715"/>
            <a:ext cx="1241939" cy="708419"/>
          </a:xfrm>
          <a:prstGeom prst="rect">
            <a:avLst/>
          </a:prstGeom>
          <a:solidFill>
            <a:schemeClr val="accent1">
              <a:lumMod val="20000"/>
              <a:lumOff val="8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40" b="1" dirty="0"/>
              <a:t>Stacks</a:t>
            </a:r>
          </a:p>
        </p:txBody>
      </p:sp>
      <p:sp>
        <p:nvSpPr>
          <p:cNvPr id="12" name="Rectangle 11"/>
          <p:cNvSpPr/>
          <p:nvPr/>
        </p:nvSpPr>
        <p:spPr>
          <a:xfrm>
            <a:off x="8221553" y="4013044"/>
            <a:ext cx="1241939" cy="708419"/>
          </a:xfrm>
          <a:prstGeom prst="rect">
            <a:avLst/>
          </a:prstGeom>
          <a:solidFill>
            <a:schemeClr val="accent1">
              <a:lumMod val="20000"/>
              <a:lumOff val="8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40" b="1" dirty="0"/>
              <a:t>Stacks</a:t>
            </a:r>
          </a:p>
        </p:txBody>
      </p:sp>
      <p:sp>
        <p:nvSpPr>
          <p:cNvPr id="14" name="Rounded Rectangle 50"/>
          <p:cNvSpPr>
            <a:spLocks noChangeArrowheads="1"/>
          </p:cNvSpPr>
          <p:nvPr/>
        </p:nvSpPr>
        <p:spPr bwMode="auto">
          <a:xfrm>
            <a:off x="5590904" y="3872194"/>
            <a:ext cx="975106" cy="304800"/>
          </a:xfrm>
          <a:prstGeom prst="roundRect">
            <a:avLst>
              <a:gd name="adj" fmla="val 16667"/>
            </a:avLst>
          </a:prstGeom>
          <a:solidFill>
            <a:srgbClr val="FF0000"/>
          </a:solidFill>
          <a:ln w="9525">
            <a:solidFill>
              <a:srgbClr val="FF0000"/>
            </a:solidFill>
            <a:round/>
            <a:headEnd/>
            <a:tailEnd/>
          </a:ln>
        </p:spPr>
        <p:txBody>
          <a:bodyPr lIns="0" tIns="0" rIns="0" bIns="0" anchor="ctr"/>
          <a:lstStyle/>
          <a:p>
            <a:pPr algn="ctr"/>
            <a:r>
              <a:rPr lang="en-US" sz="1200" b="1">
                <a:solidFill>
                  <a:srgbClr val="FFFFFF"/>
                </a:solidFill>
                <a:latin typeface="Courier" charset="0"/>
                <a:cs typeface="Courier" charset="0"/>
              </a:rPr>
              <a:t>java</a:t>
            </a:r>
          </a:p>
        </p:txBody>
      </p:sp>
      <p:sp>
        <p:nvSpPr>
          <p:cNvPr id="15" name="Rounded Rectangle 50"/>
          <p:cNvSpPr>
            <a:spLocks noChangeArrowheads="1"/>
          </p:cNvSpPr>
          <p:nvPr/>
        </p:nvSpPr>
        <p:spPr bwMode="auto">
          <a:xfrm>
            <a:off x="1327260" y="3872194"/>
            <a:ext cx="975106" cy="304800"/>
          </a:xfrm>
          <a:prstGeom prst="roundRect">
            <a:avLst>
              <a:gd name="adj" fmla="val 16667"/>
            </a:avLst>
          </a:prstGeom>
          <a:solidFill>
            <a:srgbClr val="FF0000"/>
          </a:solidFill>
          <a:ln w="9525">
            <a:solidFill>
              <a:srgbClr val="FF0000"/>
            </a:solidFill>
            <a:round/>
            <a:headEnd/>
            <a:tailEnd/>
          </a:ln>
        </p:spPr>
        <p:txBody>
          <a:bodyPr lIns="0" tIns="0" rIns="0" bIns="0" anchor="ctr"/>
          <a:lstStyle/>
          <a:p>
            <a:pPr algn="ctr"/>
            <a:r>
              <a:rPr lang="en-US" sz="1200" b="1" dirty="0">
                <a:solidFill>
                  <a:srgbClr val="FFFFFF"/>
                </a:solidFill>
                <a:latin typeface="Courier" charset="0"/>
                <a:cs typeface="Courier" charset="0"/>
              </a:rPr>
              <a:t>js</a:t>
            </a:r>
          </a:p>
        </p:txBody>
      </p:sp>
      <p:sp>
        <p:nvSpPr>
          <p:cNvPr id="16" name="Rounded Rectangle 50"/>
          <p:cNvSpPr>
            <a:spLocks noChangeArrowheads="1"/>
          </p:cNvSpPr>
          <p:nvPr/>
        </p:nvSpPr>
        <p:spPr bwMode="auto">
          <a:xfrm>
            <a:off x="10994196" y="3872194"/>
            <a:ext cx="975106" cy="304800"/>
          </a:xfrm>
          <a:prstGeom prst="roundRect">
            <a:avLst>
              <a:gd name="adj" fmla="val 16667"/>
            </a:avLst>
          </a:prstGeom>
          <a:solidFill>
            <a:srgbClr val="FF0000"/>
          </a:solidFill>
          <a:ln w="9525">
            <a:solidFill>
              <a:srgbClr val="FF0000"/>
            </a:solidFill>
            <a:round/>
            <a:headEnd/>
            <a:tailEnd/>
          </a:ln>
        </p:spPr>
        <p:txBody>
          <a:bodyPr lIns="0" tIns="0" rIns="0" bIns="0" anchor="ctr"/>
          <a:lstStyle/>
          <a:p>
            <a:pPr algn="ctr"/>
            <a:r>
              <a:rPr lang="en-US" sz="1200" b="1" dirty="0">
                <a:solidFill>
                  <a:srgbClr val="FFFFFF"/>
                </a:solidFill>
                <a:latin typeface="Courier" charset="0"/>
                <a:cs typeface="Courier" charset="0"/>
              </a:rPr>
              <a:t>python</a:t>
            </a:r>
          </a:p>
        </p:txBody>
      </p:sp>
      <p:sp>
        <p:nvSpPr>
          <p:cNvPr id="17" name="Up-Down Arrow 16"/>
          <p:cNvSpPr/>
          <p:nvPr/>
        </p:nvSpPr>
        <p:spPr>
          <a:xfrm rot="5400000">
            <a:off x="4925504" y="2333033"/>
            <a:ext cx="318774" cy="1987132"/>
          </a:xfrm>
          <a:prstGeom prst="upDownArrow">
            <a:avLst>
              <a:gd name="adj1" fmla="val 45892"/>
              <a:gd name="adj2" fmla="val 47358"/>
            </a:avLst>
          </a:prstGeom>
          <a:solidFill>
            <a:schemeClr val="bg1">
              <a:lumMod val="25000"/>
              <a:lumOff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60" dirty="0">
              <a:solidFill>
                <a:srgbClr val="1E1E1E"/>
              </a:solidFill>
              <a:latin typeface="Arial"/>
            </a:endParaRPr>
          </a:p>
        </p:txBody>
      </p:sp>
      <p:sp>
        <p:nvSpPr>
          <p:cNvPr id="18" name="Up-Down Arrow 17"/>
          <p:cNvSpPr/>
          <p:nvPr/>
        </p:nvSpPr>
        <p:spPr>
          <a:xfrm rot="5400000">
            <a:off x="9515195" y="2006986"/>
            <a:ext cx="318774" cy="2639226"/>
          </a:xfrm>
          <a:prstGeom prst="upDownArrow">
            <a:avLst>
              <a:gd name="adj1" fmla="val 45892"/>
              <a:gd name="adj2" fmla="val 47358"/>
            </a:avLst>
          </a:prstGeom>
          <a:solidFill>
            <a:schemeClr val="bg1">
              <a:lumMod val="25000"/>
              <a:lumOff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60" dirty="0">
              <a:solidFill>
                <a:srgbClr val="1E1E1E"/>
              </a:solidFill>
              <a:latin typeface="Arial"/>
            </a:endParaRPr>
          </a:p>
        </p:txBody>
      </p:sp>
      <p:sp>
        <p:nvSpPr>
          <p:cNvPr id="21" name="Left Arrow 20"/>
          <p:cNvSpPr/>
          <p:nvPr/>
        </p:nvSpPr>
        <p:spPr>
          <a:xfrm rot="5400000">
            <a:off x="2507536" y="4661864"/>
            <a:ext cx="919601" cy="1038797"/>
          </a:xfrm>
          <a:prstGeom prst="leftArrow">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22" name="TextBox 21"/>
          <p:cNvSpPr txBox="1"/>
          <p:nvPr/>
        </p:nvSpPr>
        <p:spPr>
          <a:xfrm>
            <a:off x="2206618" y="5794049"/>
            <a:ext cx="1462660" cy="1097280"/>
          </a:xfrm>
          <a:prstGeom prst="rect">
            <a:avLst/>
          </a:prstGeom>
        </p:spPr>
        <p:txBody>
          <a:bodyPr vert="horz" wrap="none" lIns="109728" tIns="54864" rIns="109728" bIns="54864" rtlCol="0">
            <a:normAutofit/>
          </a:bodyPr>
          <a:lstStyle/>
          <a:p>
            <a:pPr algn="ctr" defTabSz="548640">
              <a:spcBef>
                <a:spcPct val="20000"/>
              </a:spcBef>
            </a:pPr>
            <a:r>
              <a:rPr lang="en-US" sz="2160" dirty="0">
                <a:solidFill>
                  <a:schemeClr val="tx1">
                    <a:lumMod val="65000"/>
                    <a:lumOff val="35000"/>
                  </a:schemeClr>
                </a:solidFill>
              </a:rPr>
              <a:t>Ambari Views</a:t>
            </a:r>
          </a:p>
        </p:txBody>
      </p:sp>
      <p:sp>
        <p:nvSpPr>
          <p:cNvPr id="23" name="Left Arrow 22"/>
          <p:cNvSpPr/>
          <p:nvPr/>
        </p:nvSpPr>
        <p:spPr>
          <a:xfrm rot="5400000">
            <a:off x="8414563" y="4661866"/>
            <a:ext cx="919601" cy="1038797"/>
          </a:xfrm>
          <a:prstGeom prst="leftArrow">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24" name="TextBox 23"/>
          <p:cNvSpPr txBox="1"/>
          <p:nvPr/>
        </p:nvSpPr>
        <p:spPr>
          <a:xfrm>
            <a:off x="8147021" y="5794050"/>
            <a:ext cx="1462660" cy="1097280"/>
          </a:xfrm>
          <a:prstGeom prst="rect">
            <a:avLst/>
          </a:prstGeom>
        </p:spPr>
        <p:txBody>
          <a:bodyPr vert="horz" wrap="none" lIns="109728" tIns="54864" rIns="109728" bIns="54864" rtlCol="0">
            <a:normAutofit/>
          </a:bodyPr>
          <a:lstStyle/>
          <a:p>
            <a:pPr algn="ctr" defTabSz="548640">
              <a:spcBef>
                <a:spcPct val="20000"/>
              </a:spcBef>
            </a:pPr>
            <a:r>
              <a:rPr lang="en-US" sz="2160" dirty="0">
                <a:solidFill>
                  <a:schemeClr val="tx1">
                    <a:lumMod val="65000"/>
                    <a:lumOff val="35000"/>
                  </a:schemeClr>
                </a:solidFill>
              </a:rPr>
              <a:t>Ambari Stacks</a:t>
            </a:r>
          </a:p>
        </p:txBody>
      </p:sp>
    </p:spTree>
    <p:extLst>
      <p:ext uri="{BB962C8B-B14F-4D97-AF65-F5344CB8AC3E}">
        <p14:creationId xmlns:p14="http://schemas.microsoft.com/office/powerpoint/2010/main" val="7152985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Ambari Stacks</a:t>
            </a:r>
            <a:endParaRPr lang="en-US" dirty="0"/>
          </a:p>
        </p:txBody>
      </p:sp>
    </p:spTree>
    <p:extLst>
      <p:ext uri="{BB962C8B-B14F-4D97-AF65-F5344CB8AC3E}">
        <p14:creationId xmlns:p14="http://schemas.microsoft.com/office/powerpoint/2010/main" val="3315352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Ambari Stacks</a:t>
            </a:r>
            <a:endParaRPr lang="en-US" dirty="0"/>
          </a:p>
        </p:txBody>
      </p:sp>
      <p:sp>
        <p:nvSpPr>
          <p:cNvPr id="22" name="Text Placeholder 21"/>
          <p:cNvSpPr>
            <a:spLocks noGrp="1"/>
          </p:cNvSpPr>
          <p:nvPr>
            <p:ph sz="quarter" idx="10"/>
          </p:nvPr>
        </p:nvSpPr>
        <p:spPr/>
        <p:txBody>
          <a:bodyPr/>
          <a:lstStyle/>
          <a:p>
            <a:r>
              <a:rPr lang="en-US" dirty="0" smtClean="0"/>
              <a:t>Defines </a:t>
            </a:r>
            <a:r>
              <a:rPr lang="en-US" dirty="0"/>
              <a:t>a consistent </a:t>
            </a:r>
            <a:r>
              <a:rPr lang="en-US" dirty="0" smtClean="0"/>
              <a:t>Stack lifecycle interface </a:t>
            </a:r>
            <a:r>
              <a:rPr lang="en-US" dirty="0"/>
              <a:t>that can be extended</a:t>
            </a:r>
          </a:p>
          <a:p>
            <a:r>
              <a:rPr lang="en-US" dirty="0" smtClean="0"/>
              <a:t>Encapsulates Stack Versions, Services, Components, Dependencies, Cardinality, Configurations, Commands </a:t>
            </a:r>
          </a:p>
          <a:p>
            <a:r>
              <a:rPr lang="en-US" dirty="0" smtClean="0"/>
              <a:t>Dynamically </a:t>
            </a:r>
            <a:r>
              <a:rPr lang="en-US" dirty="0"/>
              <a:t>add Stack + Service </a:t>
            </a:r>
            <a:r>
              <a:rPr lang="en-US" dirty="0" smtClean="0"/>
              <a:t>definitions</a:t>
            </a:r>
            <a:endParaRPr lang="en-US" dirty="0"/>
          </a:p>
        </p:txBody>
      </p:sp>
      <p:sp>
        <p:nvSpPr>
          <p:cNvPr id="4" name="Rounded Rectangle 3"/>
          <p:cNvSpPr>
            <a:spLocks noChangeAspect="1"/>
          </p:cNvSpPr>
          <p:nvPr/>
        </p:nvSpPr>
        <p:spPr>
          <a:xfrm>
            <a:off x="4328490" y="4385098"/>
            <a:ext cx="2414016" cy="1964503"/>
          </a:xfrm>
          <a:prstGeom prst="roundRect">
            <a:avLst>
              <a:gd name="adj" fmla="val 3262"/>
            </a:avLst>
          </a:prstGeom>
          <a:solidFill>
            <a:schemeClr val="bg1">
              <a:lumMod val="10000"/>
              <a:lumOff val="90000"/>
            </a:schemeClr>
          </a:solidFill>
          <a:ln w="28575"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548640" fontAlgn="base">
              <a:spcBef>
                <a:spcPct val="0"/>
              </a:spcBef>
              <a:spcAft>
                <a:spcPct val="0"/>
              </a:spcAft>
            </a:pPr>
            <a:r>
              <a:rPr lang="en-US" sz="2400" b="1" dirty="0">
                <a:solidFill>
                  <a:srgbClr val="1E1E1E">
                    <a:lumMod val="25000"/>
                  </a:srgbClr>
                </a:solidFill>
                <a:latin typeface="Calibri"/>
                <a:cs typeface="Calibri"/>
              </a:rPr>
              <a:t>AMBARI</a:t>
            </a:r>
          </a:p>
        </p:txBody>
      </p:sp>
      <p:pic>
        <p:nvPicPr>
          <p:cNvPr id="5" name="Picture 4" descr="horton_ambari_icon.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51580" y="4503015"/>
            <a:ext cx="562144" cy="562144"/>
          </a:xfrm>
          <a:prstGeom prst="rect">
            <a:avLst/>
          </a:prstGeom>
        </p:spPr>
      </p:pic>
      <p:sp>
        <p:nvSpPr>
          <p:cNvPr id="6" name="TextBox 5"/>
          <p:cNvSpPr txBox="1"/>
          <p:nvPr/>
        </p:nvSpPr>
        <p:spPr>
          <a:xfrm>
            <a:off x="2407483" y="4771434"/>
            <a:ext cx="1097280" cy="384636"/>
          </a:xfrm>
          <a:prstGeom prst="rect">
            <a:avLst/>
          </a:prstGeom>
        </p:spPr>
        <p:txBody>
          <a:bodyPr vert="horz" wrap="none" lIns="109728" tIns="54864" rIns="109728" bIns="54864" rtlCol="0">
            <a:normAutofit/>
          </a:bodyPr>
          <a:lstStyle/>
          <a:p>
            <a:pPr algn="ctr" defTabSz="548640">
              <a:spcBef>
                <a:spcPct val="20000"/>
              </a:spcBef>
            </a:pPr>
            <a:r>
              <a:rPr lang="en-US" sz="1440" dirty="0">
                <a:solidFill>
                  <a:schemeClr val="tx1">
                    <a:lumMod val="85000"/>
                    <a:lumOff val="15000"/>
                  </a:schemeClr>
                </a:solidFill>
                <a:latin typeface="Courier"/>
                <a:cs typeface="Courier"/>
              </a:rPr>
              <a:t>{rest}</a:t>
            </a:r>
          </a:p>
        </p:txBody>
      </p:sp>
      <p:sp>
        <p:nvSpPr>
          <p:cNvPr id="7" name="Up-Down Arrow 6"/>
          <p:cNvSpPr/>
          <p:nvPr/>
        </p:nvSpPr>
        <p:spPr>
          <a:xfrm rot="5400000">
            <a:off x="4096461" y="4604083"/>
            <a:ext cx="318774" cy="727002"/>
          </a:xfrm>
          <a:prstGeom prst="upDownArrow">
            <a:avLst>
              <a:gd name="adj1" fmla="val 45892"/>
              <a:gd name="adj2" fmla="val 47358"/>
            </a:avLst>
          </a:prstGeom>
          <a:solidFill>
            <a:schemeClr val="bg1">
              <a:lumMod val="25000"/>
              <a:lumOff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60" dirty="0">
              <a:solidFill>
                <a:srgbClr val="1E1E1E"/>
              </a:solidFill>
              <a:latin typeface="Arial"/>
            </a:endParaRPr>
          </a:p>
        </p:txBody>
      </p:sp>
      <p:sp>
        <p:nvSpPr>
          <p:cNvPr id="8" name="TextBox 7"/>
          <p:cNvSpPr txBox="1"/>
          <p:nvPr/>
        </p:nvSpPr>
        <p:spPr>
          <a:xfrm>
            <a:off x="2407483" y="5526818"/>
            <a:ext cx="1097280" cy="384636"/>
          </a:xfrm>
          <a:prstGeom prst="rect">
            <a:avLst/>
          </a:prstGeom>
        </p:spPr>
        <p:txBody>
          <a:bodyPr vert="horz" wrap="none" lIns="109728" tIns="54864" rIns="109728" bIns="54864" rtlCol="0">
            <a:normAutofit/>
          </a:bodyPr>
          <a:lstStyle/>
          <a:p>
            <a:pPr algn="ctr" defTabSz="548640">
              <a:spcBef>
                <a:spcPct val="20000"/>
              </a:spcBef>
            </a:pPr>
            <a:r>
              <a:rPr lang="en-US" sz="1440" dirty="0">
                <a:solidFill>
                  <a:schemeClr val="tx1">
                    <a:lumMod val="85000"/>
                    <a:lumOff val="15000"/>
                  </a:schemeClr>
                </a:solidFill>
                <a:latin typeface="Courier"/>
                <a:cs typeface="Courier"/>
              </a:rPr>
              <a:t>&lt;</a:t>
            </a:r>
            <a:r>
              <a:rPr lang="en-US" sz="1440" dirty="0" err="1">
                <a:solidFill>
                  <a:schemeClr val="tx1">
                    <a:lumMod val="85000"/>
                    <a:lumOff val="15000"/>
                  </a:schemeClr>
                </a:solidFill>
                <a:latin typeface="Courier"/>
                <a:cs typeface="Courier"/>
              </a:rPr>
              <a:t>ambari</a:t>
            </a:r>
            <a:r>
              <a:rPr lang="en-US" sz="1440" dirty="0">
                <a:solidFill>
                  <a:schemeClr val="tx1">
                    <a:lumMod val="85000"/>
                    <a:lumOff val="15000"/>
                  </a:schemeClr>
                </a:solidFill>
                <a:latin typeface="Courier"/>
                <a:cs typeface="Courier"/>
              </a:rPr>
              <a:t>-web&gt;</a:t>
            </a:r>
          </a:p>
        </p:txBody>
      </p:sp>
      <p:sp>
        <p:nvSpPr>
          <p:cNvPr id="9" name="Up-Down Arrow 8"/>
          <p:cNvSpPr/>
          <p:nvPr/>
        </p:nvSpPr>
        <p:spPr>
          <a:xfrm rot="5400000">
            <a:off x="4096462" y="5359281"/>
            <a:ext cx="318774" cy="727002"/>
          </a:xfrm>
          <a:prstGeom prst="upDownArrow">
            <a:avLst>
              <a:gd name="adj1" fmla="val 45892"/>
              <a:gd name="adj2" fmla="val 47358"/>
            </a:avLst>
          </a:prstGeom>
          <a:solidFill>
            <a:schemeClr val="bg1">
              <a:lumMod val="25000"/>
              <a:lumOff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60" dirty="0">
              <a:solidFill>
                <a:srgbClr val="1E1E1E"/>
              </a:solidFill>
              <a:latin typeface="Arial"/>
            </a:endParaRPr>
          </a:p>
        </p:txBody>
      </p:sp>
      <p:sp>
        <p:nvSpPr>
          <p:cNvPr id="10" name="Rounded Rectangle 9"/>
          <p:cNvSpPr>
            <a:spLocks noChangeAspect="1"/>
          </p:cNvSpPr>
          <p:nvPr/>
        </p:nvSpPr>
        <p:spPr>
          <a:xfrm>
            <a:off x="6784884" y="4385098"/>
            <a:ext cx="3814728" cy="1964503"/>
          </a:xfrm>
          <a:prstGeom prst="roundRect">
            <a:avLst>
              <a:gd name="adj" fmla="val 3262"/>
            </a:avLst>
          </a:prstGeom>
          <a:noFill/>
          <a:ln w="28575"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548640" fontAlgn="base">
              <a:spcBef>
                <a:spcPct val="0"/>
              </a:spcBef>
              <a:spcAft>
                <a:spcPct val="0"/>
              </a:spcAft>
            </a:pPr>
            <a:endParaRPr lang="en-US" sz="2400" b="1" dirty="0">
              <a:solidFill>
                <a:srgbClr val="1E1E1E">
                  <a:lumMod val="25000"/>
                </a:srgbClr>
              </a:solidFill>
              <a:latin typeface="Calibri"/>
              <a:cs typeface="Calibri"/>
            </a:endParaRPr>
          </a:p>
        </p:txBody>
      </p:sp>
      <p:sp>
        <p:nvSpPr>
          <p:cNvPr id="11" name="TextBox 10"/>
          <p:cNvSpPr txBox="1"/>
          <p:nvPr/>
        </p:nvSpPr>
        <p:spPr>
          <a:xfrm>
            <a:off x="6877734" y="5191368"/>
            <a:ext cx="1097280" cy="395712"/>
          </a:xfrm>
          <a:prstGeom prst="rect">
            <a:avLst/>
          </a:prstGeom>
        </p:spPr>
        <p:txBody>
          <a:bodyPr vert="horz" wrap="none" lIns="109728" tIns="54864" rIns="109728" bIns="54864" rtlCol="0">
            <a:normAutofit fontScale="92500" lnSpcReduction="10000"/>
          </a:bodyPr>
          <a:lstStyle/>
          <a:p>
            <a:pPr defTabSz="548640">
              <a:spcBef>
                <a:spcPct val="20000"/>
              </a:spcBef>
            </a:pPr>
            <a:r>
              <a:rPr lang="en-US" sz="2160" b="1" dirty="0">
                <a:solidFill>
                  <a:schemeClr val="accent1">
                    <a:lumMod val="75000"/>
                  </a:schemeClr>
                </a:solidFill>
              </a:rPr>
              <a:t>Stacks</a:t>
            </a:r>
          </a:p>
        </p:txBody>
      </p:sp>
      <p:sp>
        <p:nvSpPr>
          <p:cNvPr id="12" name="Rounded Rectangle 11"/>
          <p:cNvSpPr>
            <a:spLocks noChangeAspect="1"/>
          </p:cNvSpPr>
          <p:nvPr/>
        </p:nvSpPr>
        <p:spPr>
          <a:xfrm>
            <a:off x="8167314" y="4721842"/>
            <a:ext cx="682752" cy="384636"/>
          </a:xfrm>
          <a:prstGeom prst="roundRect">
            <a:avLst>
              <a:gd name="adj" fmla="val 3262"/>
            </a:avLst>
          </a:prstGeom>
          <a:noFill/>
          <a:ln w="28575"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548640" fontAlgn="base">
              <a:spcBef>
                <a:spcPct val="0"/>
              </a:spcBef>
              <a:spcAft>
                <a:spcPct val="0"/>
              </a:spcAft>
            </a:pPr>
            <a:r>
              <a:rPr lang="en-US" sz="1200" dirty="0">
                <a:solidFill>
                  <a:schemeClr val="accent1"/>
                </a:solidFill>
                <a:latin typeface="Calibri"/>
                <a:cs typeface="Calibri"/>
              </a:rPr>
              <a:t>HDFS</a:t>
            </a:r>
          </a:p>
        </p:txBody>
      </p:sp>
      <p:sp>
        <p:nvSpPr>
          <p:cNvPr id="13" name="Rounded Rectangle 12"/>
          <p:cNvSpPr>
            <a:spLocks noChangeAspect="1"/>
          </p:cNvSpPr>
          <p:nvPr/>
        </p:nvSpPr>
        <p:spPr>
          <a:xfrm>
            <a:off x="8971986" y="4721842"/>
            <a:ext cx="682752" cy="384636"/>
          </a:xfrm>
          <a:prstGeom prst="roundRect">
            <a:avLst>
              <a:gd name="adj" fmla="val 3262"/>
            </a:avLst>
          </a:prstGeom>
          <a:noFill/>
          <a:ln w="28575"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548640" fontAlgn="base">
              <a:spcBef>
                <a:spcPct val="0"/>
              </a:spcBef>
              <a:spcAft>
                <a:spcPct val="0"/>
              </a:spcAft>
            </a:pPr>
            <a:r>
              <a:rPr lang="en-US" sz="1200" dirty="0">
                <a:solidFill>
                  <a:schemeClr val="accent1"/>
                </a:solidFill>
                <a:latin typeface="Calibri"/>
                <a:cs typeface="Calibri"/>
              </a:rPr>
              <a:t>YARN</a:t>
            </a:r>
          </a:p>
        </p:txBody>
      </p:sp>
      <p:sp>
        <p:nvSpPr>
          <p:cNvPr id="14" name="Rounded Rectangle 13"/>
          <p:cNvSpPr>
            <a:spLocks noChangeAspect="1"/>
          </p:cNvSpPr>
          <p:nvPr/>
        </p:nvSpPr>
        <p:spPr>
          <a:xfrm>
            <a:off x="9764466" y="4722958"/>
            <a:ext cx="682752" cy="384636"/>
          </a:xfrm>
          <a:prstGeom prst="roundRect">
            <a:avLst>
              <a:gd name="adj" fmla="val 3262"/>
            </a:avLst>
          </a:prstGeom>
          <a:noFill/>
          <a:ln w="28575"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548640" fontAlgn="base">
              <a:spcBef>
                <a:spcPct val="0"/>
              </a:spcBef>
              <a:spcAft>
                <a:spcPct val="0"/>
              </a:spcAft>
            </a:pPr>
            <a:r>
              <a:rPr lang="en-US" sz="1200" dirty="0">
                <a:solidFill>
                  <a:schemeClr val="accent1"/>
                </a:solidFill>
                <a:latin typeface="Calibri"/>
                <a:cs typeface="Calibri"/>
              </a:rPr>
              <a:t>MR2</a:t>
            </a:r>
          </a:p>
        </p:txBody>
      </p:sp>
      <p:sp>
        <p:nvSpPr>
          <p:cNvPr id="15" name="Rounded Rectangle 14"/>
          <p:cNvSpPr>
            <a:spLocks noChangeAspect="1"/>
          </p:cNvSpPr>
          <p:nvPr/>
        </p:nvSpPr>
        <p:spPr>
          <a:xfrm>
            <a:off x="8167314" y="5181430"/>
            <a:ext cx="682752" cy="384636"/>
          </a:xfrm>
          <a:prstGeom prst="roundRect">
            <a:avLst>
              <a:gd name="adj" fmla="val 3262"/>
            </a:avLst>
          </a:prstGeom>
          <a:noFill/>
          <a:ln w="28575"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548640" fontAlgn="base">
              <a:spcBef>
                <a:spcPct val="0"/>
              </a:spcBef>
              <a:spcAft>
                <a:spcPct val="0"/>
              </a:spcAft>
            </a:pPr>
            <a:r>
              <a:rPr lang="en-US" sz="1200" dirty="0">
                <a:solidFill>
                  <a:schemeClr val="accent1"/>
                </a:solidFill>
                <a:latin typeface="Calibri"/>
                <a:cs typeface="Calibri"/>
              </a:rPr>
              <a:t>Hive</a:t>
            </a:r>
          </a:p>
        </p:txBody>
      </p:sp>
      <p:sp>
        <p:nvSpPr>
          <p:cNvPr id="16" name="Rounded Rectangle 15"/>
          <p:cNvSpPr>
            <a:spLocks noChangeAspect="1"/>
          </p:cNvSpPr>
          <p:nvPr/>
        </p:nvSpPr>
        <p:spPr>
          <a:xfrm>
            <a:off x="8971986" y="5640364"/>
            <a:ext cx="682752" cy="384636"/>
          </a:xfrm>
          <a:prstGeom prst="roundRect">
            <a:avLst>
              <a:gd name="adj" fmla="val 3262"/>
            </a:avLst>
          </a:prstGeom>
          <a:noFill/>
          <a:ln w="28575"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548640" fontAlgn="base">
              <a:spcBef>
                <a:spcPct val="0"/>
              </a:spcBef>
              <a:spcAft>
                <a:spcPct val="0"/>
              </a:spcAft>
            </a:pPr>
            <a:r>
              <a:rPr lang="en-US" sz="1200" dirty="0">
                <a:solidFill>
                  <a:schemeClr val="accent1"/>
                </a:solidFill>
                <a:latin typeface="Calibri"/>
                <a:cs typeface="Calibri"/>
              </a:rPr>
              <a:t>Pig</a:t>
            </a:r>
          </a:p>
        </p:txBody>
      </p:sp>
      <p:sp>
        <p:nvSpPr>
          <p:cNvPr id="17" name="Rounded Rectangle 16"/>
          <p:cNvSpPr>
            <a:spLocks noChangeAspect="1"/>
          </p:cNvSpPr>
          <p:nvPr/>
        </p:nvSpPr>
        <p:spPr>
          <a:xfrm>
            <a:off x="9764466" y="5182546"/>
            <a:ext cx="682752" cy="384636"/>
          </a:xfrm>
          <a:prstGeom prst="roundRect">
            <a:avLst>
              <a:gd name="adj" fmla="val 3262"/>
            </a:avLst>
          </a:prstGeom>
          <a:noFill/>
          <a:ln w="28575"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548640" fontAlgn="base">
              <a:spcBef>
                <a:spcPct val="0"/>
              </a:spcBef>
              <a:spcAft>
                <a:spcPct val="0"/>
              </a:spcAft>
            </a:pPr>
            <a:r>
              <a:rPr lang="en-US" sz="1200" dirty="0" err="1">
                <a:solidFill>
                  <a:schemeClr val="accent1"/>
                </a:solidFill>
                <a:latin typeface="Calibri"/>
                <a:cs typeface="Calibri"/>
              </a:rPr>
              <a:t>Oozie</a:t>
            </a:r>
            <a:endParaRPr lang="en-US" sz="1200" dirty="0">
              <a:solidFill>
                <a:schemeClr val="accent1"/>
              </a:solidFill>
              <a:latin typeface="Calibri"/>
              <a:cs typeface="Calibri"/>
            </a:endParaRPr>
          </a:p>
        </p:txBody>
      </p:sp>
      <p:sp>
        <p:nvSpPr>
          <p:cNvPr id="21" name="Up-Down Arrow 20"/>
          <p:cNvSpPr/>
          <p:nvPr/>
        </p:nvSpPr>
        <p:spPr>
          <a:xfrm rot="5400000">
            <a:off x="6594509" y="5547953"/>
            <a:ext cx="318774" cy="727002"/>
          </a:xfrm>
          <a:prstGeom prst="upDownArrow">
            <a:avLst>
              <a:gd name="adj1" fmla="val 45892"/>
              <a:gd name="adj2" fmla="val 47358"/>
            </a:avLst>
          </a:prstGeom>
          <a:solidFill>
            <a:schemeClr val="bg1">
              <a:lumMod val="25000"/>
              <a:lumOff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60" dirty="0">
              <a:solidFill>
                <a:srgbClr val="1E1E1E"/>
              </a:solidFill>
              <a:latin typeface="Arial"/>
            </a:endParaRPr>
          </a:p>
        </p:txBody>
      </p:sp>
      <p:sp>
        <p:nvSpPr>
          <p:cNvPr id="23" name="Rounded Rectangle 22"/>
          <p:cNvSpPr>
            <a:spLocks noChangeAspect="1"/>
          </p:cNvSpPr>
          <p:nvPr/>
        </p:nvSpPr>
        <p:spPr>
          <a:xfrm>
            <a:off x="8971986" y="5182546"/>
            <a:ext cx="682752" cy="384636"/>
          </a:xfrm>
          <a:prstGeom prst="roundRect">
            <a:avLst>
              <a:gd name="adj" fmla="val 3262"/>
            </a:avLst>
          </a:prstGeom>
          <a:noFill/>
          <a:ln w="28575"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548640" fontAlgn="base">
              <a:spcBef>
                <a:spcPct val="0"/>
              </a:spcBef>
              <a:spcAft>
                <a:spcPct val="0"/>
              </a:spcAft>
            </a:pPr>
            <a:r>
              <a:rPr lang="en-US" sz="1200" dirty="0" err="1">
                <a:solidFill>
                  <a:schemeClr val="accent1"/>
                </a:solidFill>
                <a:latin typeface="Calibri"/>
                <a:cs typeface="Calibri"/>
              </a:rPr>
              <a:t>HBase</a:t>
            </a:r>
            <a:endParaRPr lang="en-US" sz="1200" dirty="0">
              <a:solidFill>
                <a:schemeClr val="accent1"/>
              </a:solidFill>
              <a:latin typeface="Calibri"/>
              <a:cs typeface="Calibri"/>
            </a:endParaRPr>
          </a:p>
        </p:txBody>
      </p:sp>
      <p:sp>
        <p:nvSpPr>
          <p:cNvPr id="24" name="Rounded Rectangle 23"/>
          <p:cNvSpPr>
            <a:spLocks noChangeAspect="1"/>
          </p:cNvSpPr>
          <p:nvPr/>
        </p:nvSpPr>
        <p:spPr>
          <a:xfrm>
            <a:off x="9764466" y="5643250"/>
            <a:ext cx="682752" cy="384636"/>
          </a:xfrm>
          <a:prstGeom prst="roundRect">
            <a:avLst>
              <a:gd name="adj" fmla="val 3262"/>
            </a:avLst>
          </a:prstGeom>
          <a:noFill/>
          <a:ln w="28575"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548640" fontAlgn="base">
              <a:spcBef>
                <a:spcPct val="0"/>
              </a:spcBef>
              <a:spcAft>
                <a:spcPct val="0"/>
              </a:spcAft>
            </a:pPr>
            <a:r>
              <a:rPr lang="en-US" sz="1200" dirty="0">
                <a:solidFill>
                  <a:schemeClr val="accent1"/>
                </a:solidFill>
                <a:latin typeface="Calibri"/>
                <a:cs typeface="Calibri"/>
              </a:rPr>
              <a:t>Storm</a:t>
            </a:r>
          </a:p>
        </p:txBody>
      </p:sp>
      <p:sp>
        <p:nvSpPr>
          <p:cNvPr id="25" name="Rounded Rectangle 24"/>
          <p:cNvSpPr>
            <a:spLocks noChangeAspect="1"/>
          </p:cNvSpPr>
          <p:nvPr/>
        </p:nvSpPr>
        <p:spPr>
          <a:xfrm>
            <a:off x="8167314" y="5630926"/>
            <a:ext cx="682752" cy="384636"/>
          </a:xfrm>
          <a:prstGeom prst="roundRect">
            <a:avLst>
              <a:gd name="adj" fmla="val 3262"/>
            </a:avLst>
          </a:prstGeom>
          <a:noFill/>
          <a:ln w="28575"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548640" fontAlgn="base">
              <a:spcBef>
                <a:spcPct val="0"/>
              </a:spcBef>
              <a:spcAft>
                <a:spcPct val="0"/>
              </a:spcAft>
            </a:pPr>
            <a:r>
              <a:rPr lang="en-US" sz="1200" dirty="0">
                <a:solidFill>
                  <a:schemeClr val="accent1"/>
                </a:solidFill>
                <a:latin typeface="Calibri"/>
                <a:cs typeface="Calibri"/>
              </a:rPr>
              <a:t>Falcon</a:t>
            </a:r>
          </a:p>
        </p:txBody>
      </p:sp>
    </p:spTree>
    <p:extLst>
      <p:ext uri="{BB962C8B-B14F-4D97-AF65-F5344CB8AC3E}">
        <p14:creationId xmlns:p14="http://schemas.microsoft.com/office/powerpoint/2010/main" val="187068378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Stack Terminology</a:t>
            </a:r>
            <a:endParaRPr lang="en-US" dirty="0"/>
          </a:p>
        </p:txBody>
      </p:sp>
      <p:graphicFrame>
        <p:nvGraphicFramePr>
          <p:cNvPr id="6" name="Content Placeholder 5"/>
          <p:cNvGraphicFramePr>
            <a:graphicFrameLocks noGrp="1"/>
          </p:cNvGraphicFramePr>
          <p:nvPr>
            <p:ph sz="quarter" idx="4294967295"/>
            <p:extLst>
              <p:ext uri="{D42A27DB-BD31-4B8C-83A1-F6EECF244321}">
                <p14:modId xmlns:p14="http://schemas.microsoft.com/office/powerpoint/2010/main" val="309383952"/>
              </p:ext>
            </p:extLst>
          </p:nvPr>
        </p:nvGraphicFramePr>
        <p:xfrm>
          <a:off x="733235" y="1373506"/>
          <a:ext cx="13163932" cy="5697856"/>
        </p:xfrm>
        <a:graphic>
          <a:graphicData uri="http://schemas.openxmlformats.org/drawingml/2006/table">
            <a:tbl>
              <a:tblPr firstRow="1" bandRow="1">
                <a:tableStyleId>{3B4B98B0-60AC-42C2-AFA5-B58CD77FA1E5}</a:tableStyleId>
              </a:tblPr>
              <a:tblGrid>
                <a:gridCol w="3017657"/>
                <a:gridCol w="5758297"/>
                <a:gridCol w="4387978"/>
              </a:tblGrid>
              <a:tr h="504749">
                <a:tc>
                  <a:txBody>
                    <a:bodyPr/>
                    <a:lstStyle/>
                    <a:p>
                      <a:r>
                        <a:rPr lang="en-US" sz="2600" dirty="0" smtClean="0"/>
                        <a:t>Term</a:t>
                      </a:r>
                      <a:endParaRPr lang="en-US" sz="2600" dirty="0"/>
                    </a:p>
                  </a:txBody>
                  <a:tcPr marL="146266" marR="146266" marT="54864" marB="54864"/>
                </a:tc>
                <a:tc>
                  <a:txBody>
                    <a:bodyPr/>
                    <a:lstStyle/>
                    <a:p>
                      <a:r>
                        <a:rPr lang="en-US" sz="2600" dirty="0" smtClean="0"/>
                        <a:t>Definition</a:t>
                      </a:r>
                      <a:endParaRPr lang="en-US" sz="2600" dirty="0"/>
                    </a:p>
                  </a:txBody>
                  <a:tcPr marL="146266" marR="146266" marT="54864" marB="54864"/>
                </a:tc>
                <a:tc>
                  <a:txBody>
                    <a:bodyPr/>
                    <a:lstStyle/>
                    <a:p>
                      <a:r>
                        <a:rPr lang="en-US" sz="2600" dirty="0" smtClean="0"/>
                        <a:t>Examples</a:t>
                      </a:r>
                      <a:endParaRPr lang="en-US" sz="2600" dirty="0"/>
                    </a:p>
                  </a:txBody>
                  <a:tcPr marL="146266" marR="146266" marT="54864" marB="54864"/>
                </a:tc>
              </a:tr>
              <a:tr h="1297972">
                <a:tc>
                  <a:txBody>
                    <a:bodyPr/>
                    <a:lstStyle/>
                    <a:p>
                      <a:r>
                        <a:rPr lang="en-US" sz="1700" dirty="0" smtClean="0"/>
                        <a:t>STACK</a:t>
                      </a:r>
                      <a:endParaRPr lang="en-US" sz="1700" dirty="0"/>
                    </a:p>
                  </a:txBody>
                  <a:tcPr marL="146266" marR="146266" marT="54864" marB="54864" anchor="ctr"/>
                </a:tc>
                <a:tc>
                  <a:txBody>
                    <a:bodyPr/>
                    <a:lstStyle/>
                    <a:p>
                      <a:r>
                        <a:rPr lang="en-US" sz="1700" dirty="0" smtClean="0"/>
                        <a:t>Defines a set of Services,</a:t>
                      </a:r>
                      <a:r>
                        <a:rPr lang="en-US" sz="1700" baseline="0" dirty="0" smtClean="0"/>
                        <a:t> </a:t>
                      </a:r>
                      <a:r>
                        <a:rPr lang="en-US" sz="1700" dirty="0" smtClean="0"/>
                        <a:t>where to obtain the software packages and how to manage the lifecycle.</a:t>
                      </a:r>
                      <a:endParaRPr lang="en-US" sz="1700" dirty="0"/>
                    </a:p>
                  </a:txBody>
                  <a:tcPr marL="146266" marR="146266" marT="54864" marB="54864" anchor="ctr"/>
                </a:tc>
                <a:tc>
                  <a:txBody>
                    <a:bodyPr/>
                    <a:lstStyle/>
                    <a:p>
                      <a:r>
                        <a:rPr lang="en-US" sz="1700" dirty="0" smtClean="0"/>
                        <a:t>HDP-</a:t>
                      </a:r>
                      <a:r>
                        <a:rPr lang="en-US" sz="1700" dirty="0" smtClean="0"/>
                        <a:t>2.5,</a:t>
                      </a:r>
                      <a:r>
                        <a:rPr lang="en-US" sz="1700" baseline="0" dirty="0" smtClean="0"/>
                        <a:t> </a:t>
                      </a:r>
                      <a:r>
                        <a:rPr lang="en-US" sz="1700" baseline="0" dirty="0" smtClean="0"/>
                        <a:t>HDP-</a:t>
                      </a:r>
                      <a:r>
                        <a:rPr lang="en-US" sz="1700" baseline="0" dirty="0" smtClean="0"/>
                        <a:t>2.6 </a:t>
                      </a:r>
                      <a:endParaRPr lang="en-US" sz="1700" dirty="0"/>
                    </a:p>
                  </a:txBody>
                  <a:tcPr marL="146266" marR="146266" marT="54864" marB="54864" anchor="ctr"/>
                </a:tc>
              </a:tr>
              <a:tr h="1297972">
                <a:tc>
                  <a:txBody>
                    <a:bodyPr/>
                    <a:lstStyle/>
                    <a:p>
                      <a:r>
                        <a:rPr lang="en-US" sz="1700" dirty="0" smtClean="0"/>
                        <a:t>SERVICE</a:t>
                      </a:r>
                      <a:endParaRPr lang="en-US" sz="1700" dirty="0"/>
                    </a:p>
                  </a:txBody>
                  <a:tcPr marL="146266" marR="146266" marT="54864" marB="54864" anchor="ctr"/>
                </a:tc>
                <a:tc>
                  <a:txBody>
                    <a:bodyPr/>
                    <a:lstStyle/>
                    <a:p>
                      <a:r>
                        <a:rPr lang="en-US" sz="1700" dirty="0" smtClean="0"/>
                        <a:t>Defines the Components that make-up the Service.</a:t>
                      </a:r>
                      <a:endParaRPr lang="en-US" sz="1700" dirty="0"/>
                    </a:p>
                  </a:txBody>
                  <a:tcPr marL="146266" marR="146266" marT="54864" marB="54864" anchor="ctr"/>
                </a:tc>
                <a:tc>
                  <a:txBody>
                    <a:bodyPr/>
                    <a:lstStyle/>
                    <a:p>
                      <a:r>
                        <a:rPr lang="en-US" sz="1700" dirty="0" smtClean="0"/>
                        <a:t>HDFS, YARN, HIVE, SPARK</a:t>
                      </a:r>
                      <a:endParaRPr lang="en-US" sz="1700" dirty="0"/>
                    </a:p>
                  </a:txBody>
                  <a:tcPr marL="146266" marR="146266" marT="54864" marB="54864" anchor="ctr"/>
                </a:tc>
              </a:tr>
              <a:tr h="1297972">
                <a:tc>
                  <a:txBody>
                    <a:bodyPr/>
                    <a:lstStyle/>
                    <a:p>
                      <a:r>
                        <a:rPr lang="en-US" sz="1700" dirty="0" smtClean="0"/>
                        <a:t>COMPONENT</a:t>
                      </a:r>
                      <a:endParaRPr lang="en-US" sz="1700" dirty="0"/>
                    </a:p>
                  </a:txBody>
                  <a:tcPr marL="146266" marR="146266" marT="54864" marB="54864" anchor="ctr"/>
                </a:tc>
                <a:tc>
                  <a:txBody>
                    <a:bodyPr/>
                    <a:lstStyle/>
                    <a:p>
                      <a:r>
                        <a:rPr lang="en-US" sz="1700" dirty="0" smtClean="0"/>
                        <a:t>The building-blocks</a:t>
                      </a:r>
                      <a:r>
                        <a:rPr lang="en-US" sz="1700" baseline="0" dirty="0" smtClean="0"/>
                        <a:t> of a Service, that adhere to a certain lifecycle.</a:t>
                      </a:r>
                      <a:r>
                        <a:rPr lang="en-US" sz="1700" dirty="0" smtClean="0"/>
                        <a:t> </a:t>
                      </a:r>
                      <a:endParaRPr lang="en-US" sz="1700" dirty="0"/>
                    </a:p>
                  </a:txBody>
                  <a:tcPr marL="146266" marR="146266" marT="54864" marB="54864" anchor="ctr"/>
                </a:tc>
                <a:tc>
                  <a:txBody>
                    <a:bodyPr/>
                    <a:lstStyle/>
                    <a:p>
                      <a:r>
                        <a:rPr lang="en-US" sz="1700" dirty="0" smtClean="0"/>
                        <a:t>NAMENODE, DATANODE, OOZIE_SERVER</a:t>
                      </a:r>
                      <a:endParaRPr lang="en-US" sz="1700" dirty="0"/>
                    </a:p>
                  </a:txBody>
                  <a:tcPr marL="146266" marR="146266" marT="54864" marB="54864" anchor="ctr"/>
                </a:tc>
              </a:tr>
              <a:tr h="1297972">
                <a:tc>
                  <a:txBody>
                    <a:bodyPr/>
                    <a:lstStyle/>
                    <a:p>
                      <a:r>
                        <a:rPr lang="en-US" sz="1700" dirty="0" smtClean="0"/>
                        <a:t>CATEGORY</a:t>
                      </a:r>
                      <a:endParaRPr lang="en-US" sz="1700" dirty="0"/>
                    </a:p>
                  </a:txBody>
                  <a:tcPr marL="146266" marR="146266" marT="54864" marB="54864" anchor="ctr"/>
                </a:tc>
                <a:tc>
                  <a:txBody>
                    <a:bodyPr/>
                    <a:lstStyle/>
                    <a:p>
                      <a:r>
                        <a:rPr lang="en-US" sz="1700" dirty="0" smtClean="0"/>
                        <a:t>The category of Component.</a:t>
                      </a:r>
                      <a:endParaRPr lang="en-US" sz="1700" dirty="0"/>
                    </a:p>
                  </a:txBody>
                  <a:tcPr marL="146266" marR="146266" marT="54864" marB="54864" anchor="ctr"/>
                </a:tc>
                <a:tc>
                  <a:txBody>
                    <a:bodyPr/>
                    <a:lstStyle/>
                    <a:p>
                      <a:r>
                        <a:rPr lang="en-US" sz="1700" dirty="0" smtClean="0"/>
                        <a:t>MASTER, SLAVE,</a:t>
                      </a:r>
                      <a:r>
                        <a:rPr lang="en-US" sz="1700" baseline="0" dirty="0" smtClean="0"/>
                        <a:t> CLIENT</a:t>
                      </a:r>
                      <a:endParaRPr lang="en-US" sz="1700" dirty="0"/>
                    </a:p>
                  </a:txBody>
                  <a:tcPr marL="146266" marR="146266" marT="54864" marB="54864" anchor="ctr"/>
                </a:tc>
              </a:tr>
            </a:tbl>
          </a:graphicData>
        </a:graphic>
      </p:graphicFrame>
    </p:spTree>
    <p:extLst>
      <p:ext uri="{BB962C8B-B14F-4D97-AF65-F5344CB8AC3E}">
        <p14:creationId xmlns:p14="http://schemas.microsoft.com/office/powerpoint/2010/main" val="11289839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Stack Mechanics</a:t>
            </a:r>
            <a:endParaRPr lang="en-US" dirty="0"/>
          </a:p>
        </p:txBody>
      </p:sp>
      <p:sp>
        <p:nvSpPr>
          <p:cNvPr id="3" name="Text Placeholder 2"/>
          <p:cNvSpPr>
            <a:spLocks noGrp="1"/>
          </p:cNvSpPr>
          <p:nvPr>
            <p:ph sz="quarter" idx="10"/>
          </p:nvPr>
        </p:nvSpPr>
        <p:spPr>
          <a:xfrm>
            <a:off x="841494" y="1752600"/>
            <a:ext cx="13167360" cy="3128855"/>
          </a:xfrm>
        </p:spPr>
        <p:txBody>
          <a:bodyPr>
            <a:normAutofit fontScale="85000" lnSpcReduction="20000"/>
          </a:bodyPr>
          <a:lstStyle/>
          <a:p>
            <a:r>
              <a:rPr lang="en-US" dirty="0" smtClean="0"/>
              <a:t>Stacks define Services + Repos</a:t>
            </a:r>
          </a:p>
          <a:p>
            <a:pPr lvl="1"/>
            <a:r>
              <a:rPr lang="en-US" dirty="0" smtClean="0"/>
              <a:t>What is in the Stack, and where to get the bits</a:t>
            </a:r>
          </a:p>
          <a:p>
            <a:r>
              <a:rPr lang="en-US" dirty="0" smtClean="0"/>
              <a:t>Each Service has a definition</a:t>
            </a:r>
          </a:p>
          <a:p>
            <a:pPr lvl="1"/>
            <a:r>
              <a:rPr lang="en-US" dirty="0" smtClean="0"/>
              <a:t>What Components are part of the Service</a:t>
            </a:r>
          </a:p>
          <a:p>
            <a:r>
              <a:rPr lang="en-US" dirty="0" smtClean="0"/>
              <a:t>Each Service has defined lifecycle commands</a:t>
            </a:r>
          </a:p>
          <a:p>
            <a:pPr lvl="1"/>
            <a:r>
              <a:rPr lang="en-US" dirty="0"/>
              <a:t>s</a:t>
            </a:r>
            <a:r>
              <a:rPr lang="en-US" dirty="0" smtClean="0"/>
              <a:t>tart, stop, status, install, configure</a:t>
            </a:r>
          </a:p>
          <a:p>
            <a:r>
              <a:rPr lang="en-US" dirty="0" smtClean="0"/>
              <a:t>Lifecycle is controlled via command scripts</a:t>
            </a:r>
          </a:p>
          <a:p>
            <a:r>
              <a:rPr lang="en-US" dirty="0" smtClean="0"/>
              <a:t>Ability to define “custom” commands</a:t>
            </a:r>
          </a:p>
        </p:txBody>
      </p:sp>
      <p:sp>
        <p:nvSpPr>
          <p:cNvPr id="5" name="Rounded Rectangle 4"/>
          <p:cNvSpPr>
            <a:spLocks noChangeAspect="1"/>
          </p:cNvSpPr>
          <p:nvPr/>
        </p:nvSpPr>
        <p:spPr>
          <a:xfrm>
            <a:off x="906833" y="5400955"/>
            <a:ext cx="3217850" cy="1248334"/>
          </a:xfrm>
          <a:prstGeom prst="roundRect">
            <a:avLst>
              <a:gd name="adj" fmla="val 3262"/>
            </a:avLst>
          </a:prstGeom>
          <a:solidFill>
            <a:schemeClr val="bg1">
              <a:lumMod val="10000"/>
              <a:lumOff val="90000"/>
            </a:schemeClr>
          </a:solidFill>
          <a:ln w="28575"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548640" fontAlgn="base">
              <a:spcBef>
                <a:spcPct val="0"/>
              </a:spcBef>
              <a:spcAft>
                <a:spcPct val="0"/>
              </a:spcAft>
            </a:pPr>
            <a:r>
              <a:rPr lang="en-US" sz="2400" b="1" dirty="0">
                <a:solidFill>
                  <a:srgbClr val="1E1E1E">
                    <a:lumMod val="25000"/>
                  </a:srgbClr>
                </a:solidFill>
                <a:latin typeface="Calibri"/>
                <a:cs typeface="Calibri"/>
              </a:rPr>
              <a:t>AMBARI</a:t>
            </a:r>
          </a:p>
          <a:p>
            <a:pPr algn="ctr" defTabSz="548640" fontAlgn="base">
              <a:spcBef>
                <a:spcPct val="0"/>
              </a:spcBef>
              <a:spcAft>
                <a:spcPct val="0"/>
              </a:spcAft>
            </a:pPr>
            <a:r>
              <a:rPr lang="en-US" sz="2400" b="1" dirty="0">
                <a:solidFill>
                  <a:srgbClr val="1E1E1E">
                    <a:lumMod val="25000"/>
                  </a:srgbClr>
                </a:solidFill>
                <a:latin typeface="Calibri"/>
                <a:cs typeface="Calibri"/>
              </a:rPr>
              <a:t>SERVER</a:t>
            </a:r>
          </a:p>
        </p:txBody>
      </p:sp>
      <p:sp>
        <p:nvSpPr>
          <p:cNvPr id="6" name="Rounded Rectangle 5"/>
          <p:cNvSpPr>
            <a:spLocks noChangeAspect="1"/>
          </p:cNvSpPr>
          <p:nvPr/>
        </p:nvSpPr>
        <p:spPr>
          <a:xfrm>
            <a:off x="4540815" y="5149355"/>
            <a:ext cx="5084980" cy="2337276"/>
          </a:xfrm>
          <a:prstGeom prst="roundRect">
            <a:avLst>
              <a:gd name="adj" fmla="val 3262"/>
            </a:avLst>
          </a:prstGeom>
          <a:noFill/>
          <a:ln w="28575"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548640" fontAlgn="base">
              <a:spcBef>
                <a:spcPct val="0"/>
              </a:spcBef>
              <a:spcAft>
                <a:spcPct val="0"/>
              </a:spcAft>
            </a:pPr>
            <a:endParaRPr lang="en-US" sz="2400" b="1" dirty="0">
              <a:solidFill>
                <a:srgbClr val="1E1E1E">
                  <a:lumMod val="25000"/>
                </a:srgbClr>
              </a:solidFill>
              <a:latin typeface="Calibri"/>
              <a:cs typeface="Calibri"/>
            </a:endParaRPr>
          </a:p>
        </p:txBody>
      </p:sp>
      <p:sp>
        <p:nvSpPr>
          <p:cNvPr id="7" name="TextBox 6"/>
          <p:cNvSpPr txBox="1"/>
          <p:nvPr/>
        </p:nvSpPr>
        <p:spPr>
          <a:xfrm>
            <a:off x="5040532" y="5440909"/>
            <a:ext cx="1462660" cy="395712"/>
          </a:xfrm>
          <a:prstGeom prst="rect">
            <a:avLst/>
          </a:prstGeom>
        </p:spPr>
        <p:txBody>
          <a:bodyPr vert="horz" wrap="none" lIns="109728" tIns="54864" rIns="109728" bIns="54864" rtlCol="0">
            <a:noAutofit/>
          </a:bodyPr>
          <a:lstStyle/>
          <a:p>
            <a:pPr algn="ctr" defTabSz="548640">
              <a:spcBef>
                <a:spcPct val="20000"/>
              </a:spcBef>
            </a:pPr>
            <a:r>
              <a:rPr lang="en-US" sz="2880" b="1" dirty="0">
                <a:solidFill>
                  <a:schemeClr val="accent1">
                    <a:lumMod val="75000"/>
                  </a:schemeClr>
                </a:solidFill>
              </a:rPr>
              <a:t>Stack</a:t>
            </a:r>
          </a:p>
        </p:txBody>
      </p:sp>
      <p:sp>
        <p:nvSpPr>
          <p:cNvPr id="8" name="Rounded Rectangle 7"/>
          <p:cNvSpPr>
            <a:spLocks noChangeAspect="1"/>
          </p:cNvSpPr>
          <p:nvPr/>
        </p:nvSpPr>
        <p:spPr>
          <a:xfrm>
            <a:off x="7239741" y="6226066"/>
            <a:ext cx="2141195" cy="866810"/>
          </a:xfrm>
          <a:prstGeom prst="roundRect">
            <a:avLst>
              <a:gd name="adj" fmla="val 3262"/>
            </a:avLst>
          </a:prstGeom>
          <a:noFill/>
          <a:ln w="28575"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548640" fontAlgn="base">
              <a:spcBef>
                <a:spcPct val="0"/>
              </a:spcBef>
              <a:spcAft>
                <a:spcPct val="0"/>
              </a:spcAft>
            </a:pPr>
            <a:r>
              <a:rPr lang="en-US" sz="2400" b="1" dirty="0">
                <a:solidFill>
                  <a:schemeClr val="accent1"/>
                </a:solidFill>
                <a:latin typeface="Calibri"/>
                <a:cs typeface="Calibri"/>
              </a:rPr>
              <a:t>Command Scripts</a:t>
            </a:r>
          </a:p>
        </p:txBody>
      </p:sp>
      <p:sp>
        <p:nvSpPr>
          <p:cNvPr id="9" name="Rounded Rectangle 8"/>
          <p:cNvSpPr>
            <a:spLocks noChangeAspect="1"/>
          </p:cNvSpPr>
          <p:nvPr/>
        </p:nvSpPr>
        <p:spPr>
          <a:xfrm>
            <a:off x="4781983" y="6226070"/>
            <a:ext cx="2141195" cy="868993"/>
          </a:xfrm>
          <a:prstGeom prst="roundRect">
            <a:avLst>
              <a:gd name="adj" fmla="val 3262"/>
            </a:avLst>
          </a:prstGeom>
          <a:noFill/>
          <a:ln w="28575"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548640" fontAlgn="base">
              <a:spcBef>
                <a:spcPct val="0"/>
              </a:spcBef>
              <a:spcAft>
                <a:spcPct val="0"/>
              </a:spcAft>
            </a:pPr>
            <a:r>
              <a:rPr lang="en-US" sz="2400" b="1" dirty="0">
                <a:solidFill>
                  <a:schemeClr val="accent1"/>
                </a:solidFill>
                <a:latin typeface="Calibri"/>
                <a:cs typeface="Calibri"/>
              </a:rPr>
              <a:t>Service Definitions</a:t>
            </a:r>
          </a:p>
        </p:txBody>
      </p:sp>
      <p:sp>
        <p:nvSpPr>
          <p:cNvPr id="10" name="Rounded Rectangle 9"/>
          <p:cNvSpPr>
            <a:spLocks noChangeAspect="1"/>
          </p:cNvSpPr>
          <p:nvPr/>
        </p:nvSpPr>
        <p:spPr>
          <a:xfrm>
            <a:off x="9996742" y="5429377"/>
            <a:ext cx="3217850" cy="1248334"/>
          </a:xfrm>
          <a:prstGeom prst="roundRect">
            <a:avLst>
              <a:gd name="adj" fmla="val 3262"/>
            </a:avLst>
          </a:prstGeom>
          <a:solidFill>
            <a:schemeClr val="bg1">
              <a:lumMod val="10000"/>
              <a:lumOff val="90000"/>
            </a:schemeClr>
          </a:solidFill>
          <a:ln w="28575"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548640" fontAlgn="base">
              <a:spcBef>
                <a:spcPct val="0"/>
              </a:spcBef>
              <a:spcAft>
                <a:spcPct val="0"/>
              </a:spcAft>
            </a:pPr>
            <a:r>
              <a:rPr lang="en-US" sz="2400" b="1" dirty="0">
                <a:solidFill>
                  <a:srgbClr val="1E1E1E">
                    <a:lumMod val="25000"/>
                  </a:srgbClr>
                </a:solidFill>
                <a:latin typeface="Calibri"/>
                <a:cs typeface="Calibri"/>
              </a:rPr>
              <a:t>AMBARI</a:t>
            </a:r>
          </a:p>
          <a:p>
            <a:pPr algn="ctr" defTabSz="548640" fontAlgn="base">
              <a:spcBef>
                <a:spcPct val="0"/>
              </a:spcBef>
              <a:spcAft>
                <a:spcPct val="0"/>
              </a:spcAft>
            </a:pPr>
            <a:r>
              <a:rPr lang="en-US" sz="2400" b="1" dirty="0">
                <a:solidFill>
                  <a:srgbClr val="1E1E1E">
                    <a:lumMod val="25000"/>
                  </a:srgbClr>
                </a:solidFill>
                <a:latin typeface="Calibri"/>
                <a:cs typeface="Calibri"/>
              </a:rPr>
              <a:t>AGENT/S</a:t>
            </a:r>
          </a:p>
        </p:txBody>
      </p:sp>
      <p:sp>
        <p:nvSpPr>
          <p:cNvPr id="11" name="Rounded Rectangle 10"/>
          <p:cNvSpPr>
            <a:spLocks noChangeAspect="1"/>
          </p:cNvSpPr>
          <p:nvPr/>
        </p:nvSpPr>
        <p:spPr>
          <a:xfrm>
            <a:off x="10240518" y="5612257"/>
            <a:ext cx="3217850" cy="1248334"/>
          </a:xfrm>
          <a:prstGeom prst="roundRect">
            <a:avLst>
              <a:gd name="adj" fmla="val 3262"/>
            </a:avLst>
          </a:prstGeom>
          <a:solidFill>
            <a:schemeClr val="bg1">
              <a:lumMod val="10000"/>
              <a:lumOff val="90000"/>
            </a:schemeClr>
          </a:solidFill>
          <a:ln w="28575"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548640" fontAlgn="base">
              <a:spcBef>
                <a:spcPct val="0"/>
              </a:spcBef>
              <a:spcAft>
                <a:spcPct val="0"/>
              </a:spcAft>
            </a:pPr>
            <a:r>
              <a:rPr lang="en-US" sz="2400" b="1" dirty="0">
                <a:solidFill>
                  <a:srgbClr val="1E1E1E">
                    <a:lumMod val="25000"/>
                  </a:srgbClr>
                </a:solidFill>
                <a:latin typeface="Calibri"/>
                <a:cs typeface="Calibri"/>
              </a:rPr>
              <a:t>AMBARI</a:t>
            </a:r>
          </a:p>
          <a:p>
            <a:pPr algn="ctr" defTabSz="548640" fontAlgn="base">
              <a:spcBef>
                <a:spcPct val="0"/>
              </a:spcBef>
              <a:spcAft>
                <a:spcPct val="0"/>
              </a:spcAft>
            </a:pPr>
            <a:r>
              <a:rPr lang="en-US" sz="2400" b="1" dirty="0">
                <a:solidFill>
                  <a:srgbClr val="1E1E1E">
                    <a:lumMod val="25000"/>
                  </a:srgbClr>
                </a:solidFill>
                <a:latin typeface="Calibri"/>
                <a:cs typeface="Calibri"/>
              </a:rPr>
              <a:t>AGENT/S</a:t>
            </a:r>
          </a:p>
        </p:txBody>
      </p:sp>
      <p:sp>
        <p:nvSpPr>
          <p:cNvPr id="12" name="Rounded Rectangle 11"/>
          <p:cNvSpPr>
            <a:spLocks noChangeAspect="1"/>
          </p:cNvSpPr>
          <p:nvPr/>
        </p:nvSpPr>
        <p:spPr>
          <a:xfrm>
            <a:off x="10484295" y="5795137"/>
            <a:ext cx="3217850" cy="1248334"/>
          </a:xfrm>
          <a:prstGeom prst="roundRect">
            <a:avLst>
              <a:gd name="adj" fmla="val 3262"/>
            </a:avLst>
          </a:prstGeom>
          <a:solidFill>
            <a:schemeClr val="bg1">
              <a:lumMod val="10000"/>
              <a:lumOff val="90000"/>
            </a:schemeClr>
          </a:solidFill>
          <a:ln w="28575"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548640" fontAlgn="base">
              <a:spcBef>
                <a:spcPct val="0"/>
              </a:spcBef>
              <a:spcAft>
                <a:spcPct val="0"/>
              </a:spcAft>
            </a:pPr>
            <a:r>
              <a:rPr lang="en-US" sz="2400" b="1" dirty="0">
                <a:solidFill>
                  <a:srgbClr val="1E1E1E">
                    <a:lumMod val="25000"/>
                  </a:srgbClr>
                </a:solidFill>
                <a:latin typeface="Calibri"/>
                <a:cs typeface="Calibri"/>
              </a:rPr>
              <a:t>AMBARI</a:t>
            </a:r>
          </a:p>
          <a:p>
            <a:pPr algn="ctr" defTabSz="548640" fontAlgn="base">
              <a:spcBef>
                <a:spcPct val="0"/>
              </a:spcBef>
              <a:spcAft>
                <a:spcPct val="0"/>
              </a:spcAft>
            </a:pPr>
            <a:r>
              <a:rPr lang="en-US" sz="2400" b="1" dirty="0">
                <a:solidFill>
                  <a:srgbClr val="1E1E1E">
                    <a:lumMod val="25000"/>
                  </a:srgbClr>
                </a:solidFill>
                <a:latin typeface="Calibri"/>
                <a:cs typeface="Calibri"/>
              </a:rPr>
              <a:t>AGENT/S</a:t>
            </a:r>
          </a:p>
        </p:txBody>
      </p:sp>
      <p:sp>
        <p:nvSpPr>
          <p:cNvPr id="13" name="Rounded Rectangle 50"/>
          <p:cNvSpPr>
            <a:spLocks noChangeArrowheads="1"/>
          </p:cNvSpPr>
          <p:nvPr/>
        </p:nvSpPr>
        <p:spPr bwMode="auto">
          <a:xfrm>
            <a:off x="8440934" y="7098707"/>
            <a:ext cx="975106" cy="304800"/>
          </a:xfrm>
          <a:prstGeom prst="roundRect">
            <a:avLst>
              <a:gd name="adj" fmla="val 16667"/>
            </a:avLst>
          </a:prstGeom>
          <a:solidFill>
            <a:srgbClr val="FF0000"/>
          </a:solidFill>
          <a:ln w="9525">
            <a:solidFill>
              <a:srgbClr val="FF0000"/>
            </a:solidFill>
            <a:round/>
            <a:headEnd/>
            <a:tailEnd/>
          </a:ln>
          <a:effectLst/>
        </p:spPr>
        <p:txBody>
          <a:bodyPr lIns="0" tIns="0" rIns="0" bIns="0" anchor="ctr"/>
          <a:lstStyle/>
          <a:p>
            <a:pPr algn="ctr"/>
            <a:r>
              <a:rPr lang="en-US" sz="1200" b="1" dirty="0">
                <a:solidFill>
                  <a:srgbClr val="FFFFFF"/>
                </a:solidFill>
                <a:latin typeface="Courier" charset="0"/>
                <a:cs typeface="Courier" charset="0"/>
              </a:rPr>
              <a:t>python</a:t>
            </a:r>
          </a:p>
        </p:txBody>
      </p:sp>
      <p:sp>
        <p:nvSpPr>
          <p:cNvPr id="14" name="Rounded Rectangle 50"/>
          <p:cNvSpPr>
            <a:spLocks noChangeArrowheads="1"/>
          </p:cNvSpPr>
          <p:nvPr/>
        </p:nvSpPr>
        <p:spPr bwMode="auto">
          <a:xfrm>
            <a:off x="5948069" y="7109234"/>
            <a:ext cx="975106" cy="304800"/>
          </a:xfrm>
          <a:prstGeom prst="roundRect">
            <a:avLst>
              <a:gd name="adj" fmla="val 16667"/>
            </a:avLst>
          </a:prstGeom>
          <a:solidFill>
            <a:srgbClr val="FF0000"/>
          </a:solidFill>
          <a:ln w="9525">
            <a:solidFill>
              <a:srgbClr val="FF0000"/>
            </a:solidFill>
            <a:round/>
            <a:headEnd/>
            <a:tailEnd/>
          </a:ln>
          <a:effectLst/>
        </p:spPr>
        <p:txBody>
          <a:bodyPr lIns="0" tIns="0" rIns="0" bIns="0" anchor="ctr"/>
          <a:lstStyle/>
          <a:p>
            <a:pPr algn="ctr"/>
            <a:r>
              <a:rPr lang="en-US" sz="1200" b="1" dirty="0">
                <a:solidFill>
                  <a:srgbClr val="FFFFFF"/>
                </a:solidFill>
                <a:latin typeface="Courier" charset="0"/>
                <a:cs typeface="Courier" charset="0"/>
              </a:rPr>
              <a:t>xml</a:t>
            </a:r>
          </a:p>
        </p:txBody>
      </p:sp>
      <p:sp>
        <p:nvSpPr>
          <p:cNvPr id="15" name="Can 14"/>
          <p:cNvSpPr/>
          <p:nvPr/>
        </p:nvSpPr>
        <p:spPr>
          <a:xfrm>
            <a:off x="7756811" y="5275210"/>
            <a:ext cx="1167173" cy="839142"/>
          </a:xfrm>
          <a:prstGeom prst="can">
            <a:avLst/>
          </a:prstGeom>
          <a:noFill/>
          <a:ln>
            <a:solidFill>
              <a:srgbClr val="69BE2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40" b="1" dirty="0">
                <a:solidFill>
                  <a:schemeClr val="accent1"/>
                </a:solidFill>
              </a:rPr>
              <a:t>Repos</a:t>
            </a:r>
          </a:p>
        </p:txBody>
      </p:sp>
    </p:spTree>
    <p:extLst>
      <p:ext uri="{BB962C8B-B14F-4D97-AF65-F5344CB8AC3E}">
        <p14:creationId xmlns:p14="http://schemas.microsoft.com/office/powerpoint/2010/main" val="5067150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Customizing Alerts</a:t>
            </a:r>
            <a:endParaRPr lang="en-US" dirty="0"/>
          </a:p>
        </p:txBody>
      </p:sp>
      <p:sp>
        <p:nvSpPr>
          <p:cNvPr id="10" name="Text Placeholder 9"/>
          <p:cNvSpPr>
            <a:spLocks noGrp="1"/>
          </p:cNvSpPr>
          <p:nvPr>
            <p:ph sz="quarter" idx="10"/>
          </p:nvPr>
        </p:nvSpPr>
        <p:spPr/>
        <p:txBody>
          <a:bodyPr/>
          <a:lstStyle/>
          <a:p>
            <a:pPr marL="411480" indent="-411480">
              <a:buFont typeface="Arial"/>
              <a:buChar char="•"/>
            </a:pPr>
            <a:r>
              <a:rPr lang="en-US" dirty="0" smtClean="0"/>
              <a:t>Control thresholds, check intervals and response text</a:t>
            </a:r>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071188" y="2429301"/>
            <a:ext cx="8707971" cy="4777696"/>
          </a:xfrm>
          <a:prstGeom prst="rect">
            <a:avLst/>
          </a:prstGeom>
          <a:ln>
            <a:solidFill>
              <a:schemeClr val="bg1">
                <a:lumMod val="10000"/>
                <a:lumOff val="90000"/>
              </a:schemeClr>
            </a:solidFill>
          </a:ln>
        </p:spPr>
      </p:pic>
      <p:sp>
        <p:nvSpPr>
          <p:cNvPr id="4" name="Right Arrow 3"/>
          <p:cNvSpPr/>
          <p:nvPr/>
        </p:nvSpPr>
        <p:spPr>
          <a:xfrm>
            <a:off x="2506009" y="4818149"/>
            <a:ext cx="845107" cy="872836"/>
          </a:xfrm>
          <a:prstGeom prst="rightArrow">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tIns="109728" bIns="109728" rtlCol="0" anchor="t" anchorCtr="0"/>
          <a:lstStyle/>
          <a:p>
            <a:pPr algn="l"/>
            <a:endParaRPr lang="en-US" sz="2640" dirty="0">
              <a:solidFill>
                <a:schemeClr val="bg2"/>
              </a:solidFill>
            </a:endParaRPr>
          </a:p>
        </p:txBody>
      </p:sp>
    </p:spTree>
    <p:extLst>
      <p:ext uri="{BB962C8B-B14F-4D97-AF65-F5344CB8AC3E}">
        <p14:creationId xmlns:p14="http://schemas.microsoft.com/office/powerpoint/2010/main" val="13631845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Stacks Support Inheritance</a:t>
            </a:r>
            <a:endParaRPr lang="en-US" dirty="0"/>
          </a:p>
        </p:txBody>
      </p:sp>
      <p:sp>
        <p:nvSpPr>
          <p:cNvPr id="5" name="Rectangle 4"/>
          <p:cNvSpPr/>
          <p:nvPr/>
        </p:nvSpPr>
        <p:spPr>
          <a:xfrm>
            <a:off x="1588453" y="5906192"/>
            <a:ext cx="2987040" cy="1371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2400" b="1" dirty="0">
                <a:solidFill>
                  <a:schemeClr val="tx2"/>
                </a:solidFill>
              </a:rPr>
              <a:t>HDP 2.0 Stack</a:t>
            </a:r>
          </a:p>
        </p:txBody>
      </p:sp>
      <p:sp>
        <p:nvSpPr>
          <p:cNvPr id="6" name="Rectangle 5"/>
          <p:cNvSpPr/>
          <p:nvPr/>
        </p:nvSpPr>
        <p:spPr>
          <a:xfrm>
            <a:off x="1588453" y="3892560"/>
            <a:ext cx="2987040" cy="1371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2400" b="1" dirty="0">
                <a:solidFill>
                  <a:schemeClr val="tx2"/>
                </a:solidFill>
              </a:rPr>
              <a:t>HDP </a:t>
            </a:r>
            <a:r>
              <a:rPr lang="en-US" sz="2400" b="1" dirty="0" smtClean="0">
                <a:solidFill>
                  <a:schemeClr val="tx2"/>
                </a:solidFill>
              </a:rPr>
              <a:t>2.4 </a:t>
            </a:r>
            <a:r>
              <a:rPr lang="en-US" sz="2400" b="1" dirty="0">
                <a:solidFill>
                  <a:schemeClr val="tx2"/>
                </a:solidFill>
              </a:rPr>
              <a:t>Stack</a:t>
            </a:r>
          </a:p>
        </p:txBody>
      </p:sp>
      <p:cxnSp>
        <p:nvCxnSpPr>
          <p:cNvPr id="8" name="Straight Arrow Connector 7"/>
          <p:cNvCxnSpPr>
            <a:stCxn id="5" idx="0"/>
            <a:endCxn id="6" idx="2"/>
          </p:cNvCxnSpPr>
          <p:nvPr/>
        </p:nvCxnSpPr>
        <p:spPr>
          <a:xfrm flipV="1">
            <a:off x="3081973" y="5264160"/>
            <a:ext cx="0" cy="642032"/>
          </a:xfrm>
          <a:prstGeom prst="straightConnector1">
            <a:avLst/>
          </a:prstGeom>
          <a:ln w="38100" cmpd="sng">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108895" y="5906192"/>
            <a:ext cx="8577738" cy="861060"/>
          </a:xfrm>
          <a:prstGeom prst="rect">
            <a:avLst/>
          </a:prstGeom>
        </p:spPr>
        <p:txBody>
          <a:bodyPr vert="horz" wrap="square" lIns="109728" tIns="109728" rIns="109728" bIns="109728" rtlCol="0">
            <a:noAutofit/>
          </a:bodyPr>
          <a:lstStyle/>
          <a:p>
            <a:pPr marL="342900" indent="-342900">
              <a:buFont typeface="Arial"/>
              <a:buChar char="•"/>
            </a:pPr>
            <a:r>
              <a:rPr lang="en-US" sz="2640" dirty="0"/>
              <a:t>Defines a set of Service definitions</a:t>
            </a:r>
          </a:p>
          <a:p>
            <a:pPr marL="342900" indent="-342900">
              <a:buFont typeface="Arial"/>
              <a:buChar char="•"/>
            </a:pPr>
            <a:r>
              <a:rPr lang="en-US" sz="2640" dirty="0"/>
              <a:t>Default service configurations and command scripts</a:t>
            </a:r>
          </a:p>
        </p:txBody>
      </p:sp>
      <p:sp>
        <p:nvSpPr>
          <p:cNvPr id="10" name="TextBox 9"/>
          <p:cNvSpPr txBox="1"/>
          <p:nvPr/>
        </p:nvSpPr>
        <p:spPr>
          <a:xfrm>
            <a:off x="5108895" y="3900088"/>
            <a:ext cx="8577738" cy="563880"/>
          </a:xfrm>
          <a:prstGeom prst="rect">
            <a:avLst/>
          </a:prstGeom>
        </p:spPr>
        <p:txBody>
          <a:bodyPr vert="horz" wrap="square" lIns="109728" tIns="109728" rIns="109728" bIns="109728" rtlCol="0">
            <a:noAutofit/>
          </a:bodyPr>
          <a:lstStyle/>
          <a:p>
            <a:pPr marL="342900" indent="-342900">
              <a:buFont typeface="Arial"/>
              <a:buChar char="•"/>
            </a:pPr>
            <a:r>
              <a:rPr lang="en-US" sz="2640" dirty="0"/>
              <a:t>Overrides any Service definitions, commands and configurations</a:t>
            </a:r>
          </a:p>
          <a:p>
            <a:pPr marL="342900" indent="-342900">
              <a:buFont typeface="Arial"/>
              <a:buChar char="•"/>
            </a:pPr>
            <a:r>
              <a:rPr lang="en-US" sz="2640" dirty="0"/>
              <a:t>Adds new Services specific to this Stack</a:t>
            </a:r>
          </a:p>
        </p:txBody>
      </p:sp>
      <p:sp>
        <p:nvSpPr>
          <p:cNvPr id="11" name="Rectangle 10"/>
          <p:cNvSpPr/>
          <p:nvPr/>
        </p:nvSpPr>
        <p:spPr>
          <a:xfrm>
            <a:off x="1588453" y="1838333"/>
            <a:ext cx="2987040" cy="1371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2400" b="1" dirty="0">
                <a:solidFill>
                  <a:schemeClr val="tx2"/>
                </a:solidFill>
              </a:rPr>
              <a:t>HDP </a:t>
            </a:r>
            <a:r>
              <a:rPr lang="en-US" sz="2400" b="1" dirty="0" smtClean="0">
                <a:solidFill>
                  <a:schemeClr val="tx2"/>
                </a:solidFill>
              </a:rPr>
              <a:t>2.6 </a:t>
            </a:r>
            <a:r>
              <a:rPr lang="en-US" sz="2400" b="1" dirty="0">
                <a:solidFill>
                  <a:schemeClr val="tx2"/>
                </a:solidFill>
              </a:rPr>
              <a:t>Stack</a:t>
            </a:r>
          </a:p>
        </p:txBody>
      </p:sp>
      <p:cxnSp>
        <p:nvCxnSpPr>
          <p:cNvPr id="12" name="Straight Arrow Connector 11"/>
          <p:cNvCxnSpPr/>
          <p:nvPr/>
        </p:nvCxnSpPr>
        <p:spPr>
          <a:xfrm flipV="1">
            <a:off x="3081973" y="3206760"/>
            <a:ext cx="0" cy="685800"/>
          </a:xfrm>
          <a:prstGeom prst="straightConnector1">
            <a:avLst/>
          </a:prstGeom>
          <a:ln w="38100" cmpd="sng">
            <a:solidFill>
              <a:schemeClr val="tx1">
                <a:lumMod val="50000"/>
                <a:lumOff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108895" y="2260225"/>
            <a:ext cx="8577738" cy="861060"/>
          </a:xfrm>
          <a:prstGeom prst="rect">
            <a:avLst/>
          </a:prstGeom>
        </p:spPr>
        <p:txBody>
          <a:bodyPr vert="horz" wrap="square" lIns="109728" tIns="109728" rIns="109728" bIns="109728" rtlCol="0">
            <a:noAutofit/>
          </a:bodyPr>
          <a:lstStyle/>
          <a:p>
            <a:pPr marL="342900" indent="-342900">
              <a:buFont typeface="Arial"/>
              <a:buChar char="•"/>
            </a:pPr>
            <a:r>
              <a:rPr lang="en-US" sz="2640" dirty="0" smtClean="0"/>
              <a:t>LLAP, Hive View 2.0, Visual explain of Hive query</a:t>
            </a:r>
            <a:endParaRPr lang="en-US" sz="2640" dirty="0"/>
          </a:p>
        </p:txBody>
      </p:sp>
    </p:spTree>
    <p:extLst>
      <p:ext uri="{BB962C8B-B14F-4D97-AF65-F5344CB8AC3E}">
        <p14:creationId xmlns:p14="http://schemas.microsoft.com/office/powerpoint/2010/main" val="14167196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Where Can I Learn More About Stacks?</a:t>
            </a:r>
            <a:endParaRPr lang="en-US" dirty="0"/>
          </a:p>
        </p:txBody>
      </p:sp>
      <p:sp>
        <p:nvSpPr>
          <p:cNvPr id="3" name="Text Placeholder 2"/>
          <p:cNvSpPr>
            <a:spLocks noGrp="1"/>
          </p:cNvSpPr>
          <p:nvPr>
            <p:ph sz="quarter" idx="10"/>
          </p:nvPr>
        </p:nvSpPr>
        <p:spPr/>
        <p:txBody>
          <a:bodyPr/>
          <a:lstStyle/>
          <a:p>
            <a:r>
              <a:rPr lang="en-US" dirty="0">
                <a:hlinkClick r:id="rId3"/>
              </a:rPr>
              <a:t>https://cwiki.apache.org/confluence/pages/viewpage.action?pageId=</a:t>
            </a:r>
            <a:r>
              <a:rPr lang="en-US" dirty="0" smtClean="0">
                <a:hlinkClick r:id="rId3"/>
              </a:rPr>
              <a:t>38571133</a:t>
            </a:r>
            <a:endParaRPr lang="en-US" dirty="0" smtClean="0"/>
          </a:p>
          <a:p>
            <a:endParaRPr lang="en-US" dirty="0" smtClean="0"/>
          </a:p>
          <a:p>
            <a:r>
              <a:rPr lang="en-US" dirty="0">
                <a:hlinkClick r:id="rId4"/>
              </a:rPr>
              <a:t>https://github.com/apache/ambari/tree/trunk/ambari-server/src/main/resources/stacks/HDP</a:t>
            </a:r>
            <a:r>
              <a:rPr lang="en-US" dirty="0" smtClean="0">
                <a:hlinkClick r:id="rId4"/>
              </a:rPr>
              <a:t>/</a:t>
            </a:r>
            <a:endParaRPr lang="en-US" dirty="0" smtClean="0"/>
          </a:p>
          <a:p>
            <a:endParaRPr lang="en-US" dirty="0"/>
          </a:p>
          <a:p>
            <a:endParaRPr lang="en-US" dirty="0" smtClean="0"/>
          </a:p>
        </p:txBody>
      </p:sp>
    </p:spTree>
    <p:extLst>
      <p:ext uri="{BB962C8B-B14F-4D97-AF65-F5344CB8AC3E}">
        <p14:creationId xmlns:p14="http://schemas.microsoft.com/office/powerpoint/2010/main" val="157420206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Guided </a:t>
            </a:r>
            <a:r>
              <a:rPr lang="en-US" dirty="0" err="1" smtClean="0"/>
              <a:t>Configs</a:t>
            </a:r>
            <a:endParaRPr lang="en-US" dirty="0"/>
          </a:p>
        </p:txBody>
      </p:sp>
    </p:spTree>
    <p:extLst>
      <p:ext uri="{BB962C8B-B14F-4D97-AF65-F5344CB8AC3E}">
        <p14:creationId xmlns:p14="http://schemas.microsoft.com/office/powerpoint/2010/main" val="64364232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Guided Configurations</a:t>
            </a:r>
            <a:endParaRPr lang="en-US" dirty="0"/>
          </a:p>
        </p:txBody>
      </p:sp>
      <p:sp>
        <p:nvSpPr>
          <p:cNvPr id="4" name="Content Placeholder 3"/>
          <p:cNvSpPr>
            <a:spLocks noGrp="1"/>
          </p:cNvSpPr>
          <p:nvPr>
            <p:ph sz="quarter" idx="10"/>
          </p:nvPr>
        </p:nvSpPr>
        <p:spPr>
          <a:xfrm>
            <a:off x="841494" y="1752600"/>
            <a:ext cx="7429049" cy="4487382"/>
          </a:xfrm>
        </p:spPr>
        <p:txBody>
          <a:bodyPr/>
          <a:lstStyle/>
          <a:p>
            <a:r>
              <a:rPr lang="en-US" dirty="0"/>
              <a:t>Take the guesswork out of cluster configuration</a:t>
            </a:r>
          </a:p>
          <a:p>
            <a:r>
              <a:rPr lang="en-US" dirty="0" smtClean="0"/>
              <a:t>Intuitive layout </a:t>
            </a:r>
            <a:r>
              <a:rPr lang="en-US" dirty="0"/>
              <a:t>and grouping of configurations</a:t>
            </a:r>
          </a:p>
          <a:p>
            <a:r>
              <a:rPr lang="en-US" dirty="0" smtClean="0"/>
              <a:t>Smart UI </a:t>
            </a:r>
            <a:r>
              <a:rPr lang="en-US" dirty="0"/>
              <a:t>controls to make it easier to set values</a:t>
            </a:r>
          </a:p>
          <a:p>
            <a:r>
              <a:rPr lang="en-US" dirty="0"/>
              <a:t>R</a:t>
            </a:r>
            <a:r>
              <a:rPr lang="en-US" dirty="0" smtClean="0"/>
              <a:t>ecommendations </a:t>
            </a:r>
            <a:r>
              <a:rPr lang="en-US" dirty="0"/>
              <a:t>and cross-service dependency </a:t>
            </a:r>
            <a:r>
              <a:rPr lang="en-US" dirty="0" smtClean="0"/>
              <a:t>checks</a:t>
            </a:r>
          </a:p>
          <a:p>
            <a:r>
              <a:rPr lang="en-US" dirty="0"/>
              <a:t>Take the guesswork out of cluster </a:t>
            </a:r>
            <a:r>
              <a:rPr lang="en-US" dirty="0" smtClean="0"/>
              <a:t>configuration</a:t>
            </a:r>
            <a:endParaRPr lang="en-US" dirty="0"/>
          </a:p>
          <a:p>
            <a:r>
              <a:rPr lang="en-US" dirty="0" smtClean="0"/>
              <a:t>Driven </a:t>
            </a:r>
            <a:r>
              <a:rPr lang="en-US" dirty="0"/>
              <a:t>by Stack definition</a:t>
            </a:r>
          </a:p>
          <a:p>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494323" y="1752600"/>
            <a:ext cx="5514531" cy="5439332"/>
          </a:xfrm>
          <a:prstGeom prst="rect">
            <a:avLst/>
          </a:prstGeom>
          <a:ln>
            <a:solidFill>
              <a:srgbClr val="FFFFFF"/>
            </a:solidFill>
          </a:ln>
        </p:spPr>
      </p:pic>
    </p:spTree>
    <p:extLst>
      <p:ext uri="{BB962C8B-B14F-4D97-AF65-F5344CB8AC3E}">
        <p14:creationId xmlns:p14="http://schemas.microsoft.com/office/powerpoint/2010/main" val="8213591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2325767" y="1006009"/>
            <a:ext cx="9691552" cy="6446351"/>
          </a:xfrm>
          <a:prstGeom prst="rect">
            <a:avLst/>
          </a:prstGeom>
        </p:spPr>
      </p:pic>
      <p:sp>
        <p:nvSpPr>
          <p:cNvPr id="6" name="Title 5"/>
          <p:cNvSpPr>
            <a:spLocks noGrp="1"/>
          </p:cNvSpPr>
          <p:nvPr>
            <p:ph type="title"/>
          </p:nvPr>
        </p:nvSpPr>
        <p:spPr/>
        <p:txBody>
          <a:bodyPr/>
          <a:lstStyle/>
          <a:p>
            <a:r>
              <a:rPr lang="en-US" dirty="0" smtClean="0"/>
              <a:t>Layout and Grouping</a:t>
            </a:r>
            <a:endParaRPr lang="en-US" dirty="0"/>
          </a:p>
        </p:txBody>
      </p:sp>
      <p:sp>
        <p:nvSpPr>
          <p:cNvPr id="7" name="Right Arrow 6"/>
          <p:cNvSpPr/>
          <p:nvPr/>
        </p:nvSpPr>
        <p:spPr>
          <a:xfrm rot="1044462">
            <a:off x="996524" y="2429969"/>
            <a:ext cx="1389452" cy="1374713"/>
          </a:xfrm>
          <a:prstGeom prst="rightArrow">
            <a:avLst/>
          </a:prstGeom>
          <a:solidFill>
            <a:srgbClr val="E17000"/>
          </a:solidFill>
          <a:ln>
            <a:solidFill>
              <a:srgbClr val="E17000"/>
            </a:solid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l"/>
            <a:r>
              <a:rPr lang="en-US" sz="1680" dirty="0" err="1">
                <a:solidFill>
                  <a:schemeClr val="tx2"/>
                </a:solidFill>
              </a:rPr>
              <a:t>Subtabs</a:t>
            </a:r>
            <a:endParaRPr lang="en-US" sz="1680" dirty="0">
              <a:solidFill>
                <a:schemeClr val="tx2"/>
              </a:solidFill>
            </a:endParaRPr>
          </a:p>
        </p:txBody>
      </p:sp>
      <p:sp>
        <p:nvSpPr>
          <p:cNvPr id="8" name="Right Arrow 7"/>
          <p:cNvSpPr/>
          <p:nvPr/>
        </p:nvSpPr>
        <p:spPr>
          <a:xfrm rot="20216825">
            <a:off x="1230609" y="3733157"/>
            <a:ext cx="1389452" cy="1374713"/>
          </a:xfrm>
          <a:prstGeom prst="rightArrow">
            <a:avLst/>
          </a:prstGeom>
          <a:solidFill>
            <a:srgbClr val="E17000"/>
          </a:solidFill>
          <a:ln>
            <a:solidFill>
              <a:srgbClr val="E17000"/>
            </a:solid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l"/>
            <a:r>
              <a:rPr lang="en-US" sz="1680" dirty="0">
                <a:solidFill>
                  <a:schemeClr val="tx2"/>
                </a:solidFill>
              </a:rPr>
              <a:t>Groups</a:t>
            </a:r>
          </a:p>
        </p:txBody>
      </p:sp>
      <p:sp>
        <p:nvSpPr>
          <p:cNvPr id="10" name="Right Arrow 9"/>
          <p:cNvSpPr/>
          <p:nvPr/>
        </p:nvSpPr>
        <p:spPr>
          <a:xfrm rot="1648193">
            <a:off x="7778073" y="3007957"/>
            <a:ext cx="1389452" cy="1374713"/>
          </a:xfrm>
          <a:prstGeom prst="rightArrow">
            <a:avLst/>
          </a:prstGeom>
          <a:solidFill>
            <a:srgbClr val="E17000"/>
          </a:solidFill>
          <a:ln>
            <a:solidFill>
              <a:srgbClr val="E17000"/>
            </a:solid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l"/>
            <a:r>
              <a:rPr lang="en-US" sz="1680" dirty="0">
                <a:solidFill>
                  <a:schemeClr val="tx2"/>
                </a:solidFill>
              </a:rPr>
              <a:t>Groups</a:t>
            </a:r>
          </a:p>
        </p:txBody>
      </p:sp>
      <p:sp>
        <p:nvSpPr>
          <p:cNvPr id="11" name="Right Arrow 10"/>
          <p:cNvSpPr/>
          <p:nvPr/>
        </p:nvSpPr>
        <p:spPr>
          <a:xfrm rot="19370829">
            <a:off x="4255748" y="6426920"/>
            <a:ext cx="1389452" cy="1374713"/>
          </a:xfrm>
          <a:prstGeom prst="rightArrow">
            <a:avLst/>
          </a:prstGeom>
          <a:solidFill>
            <a:srgbClr val="E17000"/>
          </a:solidFill>
          <a:ln>
            <a:solidFill>
              <a:srgbClr val="E17000"/>
            </a:solid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l"/>
            <a:r>
              <a:rPr lang="en-US" sz="1680" dirty="0">
                <a:solidFill>
                  <a:schemeClr val="tx2"/>
                </a:solidFill>
              </a:rPr>
              <a:t>New</a:t>
            </a:r>
          </a:p>
          <a:p>
            <a:pPr algn="l"/>
            <a:r>
              <a:rPr lang="en-US" sz="1680" dirty="0">
                <a:solidFill>
                  <a:schemeClr val="tx2"/>
                </a:solidFill>
              </a:rPr>
              <a:t>Controls</a:t>
            </a:r>
          </a:p>
        </p:txBody>
      </p:sp>
      <p:sp>
        <p:nvSpPr>
          <p:cNvPr id="12" name="Right Arrow 11"/>
          <p:cNvSpPr/>
          <p:nvPr/>
        </p:nvSpPr>
        <p:spPr>
          <a:xfrm rot="19370829">
            <a:off x="8293207" y="6027041"/>
            <a:ext cx="1389452" cy="1374713"/>
          </a:xfrm>
          <a:prstGeom prst="rightArrow">
            <a:avLst/>
          </a:prstGeom>
          <a:solidFill>
            <a:srgbClr val="E17000"/>
          </a:solidFill>
          <a:ln>
            <a:solidFill>
              <a:srgbClr val="E17000"/>
            </a:solid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l"/>
            <a:r>
              <a:rPr lang="en-US" sz="1680" dirty="0">
                <a:solidFill>
                  <a:schemeClr val="tx2"/>
                </a:solidFill>
              </a:rPr>
              <a:t>New</a:t>
            </a:r>
          </a:p>
          <a:p>
            <a:pPr algn="l"/>
            <a:r>
              <a:rPr lang="en-US" sz="1680" dirty="0">
                <a:solidFill>
                  <a:schemeClr val="tx2"/>
                </a:solidFill>
              </a:rPr>
              <a:t>Controls</a:t>
            </a:r>
          </a:p>
        </p:txBody>
      </p:sp>
    </p:spTree>
    <p:extLst>
      <p:ext uri="{BB962C8B-B14F-4D97-AF65-F5344CB8AC3E}">
        <p14:creationId xmlns:p14="http://schemas.microsoft.com/office/powerpoint/2010/main" val="72491317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UI Controls</a:t>
            </a:r>
            <a:endParaRPr lang="en-US" dirty="0"/>
          </a:p>
        </p:txBody>
      </p:sp>
      <p:pic>
        <p:nvPicPr>
          <p:cNvPr id="5" name="Picture 4"/>
          <p:cNvPicPr>
            <a:picLocks noChangeAspect="1"/>
          </p:cNvPicPr>
          <p:nvPr/>
        </p:nvPicPr>
        <p:blipFill>
          <a:blip r:embed="rId2"/>
          <a:stretch>
            <a:fillRect/>
          </a:stretch>
        </p:blipFill>
        <p:spPr>
          <a:xfrm>
            <a:off x="2617037" y="2284630"/>
            <a:ext cx="8097090" cy="2605151"/>
          </a:xfrm>
          <a:prstGeom prst="rect">
            <a:avLst/>
          </a:prstGeom>
        </p:spPr>
      </p:pic>
      <p:sp>
        <p:nvSpPr>
          <p:cNvPr id="7" name="TextBox 6"/>
          <p:cNvSpPr txBox="1"/>
          <p:nvPr/>
        </p:nvSpPr>
        <p:spPr>
          <a:xfrm>
            <a:off x="6594893" y="5898070"/>
            <a:ext cx="1097280" cy="642529"/>
          </a:xfrm>
          <a:prstGeom prst="rect">
            <a:avLst/>
          </a:prstGeom>
        </p:spPr>
        <p:txBody>
          <a:bodyPr vert="horz" wrap="none" lIns="109728" tIns="109728" rIns="109728" bIns="109728" rtlCol="0" anchor="ctr">
            <a:noAutofit/>
          </a:bodyPr>
          <a:lstStyle/>
          <a:p>
            <a:pPr algn="ctr"/>
            <a:r>
              <a:rPr lang="en-US" sz="1680" dirty="0">
                <a:solidFill>
                  <a:srgbClr val="E17000"/>
                </a:solidFill>
              </a:rPr>
              <a:t>Recommended</a:t>
            </a:r>
          </a:p>
          <a:p>
            <a:pPr algn="ctr"/>
            <a:r>
              <a:rPr lang="en-US" sz="1680" dirty="0">
                <a:solidFill>
                  <a:srgbClr val="E17000"/>
                </a:solidFill>
              </a:rPr>
              <a:t>Bounds</a:t>
            </a:r>
          </a:p>
        </p:txBody>
      </p:sp>
      <p:sp>
        <p:nvSpPr>
          <p:cNvPr id="8" name="TextBox 7"/>
          <p:cNvSpPr txBox="1"/>
          <p:nvPr/>
        </p:nvSpPr>
        <p:spPr>
          <a:xfrm>
            <a:off x="3126252" y="5861047"/>
            <a:ext cx="1097280" cy="642529"/>
          </a:xfrm>
          <a:prstGeom prst="rect">
            <a:avLst/>
          </a:prstGeom>
        </p:spPr>
        <p:txBody>
          <a:bodyPr vert="horz" wrap="none" lIns="109728" tIns="109728" rIns="109728" bIns="109728" rtlCol="0" anchor="ctr">
            <a:noAutofit/>
          </a:bodyPr>
          <a:lstStyle/>
          <a:p>
            <a:pPr algn="ctr"/>
            <a:r>
              <a:rPr lang="en-US" sz="1680" dirty="0">
                <a:solidFill>
                  <a:srgbClr val="E17000"/>
                </a:solidFill>
              </a:rPr>
              <a:t>Recommended</a:t>
            </a:r>
          </a:p>
          <a:p>
            <a:pPr algn="ctr"/>
            <a:r>
              <a:rPr lang="en-US" sz="1680" dirty="0">
                <a:solidFill>
                  <a:srgbClr val="E17000"/>
                </a:solidFill>
              </a:rPr>
              <a:t>Value</a:t>
            </a:r>
          </a:p>
        </p:txBody>
      </p:sp>
      <p:sp>
        <p:nvSpPr>
          <p:cNvPr id="9" name="TextBox 8"/>
          <p:cNvSpPr txBox="1"/>
          <p:nvPr/>
        </p:nvSpPr>
        <p:spPr>
          <a:xfrm>
            <a:off x="8714494" y="5898070"/>
            <a:ext cx="1097280" cy="642529"/>
          </a:xfrm>
          <a:prstGeom prst="rect">
            <a:avLst/>
          </a:prstGeom>
        </p:spPr>
        <p:txBody>
          <a:bodyPr vert="horz" wrap="none" lIns="109728" tIns="109728" rIns="109728" bIns="109728" rtlCol="0" anchor="ctr">
            <a:noAutofit/>
          </a:bodyPr>
          <a:lstStyle/>
          <a:p>
            <a:pPr algn="ctr"/>
            <a:r>
              <a:rPr lang="en-US" sz="1680" dirty="0">
                <a:solidFill>
                  <a:srgbClr val="E17000"/>
                </a:solidFill>
              </a:rPr>
              <a:t>Set</a:t>
            </a:r>
          </a:p>
          <a:p>
            <a:pPr algn="ctr"/>
            <a:r>
              <a:rPr lang="en-US" sz="1680" dirty="0">
                <a:solidFill>
                  <a:srgbClr val="E17000"/>
                </a:solidFill>
              </a:rPr>
              <a:t>Recommended</a:t>
            </a:r>
          </a:p>
        </p:txBody>
      </p:sp>
      <p:sp>
        <p:nvSpPr>
          <p:cNvPr id="10" name="TextBox 9"/>
          <p:cNvSpPr txBox="1"/>
          <p:nvPr/>
        </p:nvSpPr>
        <p:spPr>
          <a:xfrm>
            <a:off x="11380510" y="2295338"/>
            <a:ext cx="1097280" cy="642529"/>
          </a:xfrm>
          <a:prstGeom prst="rect">
            <a:avLst/>
          </a:prstGeom>
        </p:spPr>
        <p:txBody>
          <a:bodyPr vert="horz" wrap="none" lIns="109728" tIns="109728" rIns="109728" bIns="109728" rtlCol="0" anchor="ctr">
            <a:noAutofit/>
          </a:bodyPr>
          <a:lstStyle/>
          <a:p>
            <a:pPr algn="ctr"/>
            <a:r>
              <a:rPr lang="en-US" sz="1680" dirty="0">
                <a:solidFill>
                  <a:srgbClr val="E17000"/>
                </a:solidFill>
              </a:rPr>
              <a:t>Escape</a:t>
            </a:r>
          </a:p>
          <a:p>
            <a:pPr algn="ctr"/>
            <a:r>
              <a:rPr lang="en-US" sz="1680" dirty="0">
                <a:solidFill>
                  <a:srgbClr val="E17000"/>
                </a:solidFill>
              </a:rPr>
              <a:t>Hatch</a:t>
            </a:r>
          </a:p>
        </p:txBody>
      </p:sp>
      <p:cxnSp>
        <p:nvCxnSpPr>
          <p:cNvPr id="12" name="Straight Arrow Connector 11"/>
          <p:cNvCxnSpPr/>
          <p:nvPr/>
        </p:nvCxnSpPr>
        <p:spPr>
          <a:xfrm flipH="1">
            <a:off x="10219315" y="2937867"/>
            <a:ext cx="1161194" cy="726628"/>
          </a:xfrm>
          <a:prstGeom prst="straightConnector1">
            <a:avLst/>
          </a:prstGeom>
          <a:ln w="28575" cmpd="sng">
            <a:solidFill>
              <a:srgbClr val="E17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9" idx="0"/>
          </p:cNvCxnSpPr>
          <p:nvPr/>
        </p:nvCxnSpPr>
        <p:spPr>
          <a:xfrm flipV="1">
            <a:off x="9263134" y="4669216"/>
            <a:ext cx="687256" cy="1228854"/>
          </a:xfrm>
          <a:prstGeom prst="straightConnector1">
            <a:avLst/>
          </a:prstGeom>
          <a:ln w="28575" cmpd="sng">
            <a:solidFill>
              <a:srgbClr val="E17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8" idx="0"/>
          </p:cNvCxnSpPr>
          <p:nvPr/>
        </p:nvCxnSpPr>
        <p:spPr>
          <a:xfrm flipV="1">
            <a:off x="3674892" y="4355423"/>
            <a:ext cx="892267" cy="1505623"/>
          </a:xfrm>
          <a:prstGeom prst="straightConnector1">
            <a:avLst/>
          </a:prstGeom>
          <a:ln w="28575" cmpd="sng">
            <a:solidFill>
              <a:srgbClr val="E17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7" idx="0"/>
          </p:cNvCxnSpPr>
          <p:nvPr/>
        </p:nvCxnSpPr>
        <p:spPr>
          <a:xfrm flipV="1">
            <a:off x="7143533" y="4794442"/>
            <a:ext cx="1326650" cy="1103628"/>
          </a:xfrm>
          <a:prstGeom prst="straightConnector1">
            <a:avLst/>
          </a:prstGeom>
          <a:ln w="28575" cmpd="sng">
            <a:solidFill>
              <a:srgbClr val="E17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09523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Control “Escape Hatch”</a:t>
            </a:r>
            <a:endParaRPr lang="en-US" dirty="0"/>
          </a:p>
        </p:txBody>
      </p:sp>
      <p:pic>
        <p:nvPicPr>
          <p:cNvPr id="7" name="Picture 6"/>
          <p:cNvPicPr>
            <a:picLocks noChangeAspect="1"/>
          </p:cNvPicPr>
          <p:nvPr/>
        </p:nvPicPr>
        <p:blipFill>
          <a:blip r:embed="rId2"/>
          <a:stretch>
            <a:fillRect/>
          </a:stretch>
        </p:blipFill>
        <p:spPr>
          <a:xfrm>
            <a:off x="1379071" y="2369731"/>
            <a:ext cx="5212080" cy="1767840"/>
          </a:xfrm>
          <a:prstGeom prst="rect">
            <a:avLst/>
          </a:prstGeom>
        </p:spPr>
      </p:pic>
      <p:pic>
        <p:nvPicPr>
          <p:cNvPr id="8" name="Picture 7"/>
          <p:cNvPicPr>
            <a:picLocks noChangeAspect="1"/>
          </p:cNvPicPr>
          <p:nvPr/>
        </p:nvPicPr>
        <p:blipFill>
          <a:blip r:embed="rId3"/>
          <a:stretch>
            <a:fillRect/>
          </a:stretch>
        </p:blipFill>
        <p:spPr>
          <a:xfrm>
            <a:off x="7818056" y="2037287"/>
            <a:ext cx="5242560" cy="2621280"/>
          </a:xfrm>
          <a:prstGeom prst="rect">
            <a:avLst/>
          </a:prstGeom>
        </p:spPr>
      </p:pic>
      <p:sp>
        <p:nvSpPr>
          <p:cNvPr id="9" name="Right Arrow 8"/>
          <p:cNvSpPr/>
          <p:nvPr/>
        </p:nvSpPr>
        <p:spPr>
          <a:xfrm rot="18913370">
            <a:off x="1661640" y="3855976"/>
            <a:ext cx="1389452" cy="1374713"/>
          </a:xfrm>
          <a:prstGeom prst="rightArrow">
            <a:avLst/>
          </a:prstGeom>
          <a:solidFill>
            <a:srgbClr val="E17000"/>
          </a:solidFill>
          <a:ln>
            <a:solidFill>
              <a:srgbClr val="E17000"/>
            </a:solidFill>
          </a:ln>
          <a:effectLst/>
        </p:spPr>
        <p:style>
          <a:lnRef idx="1">
            <a:schemeClr val="accent1"/>
          </a:lnRef>
          <a:fillRef idx="3">
            <a:schemeClr val="accent1"/>
          </a:fillRef>
          <a:effectRef idx="2">
            <a:schemeClr val="accent1"/>
          </a:effectRef>
          <a:fontRef idx="minor">
            <a:schemeClr val="lt1"/>
          </a:fontRef>
        </p:style>
        <p:txBody>
          <a:bodyPr tIns="109728" bIns="109728" rtlCol="0" anchor="t" anchorCtr="0"/>
          <a:lstStyle/>
          <a:p>
            <a:pPr algn="l"/>
            <a:endParaRPr lang="en-US" sz="2640" dirty="0">
              <a:solidFill>
                <a:schemeClr val="bg2"/>
              </a:solidFill>
            </a:endParaRPr>
          </a:p>
        </p:txBody>
      </p:sp>
      <p:sp>
        <p:nvSpPr>
          <p:cNvPr id="10" name="Right Arrow 9"/>
          <p:cNvSpPr/>
          <p:nvPr/>
        </p:nvSpPr>
        <p:spPr>
          <a:xfrm rot="18913370">
            <a:off x="7686190" y="4427466"/>
            <a:ext cx="1389452" cy="1374713"/>
          </a:xfrm>
          <a:prstGeom prst="rightArrow">
            <a:avLst/>
          </a:prstGeom>
          <a:solidFill>
            <a:srgbClr val="E17000"/>
          </a:solidFill>
          <a:ln>
            <a:solidFill>
              <a:srgbClr val="E17000"/>
            </a:solidFill>
          </a:ln>
          <a:effectLst/>
        </p:spPr>
        <p:style>
          <a:lnRef idx="1">
            <a:schemeClr val="accent1"/>
          </a:lnRef>
          <a:fillRef idx="3">
            <a:schemeClr val="accent1"/>
          </a:fillRef>
          <a:effectRef idx="2">
            <a:schemeClr val="accent1"/>
          </a:effectRef>
          <a:fontRef idx="minor">
            <a:schemeClr val="lt1"/>
          </a:fontRef>
        </p:style>
        <p:txBody>
          <a:bodyPr tIns="109728" bIns="109728" rtlCol="0" anchor="t" anchorCtr="0"/>
          <a:lstStyle/>
          <a:p>
            <a:pPr algn="l"/>
            <a:endParaRPr lang="en-US" sz="2640" dirty="0">
              <a:solidFill>
                <a:schemeClr val="bg2"/>
              </a:solidFill>
            </a:endParaRPr>
          </a:p>
        </p:txBody>
      </p:sp>
      <p:sp>
        <p:nvSpPr>
          <p:cNvPr id="11" name="Right Arrow 10"/>
          <p:cNvSpPr/>
          <p:nvPr/>
        </p:nvSpPr>
        <p:spPr>
          <a:xfrm rot="18913370" flipH="1">
            <a:off x="12469935" y="2660844"/>
            <a:ext cx="1260959" cy="1374713"/>
          </a:xfrm>
          <a:prstGeom prst="rightArrow">
            <a:avLst/>
          </a:prstGeom>
          <a:solidFill>
            <a:srgbClr val="E17000"/>
          </a:solidFill>
          <a:ln>
            <a:solidFill>
              <a:srgbClr val="E17000"/>
            </a:solidFill>
          </a:ln>
          <a:effectLst/>
        </p:spPr>
        <p:style>
          <a:lnRef idx="1">
            <a:schemeClr val="accent1"/>
          </a:lnRef>
          <a:fillRef idx="3">
            <a:schemeClr val="accent1"/>
          </a:fillRef>
          <a:effectRef idx="2">
            <a:schemeClr val="accent1"/>
          </a:effectRef>
          <a:fontRef idx="minor">
            <a:schemeClr val="lt1"/>
          </a:fontRef>
        </p:style>
        <p:txBody>
          <a:bodyPr tIns="109728" bIns="109728" rtlCol="0" anchor="t" anchorCtr="0"/>
          <a:lstStyle/>
          <a:p>
            <a:pPr algn="l"/>
            <a:endParaRPr lang="en-US" sz="2640" dirty="0">
              <a:solidFill>
                <a:schemeClr val="bg2"/>
              </a:solidFill>
            </a:endParaRPr>
          </a:p>
        </p:txBody>
      </p:sp>
    </p:spTree>
    <p:extLst>
      <p:ext uri="{BB962C8B-B14F-4D97-AF65-F5344CB8AC3E}">
        <p14:creationId xmlns:p14="http://schemas.microsoft.com/office/powerpoint/2010/main" val="51695650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Dependency Checking</a:t>
            </a:r>
            <a:endParaRPr lang="en-US" dirty="0"/>
          </a:p>
        </p:txBody>
      </p:sp>
      <p:pic>
        <p:nvPicPr>
          <p:cNvPr id="3" name="Picture 2"/>
          <p:cNvPicPr>
            <a:picLocks noChangeAspect="1"/>
          </p:cNvPicPr>
          <p:nvPr/>
        </p:nvPicPr>
        <p:blipFill>
          <a:blip r:embed="rId2"/>
          <a:stretch>
            <a:fillRect/>
          </a:stretch>
        </p:blipFill>
        <p:spPr>
          <a:xfrm>
            <a:off x="2302718" y="1809295"/>
            <a:ext cx="10338713" cy="5467890"/>
          </a:xfrm>
          <a:prstGeom prst="rect">
            <a:avLst/>
          </a:prstGeom>
        </p:spPr>
      </p:pic>
      <p:sp>
        <p:nvSpPr>
          <p:cNvPr id="4" name="Right Arrow 3"/>
          <p:cNvSpPr/>
          <p:nvPr/>
        </p:nvSpPr>
        <p:spPr>
          <a:xfrm rot="18913370">
            <a:off x="1015802" y="2320571"/>
            <a:ext cx="1389452" cy="1374713"/>
          </a:xfrm>
          <a:prstGeom prst="rightArrow">
            <a:avLst/>
          </a:prstGeom>
          <a:solidFill>
            <a:srgbClr val="E17000"/>
          </a:solidFill>
          <a:ln>
            <a:solidFill>
              <a:srgbClr val="E17000"/>
            </a:solidFill>
          </a:ln>
          <a:effectLst/>
        </p:spPr>
        <p:style>
          <a:lnRef idx="1">
            <a:schemeClr val="accent1"/>
          </a:lnRef>
          <a:fillRef idx="3">
            <a:schemeClr val="accent1"/>
          </a:fillRef>
          <a:effectRef idx="2">
            <a:schemeClr val="accent1"/>
          </a:effectRef>
          <a:fontRef idx="minor">
            <a:schemeClr val="lt1"/>
          </a:fontRef>
        </p:style>
        <p:txBody>
          <a:bodyPr tIns="109728" bIns="109728" rtlCol="0" anchor="t" anchorCtr="0"/>
          <a:lstStyle/>
          <a:p>
            <a:pPr algn="l"/>
            <a:endParaRPr lang="en-US" sz="2640" dirty="0">
              <a:solidFill>
                <a:schemeClr val="bg2"/>
              </a:solidFill>
            </a:endParaRPr>
          </a:p>
        </p:txBody>
      </p:sp>
      <p:sp>
        <p:nvSpPr>
          <p:cNvPr id="5" name="Right Arrow 4"/>
          <p:cNvSpPr/>
          <p:nvPr/>
        </p:nvSpPr>
        <p:spPr>
          <a:xfrm rot="18913370" flipH="1">
            <a:off x="8017714" y="3467741"/>
            <a:ext cx="1260959" cy="1374713"/>
          </a:xfrm>
          <a:prstGeom prst="rightArrow">
            <a:avLst/>
          </a:prstGeom>
          <a:solidFill>
            <a:srgbClr val="E17000"/>
          </a:solidFill>
          <a:ln>
            <a:solidFill>
              <a:srgbClr val="E17000"/>
            </a:solidFill>
          </a:ln>
          <a:effectLst/>
        </p:spPr>
        <p:style>
          <a:lnRef idx="1">
            <a:schemeClr val="accent1"/>
          </a:lnRef>
          <a:fillRef idx="3">
            <a:schemeClr val="accent1"/>
          </a:fillRef>
          <a:effectRef idx="2">
            <a:schemeClr val="accent1"/>
          </a:effectRef>
          <a:fontRef idx="minor">
            <a:schemeClr val="lt1"/>
          </a:fontRef>
        </p:style>
        <p:txBody>
          <a:bodyPr tIns="109728" bIns="109728" rtlCol="0" anchor="t" anchorCtr="0"/>
          <a:lstStyle/>
          <a:p>
            <a:pPr algn="l"/>
            <a:endParaRPr lang="en-US" sz="2640" dirty="0">
              <a:solidFill>
                <a:schemeClr val="bg2"/>
              </a:solidFil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19493" y="876950"/>
            <a:ext cx="5725135" cy="2346148"/>
          </a:xfrm>
          <a:prstGeom prst="rect">
            <a:avLst/>
          </a:prstGeom>
          <a:ln>
            <a:solidFill>
              <a:srgbClr val="E17000"/>
            </a:solidFill>
          </a:ln>
        </p:spPr>
      </p:pic>
      <p:sp>
        <p:nvSpPr>
          <p:cNvPr id="7" name="Right Arrow 6"/>
          <p:cNvSpPr/>
          <p:nvPr/>
        </p:nvSpPr>
        <p:spPr>
          <a:xfrm rot="20575149">
            <a:off x="7174816" y="1050686"/>
            <a:ext cx="1389452" cy="1374713"/>
          </a:xfrm>
          <a:prstGeom prst="rightArrow">
            <a:avLst/>
          </a:prstGeom>
          <a:solidFill>
            <a:srgbClr val="E17000"/>
          </a:solidFill>
          <a:ln>
            <a:solidFill>
              <a:srgbClr val="E17000"/>
            </a:solidFill>
          </a:ln>
          <a:effectLst/>
        </p:spPr>
        <p:style>
          <a:lnRef idx="1">
            <a:schemeClr val="accent1"/>
          </a:lnRef>
          <a:fillRef idx="3">
            <a:schemeClr val="accent1"/>
          </a:fillRef>
          <a:effectRef idx="2">
            <a:schemeClr val="accent1"/>
          </a:effectRef>
          <a:fontRef idx="minor">
            <a:schemeClr val="lt1"/>
          </a:fontRef>
        </p:style>
        <p:txBody>
          <a:bodyPr tIns="109728" bIns="109728" rtlCol="0" anchor="t" anchorCtr="0"/>
          <a:lstStyle/>
          <a:p>
            <a:pPr algn="l"/>
            <a:endParaRPr lang="en-US" sz="2640" dirty="0">
              <a:solidFill>
                <a:schemeClr val="bg2"/>
              </a:solidFill>
            </a:endParaRPr>
          </a:p>
        </p:txBody>
      </p:sp>
    </p:spTree>
    <p:extLst>
      <p:ext uri="{BB962C8B-B14F-4D97-AF65-F5344CB8AC3E}">
        <p14:creationId xmlns:p14="http://schemas.microsoft.com/office/powerpoint/2010/main" val="208487608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Driven By Stack Definition: Themes</a:t>
            </a:r>
            <a:endParaRPr lang="en-US" dirty="0"/>
          </a:p>
        </p:txBody>
      </p:sp>
      <p:pic>
        <p:nvPicPr>
          <p:cNvPr id="4" name="Picture 3"/>
          <p:cNvPicPr>
            <a:picLocks noChangeAspect="1"/>
          </p:cNvPicPr>
          <p:nvPr/>
        </p:nvPicPr>
        <p:blipFill>
          <a:blip r:embed="rId2"/>
          <a:stretch>
            <a:fillRect/>
          </a:stretch>
        </p:blipFill>
        <p:spPr>
          <a:xfrm>
            <a:off x="1540760" y="2039210"/>
            <a:ext cx="11683344" cy="5032825"/>
          </a:xfrm>
          <a:prstGeom prst="rect">
            <a:avLst/>
          </a:prstGeom>
        </p:spPr>
      </p:pic>
      <p:sp>
        <p:nvSpPr>
          <p:cNvPr id="5" name="Rectangle 4"/>
          <p:cNvSpPr/>
          <p:nvPr/>
        </p:nvSpPr>
        <p:spPr>
          <a:xfrm flipV="1">
            <a:off x="1540761" y="1793105"/>
            <a:ext cx="11847688" cy="255566"/>
          </a:xfrm>
          <a:prstGeom prst="rect">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tIns="109728" bIns="109728" rtlCol="0" anchor="t" anchorCtr="0"/>
          <a:lstStyle/>
          <a:p>
            <a:pPr algn="l"/>
            <a:endParaRPr lang="en-US" sz="2640" dirty="0">
              <a:solidFill>
                <a:schemeClr val="bg2"/>
              </a:solidFill>
            </a:endParaRPr>
          </a:p>
        </p:txBody>
      </p:sp>
      <p:sp>
        <p:nvSpPr>
          <p:cNvPr id="6" name="Rectangle 5"/>
          <p:cNvSpPr/>
          <p:nvPr/>
        </p:nvSpPr>
        <p:spPr>
          <a:xfrm flipV="1">
            <a:off x="2485599" y="1920888"/>
            <a:ext cx="11847688" cy="255566"/>
          </a:xfrm>
          <a:prstGeom prst="rect">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tIns="109728" bIns="109728" rtlCol="0" anchor="t" anchorCtr="0"/>
          <a:lstStyle/>
          <a:p>
            <a:pPr algn="l"/>
            <a:endParaRPr lang="en-US" sz="2640" dirty="0">
              <a:solidFill>
                <a:schemeClr val="bg2"/>
              </a:solidFill>
            </a:endParaRPr>
          </a:p>
        </p:txBody>
      </p:sp>
      <p:pic>
        <p:nvPicPr>
          <p:cNvPr id="7" name="Picture 6"/>
          <p:cNvPicPr>
            <a:picLocks noChangeAspect="1"/>
          </p:cNvPicPr>
          <p:nvPr/>
        </p:nvPicPr>
        <p:blipFill>
          <a:blip r:embed="rId3"/>
          <a:stretch>
            <a:fillRect/>
          </a:stretch>
        </p:blipFill>
        <p:spPr>
          <a:xfrm>
            <a:off x="2640523" y="1475329"/>
            <a:ext cx="9113520" cy="563880"/>
          </a:xfrm>
          <a:prstGeom prst="rect">
            <a:avLst/>
          </a:prstGeom>
        </p:spPr>
      </p:pic>
    </p:spTree>
    <p:extLst>
      <p:ext uri="{BB962C8B-B14F-4D97-AF65-F5344CB8AC3E}">
        <p14:creationId xmlns:p14="http://schemas.microsoft.com/office/powerpoint/2010/main" val="217597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Tabs</a:t>
            </a:r>
            <a:endParaRPr lang="en-US" dirty="0"/>
          </a:p>
        </p:txBody>
      </p:sp>
      <p:pic>
        <p:nvPicPr>
          <p:cNvPr id="4" name="Picture 3"/>
          <p:cNvPicPr>
            <a:picLocks noChangeAspect="1"/>
          </p:cNvPicPr>
          <p:nvPr/>
        </p:nvPicPr>
        <p:blipFill>
          <a:blip r:embed="rId2"/>
          <a:stretch>
            <a:fillRect/>
          </a:stretch>
        </p:blipFill>
        <p:spPr>
          <a:xfrm>
            <a:off x="1540760" y="1973959"/>
            <a:ext cx="11683344" cy="5032825"/>
          </a:xfrm>
          <a:prstGeom prst="rect">
            <a:avLst/>
          </a:prstGeom>
        </p:spPr>
      </p:pic>
      <p:sp>
        <p:nvSpPr>
          <p:cNvPr id="5" name="Rectangle 4"/>
          <p:cNvSpPr/>
          <p:nvPr/>
        </p:nvSpPr>
        <p:spPr>
          <a:xfrm flipV="1">
            <a:off x="1540761" y="1793105"/>
            <a:ext cx="11847688" cy="255566"/>
          </a:xfrm>
          <a:prstGeom prst="rect">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tIns="109728" bIns="109728" rtlCol="0" anchor="t" anchorCtr="0"/>
          <a:lstStyle/>
          <a:p>
            <a:pPr algn="l"/>
            <a:endParaRPr lang="en-US" sz="2640" dirty="0">
              <a:solidFill>
                <a:schemeClr val="bg2"/>
              </a:solidFill>
            </a:endParaRPr>
          </a:p>
        </p:txBody>
      </p:sp>
      <p:sp>
        <p:nvSpPr>
          <p:cNvPr id="6" name="Rectangle 5"/>
          <p:cNvSpPr/>
          <p:nvPr/>
        </p:nvSpPr>
        <p:spPr>
          <a:xfrm flipV="1">
            <a:off x="2485599" y="1920888"/>
            <a:ext cx="11847688" cy="255566"/>
          </a:xfrm>
          <a:prstGeom prst="rect">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tIns="109728" bIns="109728" rtlCol="0" anchor="t" anchorCtr="0"/>
          <a:lstStyle/>
          <a:p>
            <a:pPr algn="l"/>
            <a:endParaRPr lang="en-US" sz="2640" dirty="0">
              <a:solidFill>
                <a:schemeClr val="bg2"/>
              </a:solidFill>
            </a:endParaRPr>
          </a:p>
        </p:txBody>
      </p:sp>
      <p:sp>
        <p:nvSpPr>
          <p:cNvPr id="7" name="Rectangle 6"/>
          <p:cNvSpPr/>
          <p:nvPr/>
        </p:nvSpPr>
        <p:spPr>
          <a:xfrm>
            <a:off x="1660282" y="1973958"/>
            <a:ext cx="967526" cy="549304"/>
          </a:xfrm>
          <a:prstGeom prst="rect">
            <a:avLst/>
          </a:prstGeom>
          <a:solidFill>
            <a:schemeClr val="accent1">
              <a:alpha val="77000"/>
            </a:schemeClr>
          </a:solidFill>
          <a:ln>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b="1" dirty="0">
                <a:solidFill>
                  <a:schemeClr val="bg1"/>
                </a:solidFill>
              </a:rPr>
              <a:t>Tab1</a:t>
            </a:r>
          </a:p>
        </p:txBody>
      </p:sp>
      <p:sp>
        <p:nvSpPr>
          <p:cNvPr id="8" name="Rectangle 7"/>
          <p:cNvSpPr/>
          <p:nvPr/>
        </p:nvSpPr>
        <p:spPr>
          <a:xfrm>
            <a:off x="2627808" y="1973958"/>
            <a:ext cx="967526" cy="549304"/>
          </a:xfrm>
          <a:prstGeom prst="rect">
            <a:avLst/>
          </a:prstGeom>
          <a:solidFill>
            <a:schemeClr val="accent1">
              <a:alpha val="77000"/>
            </a:schemeClr>
          </a:solidFill>
          <a:ln>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b="1" dirty="0">
                <a:solidFill>
                  <a:schemeClr val="bg1"/>
                </a:solidFill>
              </a:rPr>
              <a:t>Tab2</a:t>
            </a:r>
          </a:p>
        </p:txBody>
      </p:sp>
    </p:spTree>
    <p:extLst>
      <p:ext uri="{BB962C8B-B14F-4D97-AF65-F5344CB8AC3E}">
        <p14:creationId xmlns:p14="http://schemas.microsoft.com/office/powerpoint/2010/main" val="64346127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Alert Notifications</a:t>
            </a:r>
            <a:endParaRPr lang="en-US" dirty="0"/>
          </a:p>
        </p:txBody>
      </p:sp>
      <p:sp>
        <p:nvSpPr>
          <p:cNvPr id="8" name="Text Placeholder 7"/>
          <p:cNvSpPr>
            <a:spLocks noGrp="1"/>
          </p:cNvSpPr>
          <p:nvPr>
            <p:ph sz="quarter" idx="10"/>
          </p:nvPr>
        </p:nvSpPr>
        <p:spPr>
          <a:xfrm>
            <a:off x="841494" y="1752600"/>
            <a:ext cx="5613897" cy="3573286"/>
          </a:xfrm>
        </p:spPr>
        <p:txBody>
          <a:bodyPr/>
          <a:lstStyle/>
          <a:p>
            <a:pPr marL="411480" indent="-411480">
              <a:buFont typeface="Arial"/>
              <a:buChar char="•"/>
            </a:pPr>
            <a:r>
              <a:rPr lang="en-US" b="1" dirty="0" smtClean="0"/>
              <a:t>What: Create and manage multiple notification targets</a:t>
            </a:r>
          </a:p>
          <a:p>
            <a:pPr marL="411480" lvl="1" indent="-411480">
              <a:buFont typeface="Arial"/>
              <a:buChar char="•"/>
            </a:pPr>
            <a:r>
              <a:rPr lang="en-US" dirty="0" smtClean="0"/>
              <a:t>Control who gets notified when</a:t>
            </a:r>
          </a:p>
          <a:p>
            <a:pPr marL="411480" indent="-411480">
              <a:buFont typeface="Arial"/>
              <a:buChar char="•"/>
            </a:pPr>
            <a:r>
              <a:rPr lang="en-US" b="1" dirty="0" smtClean="0"/>
              <a:t>Why: Filter by severity</a:t>
            </a:r>
          </a:p>
          <a:p>
            <a:pPr marL="411480" lvl="1" indent="-411480">
              <a:buFont typeface="Arial"/>
              <a:buChar char="•"/>
            </a:pPr>
            <a:r>
              <a:rPr lang="en-US" dirty="0" smtClean="0"/>
              <a:t>Send only certain notifications to certain targets based on severity</a:t>
            </a:r>
          </a:p>
          <a:p>
            <a:pPr marL="411480" indent="-411480">
              <a:buFont typeface="Arial"/>
              <a:buChar char="•"/>
            </a:pPr>
            <a:r>
              <a:rPr lang="en-US" b="1" dirty="0" smtClean="0"/>
              <a:t>How: Control dispatch method</a:t>
            </a:r>
          </a:p>
          <a:p>
            <a:pPr marL="411480" lvl="1" indent="-411480">
              <a:buFont typeface="Arial"/>
              <a:buChar char="•"/>
            </a:pPr>
            <a:r>
              <a:rPr lang="en-US" dirty="0" smtClean="0"/>
              <a:t>Support for EMAIL + SNMP</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82602" y="1327722"/>
            <a:ext cx="6714564" cy="4267200"/>
          </a:xfrm>
          <a:prstGeom prst="rect">
            <a:avLst/>
          </a:prstGeom>
          <a:ln>
            <a:solidFill>
              <a:schemeClr val="bg1">
                <a:lumMod val="10000"/>
                <a:lumOff val="90000"/>
              </a:schemeClr>
            </a:solidFill>
          </a:ln>
        </p:spPr>
      </p:pic>
    </p:spTree>
    <p:extLst>
      <p:ext uri="{BB962C8B-B14F-4D97-AF65-F5344CB8AC3E}">
        <p14:creationId xmlns:p14="http://schemas.microsoft.com/office/powerpoint/2010/main" val="16877066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Sections</a:t>
            </a:r>
            <a:endParaRPr lang="en-US" dirty="0"/>
          </a:p>
        </p:txBody>
      </p:sp>
      <p:pic>
        <p:nvPicPr>
          <p:cNvPr id="4" name="Picture 3"/>
          <p:cNvPicPr>
            <a:picLocks noChangeAspect="1"/>
          </p:cNvPicPr>
          <p:nvPr/>
        </p:nvPicPr>
        <p:blipFill>
          <a:blip r:embed="rId2"/>
          <a:stretch>
            <a:fillRect/>
          </a:stretch>
        </p:blipFill>
        <p:spPr>
          <a:xfrm>
            <a:off x="1540760" y="1973959"/>
            <a:ext cx="11683344" cy="5032825"/>
          </a:xfrm>
          <a:prstGeom prst="rect">
            <a:avLst/>
          </a:prstGeom>
        </p:spPr>
      </p:pic>
      <p:sp>
        <p:nvSpPr>
          <p:cNvPr id="5" name="Rectangle 4"/>
          <p:cNvSpPr/>
          <p:nvPr/>
        </p:nvSpPr>
        <p:spPr>
          <a:xfrm flipV="1">
            <a:off x="1540761" y="1793105"/>
            <a:ext cx="11847688" cy="255566"/>
          </a:xfrm>
          <a:prstGeom prst="rect">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tIns="109728" bIns="109728" rtlCol="0" anchor="t" anchorCtr="0"/>
          <a:lstStyle/>
          <a:p>
            <a:pPr algn="l"/>
            <a:endParaRPr lang="en-US" sz="2640" dirty="0">
              <a:solidFill>
                <a:schemeClr val="bg2"/>
              </a:solidFill>
            </a:endParaRPr>
          </a:p>
        </p:txBody>
      </p:sp>
      <p:sp>
        <p:nvSpPr>
          <p:cNvPr id="6" name="Rectangle 5"/>
          <p:cNvSpPr/>
          <p:nvPr/>
        </p:nvSpPr>
        <p:spPr>
          <a:xfrm flipV="1">
            <a:off x="2485599" y="1920888"/>
            <a:ext cx="11847688" cy="255566"/>
          </a:xfrm>
          <a:prstGeom prst="rect">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tIns="109728" bIns="109728" rtlCol="0" anchor="t" anchorCtr="0"/>
          <a:lstStyle/>
          <a:p>
            <a:pPr algn="l"/>
            <a:endParaRPr lang="en-US" sz="2640" dirty="0">
              <a:solidFill>
                <a:schemeClr val="bg2"/>
              </a:solidFill>
            </a:endParaRPr>
          </a:p>
        </p:txBody>
      </p:sp>
      <p:sp>
        <p:nvSpPr>
          <p:cNvPr id="9" name="Rectangle 8"/>
          <p:cNvSpPr/>
          <p:nvPr/>
        </p:nvSpPr>
        <p:spPr>
          <a:xfrm>
            <a:off x="1671625" y="2706141"/>
            <a:ext cx="7518588" cy="4300642"/>
          </a:xfrm>
          <a:prstGeom prst="rect">
            <a:avLst/>
          </a:prstGeom>
          <a:solidFill>
            <a:schemeClr val="accent1">
              <a:alpha val="77000"/>
            </a:schemeClr>
          </a:solidFill>
          <a:ln>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b="1" dirty="0">
                <a:solidFill>
                  <a:schemeClr val="bg1"/>
                </a:solidFill>
              </a:rPr>
              <a:t>Section1</a:t>
            </a:r>
          </a:p>
        </p:txBody>
      </p:sp>
      <p:sp>
        <p:nvSpPr>
          <p:cNvPr id="10" name="Rectangle 9"/>
          <p:cNvSpPr/>
          <p:nvPr/>
        </p:nvSpPr>
        <p:spPr>
          <a:xfrm>
            <a:off x="9373092" y="2706141"/>
            <a:ext cx="3671728" cy="4300642"/>
          </a:xfrm>
          <a:prstGeom prst="rect">
            <a:avLst/>
          </a:prstGeom>
          <a:solidFill>
            <a:schemeClr val="accent1">
              <a:alpha val="77000"/>
            </a:schemeClr>
          </a:solidFill>
          <a:ln>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b="1" dirty="0">
                <a:solidFill>
                  <a:schemeClr val="bg1"/>
                </a:solidFill>
              </a:rPr>
              <a:t>Section2</a:t>
            </a:r>
          </a:p>
        </p:txBody>
      </p:sp>
    </p:spTree>
    <p:extLst>
      <p:ext uri="{BB962C8B-B14F-4D97-AF65-F5344CB8AC3E}">
        <p14:creationId xmlns:p14="http://schemas.microsoft.com/office/powerpoint/2010/main" val="207353670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SubSections</a:t>
            </a:r>
            <a:endParaRPr lang="en-US" dirty="0"/>
          </a:p>
        </p:txBody>
      </p:sp>
      <p:pic>
        <p:nvPicPr>
          <p:cNvPr id="4" name="Picture 3"/>
          <p:cNvPicPr>
            <a:picLocks noChangeAspect="1"/>
          </p:cNvPicPr>
          <p:nvPr/>
        </p:nvPicPr>
        <p:blipFill>
          <a:blip r:embed="rId2"/>
          <a:stretch>
            <a:fillRect/>
          </a:stretch>
        </p:blipFill>
        <p:spPr>
          <a:xfrm>
            <a:off x="1540760" y="1973959"/>
            <a:ext cx="11683344" cy="5032825"/>
          </a:xfrm>
          <a:prstGeom prst="rect">
            <a:avLst/>
          </a:prstGeom>
        </p:spPr>
      </p:pic>
      <p:sp>
        <p:nvSpPr>
          <p:cNvPr id="5" name="Rectangle 4"/>
          <p:cNvSpPr/>
          <p:nvPr/>
        </p:nvSpPr>
        <p:spPr>
          <a:xfrm flipV="1">
            <a:off x="1540761" y="1793105"/>
            <a:ext cx="11847688" cy="255566"/>
          </a:xfrm>
          <a:prstGeom prst="rect">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tIns="109728" bIns="109728" rtlCol="0" anchor="t" anchorCtr="0"/>
          <a:lstStyle/>
          <a:p>
            <a:pPr algn="l"/>
            <a:endParaRPr lang="en-US" sz="2640" dirty="0">
              <a:solidFill>
                <a:schemeClr val="bg2"/>
              </a:solidFill>
            </a:endParaRPr>
          </a:p>
        </p:txBody>
      </p:sp>
      <p:sp>
        <p:nvSpPr>
          <p:cNvPr id="6" name="Rectangle 5"/>
          <p:cNvSpPr/>
          <p:nvPr/>
        </p:nvSpPr>
        <p:spPr>
          <a:xfrm flipV="1">
            <a:off x="2485599" y="1920888"/>
            <a:ext cx="11847688" cy="255566"/>
          </a:xfrm>
          <a:prstGeom prst="rect">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tIns="109728" bIns="109728" rtlCol="0" anchor="t" anchorCtr="0"/>
          <a:lstStyle/>
          <a:p>
            <a:pPr algn="l"/>
            <a:endParaRPr lang="en-US" sz="2640" dirty="0">
              <a:solidFill>
                <a:schemeClr val="bg2"/>
              </a:solidFill>
            </a:endParaRPr>
          </a:p>
        </p:txBody>
      </p:sp>
      <p:sp>
        <p:nvSpPr>
          <p:cNvPr id="11" name="Rectangle 10"/>
          <p:cNvSpPr/>
          <p:nvPr/>
        </p:nvSpPr>
        <p:spPr>
          <a:xfrm>
            <a:off x="1757671" y="3352240"/>
            <a:ext cx="3197234" cy="3491441"/>
          </a:xfrm>
          <a:prstGeom prst="rect">
            <a:avLst/>
          </a:prstGeom>
          <a:solidFill>
            <a:schemeClr val="accent1">
              <a:alpha val="77000"/>
            </a:schemeClr>
          </a:solidFill>
          <a:ln>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b="1" dirty="0">
                <a:solidFill>
                  <a:schemeClr val="bg1"/>
                </a:solidFill>
              </a:rPr>
              <a:t>SubSection1</a:t>
            </a:r>
          </a:p>
        </p:txBody>
      </p:sp>
      <p:sp>
        <p:nvSpPr>
          <p:cNvPr id="12" name="Rectangle 11"/>
          <p:cNvSpPr/>
          <p:nvPr/>
        </p:nvSpPr>
        <p:spPr>
          <a:xfrm>
            <a:off x="5406709" y="3352240"/>
            <a:ext cx="3197234" cy="3491441"/>
          </a:xfrm>
          <a:prstGeom prst="rect">
            <a:avLst/>
          </a:prstGeom>
          <a:solidFill>
            <a:schemeClr val="accent1">
              <a:alpha val="77000"/>
            </a:schemeClr>
          </a:solidFill>
          <a:ln>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b="1" dirty="0">
                <a:solidFill>
                  <a:schemeClr val="bg1"/>
                </a:solidFill>
              </a:rPr>
              <a:t>SubSection2</a:t>
            </a:r>
          </a:p>
        </p:txBody>
      </p:sp>
      <p:sp>
        <p:nvSpPr>
          <p:cNvPr id="13" name="Rectangle 12"/>
          <p:cNvSpPr/>
          <p:nvPr/>
        </p:nvSpPr>
        <p:spPr>
          <a:xfrm>
            <a:off x="9503958" y="3352240"/>
            <a:ext cx="3197234" cy="3491441"/>
          </a:xfrm>
          <a:prstGeom prst="rect">
            <a:avLst/>
          </a:prstGeom>
          <a:solidFill>
            <a:schemeClr val="accent1">
              <a:alpha val="77000"/>
            </a:schemeClr>
          </a:solidFill>
          <a:ln>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b="1" dirty="0">
                <a:solidFill>
                  <a:schemeClr val="bg1"/>
                </a:solidFill>
              </a:rPr>
              <a:t>SubSection1</a:t>
            </a:r>
          </a:p>
        </p:txBody>
      </p:sp>
    </p:spTree>
    <p:extLst>
      <p:ext uri="{BB962C8B-B14F-4D97-AF65-F5344CB8AC3E}">
        <p14:creationId xmlns:p14="http://schemas.microsoft.com/office/powerpoint/2010/main" val="56671019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UI Controls and Placement</a:t>
            </a:r>
            <a:endParaRPr lang="en-US" dirty="0"/>
          </a:p>
        </p:txBody>
      </p:sp>
      <p:pic>
        <p:nvPicPr>
          <p:cNvPr id="4" name="Picture 3"/>
          <p:cNvPicPr>
            <a:picLocks noChangeAspect="1"/>
          </p:cNvPicPr>
          <p:nvPr/>
        </p:nvPicPr>
        <p:blipFill>
          <a:blip r:embed="rId2"/>
          <a:stretch>
            <a:fillRect/>
          </a:stretch>
        </p:blipFill>
        <p:spPr>
          <a:xfrm>
            <a:off x="1540760" y="1973959"/>
            <a:ext cx="11683344" cy="5032825"/>
          </a:xfrm>
          <a:prstGeom prst="rect">
            <a:avLst/>
          </a:prstGeom>
        </p:spPr>
      </p:pic>
      <p:sp>
        <p:nvSpPr>
          <p:cNvPr id="5" name="Rectangle 4"/>
          <p:cNvSpPr/>
          <p:nvPr/>
        </p:nvSpPr>
        <p:spPr>
          <a:xfrm flipV="1">
            <a:off x="1540761" y="1793105"/>
            <a:ext cx="11847688" cy="255566"/>
          </a:xfrm>
          <a:prstGeom prst="rect">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tIns="109728" bIns="109728" rtlCol="0" anchor="t" anchorCtr="0"/>
          <a:lstStyle/>
          <a:p>
            <a:pPr algn="l"/>
            <a:endParaRPr lang="en-US" sz="2640" dirty="0">
              <a:solidFill>
                <a:schemeClr val="bg2"/>
              </a:solidFill>
            </a:endParaRPr>
          </a:p>
        </p:txBody>
      </p:sp>
      <p:sp>
        <p:nvSpPr>
          <p:cNvPr id="6" name="Rectangle 5"/>
          <p:cNvSpPr/>
          <p:nvPr/>
        </p:nvSpPr>
        <p:spPr>
          <a:xfrm flipV="1">
            <a:off x="2485599" y="1920888"/>
            <a:ext cx="11847688" cy="255566"/>
          </a:xfrm>
          <a:prstGeom prst="rect">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tIns="109728" bIns="109728" rtlCol="0" anchor="t" anchorCtr="0"/>
          <a:lstStyle/>
          <a:p>
            <a:pPr algn="l"/>
            <a:endParaRPr lang="en-US" sz="2640" dirty="0">
              <a:solidFill>
                <a:schemeClr val="bg2"/>
              </a:solidFill>
            </a:endParaRPr>
          </a:p>
        </p:txBody>
      </p:sp>
      <p:sp>
        <p:nvSpPr>
          <p:cNvPr id="13" name="Rectangle 12"/>
          <p:cNvSpPr/>
          <p:nvPr/>
        </p:nvSpPr>
        <p:spPr>
          <a:xfrm>
            <a:off x="9548779" y="3481609"/>
            <a:ext cx="3197234" cy="780582"/>
          </a:xfrm>
          <a:prstGeom prst="rect">
            <a:avLst/>
          </a:prstGeom>
          <a:solidFill>
            <a:schemeClr val="accent1">
              <a:alpha val="77000"/>
            </a:schemeClr>
          </a:solidFill>
          <a:ln>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b="1" dirty="0">
                <a:solidFill>
                  <a:schemeClr val="bg1"/>
                </a:solidFill>
              </a:rPr>
              <a:t>Control + Placement</a:t>
            </a:r>
          </a:p>
        </p:txBody>
      </p:sp>
      <p:sp>
        <p:nvSpPr>
          <p:cNvPr id="14" name="Rectangle 13"/>
          <p:cNvSpPr/>
          <p:nvPr/>
        </p:nvSpPr>
        <p:spPr>
          <a:xfrm>
            <a:off x="9548779" y="4710466"/>
            <a:ext cx="3197234" cy="780582"/>
          </a:xfrm>
          <a:prstGeom prst="rect">
            <a:avLst/>
          </a:prstGeom>
          <a:solidFill>
            <a:schemeClr val="accent1">
              <a:alpha val="77000"/>
            </a:schemeClr>
          </a:solidFill>
          <a:ln>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b="1" dirty="0">
                <a:solidFill>
                  <a:schemeClr val="bg1"/>
                </a:solidFill>
              </a:rPr>
              <a:t>Control + Placement</a:t>
            </a:r>
          </a:p>
        </p:txBody>
      </p:sp>
      <p:sp>
        <p:nvSpPr>
          <p:cNvPr id="15" name="Rectangle 14"/>
          <p:cNvSpPr/>
          <p:nvPr/>
        </p:nvSpPr>
        <p:spPr>
          <a:xfrm>
            <a:off x="1757671" y="3727828"/>
            <a:ext cx="3197234" cy="780582"/>
          </a:xfrm>
          <a:prstGeom prst="rect">
            <a:avLst/>
          </a:prstGeom>
          <a:solidFill>
            <a:schemeClr val="accent1">
              <a:alpha val="77000"/>
            </a:schemeClr>
          </a:solidFill>
          <a:ln>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b="1" dirty="0">
                <a:solidFill>
                  <a:schemeClr val="bg1"/>
                </a:solidFill>
              </a:rPr>
              <a:t>Control + Placement</a:t>
            </a:r>
          </a:p>
        </p:txBody>
      </p:sp>
      <p:sp>
        <p:nvSpPr>
          <p:cNvPr id="16" name="Rectangle 15"/>
          <p:cNvSpPr/>
          <p:nvPr/>
        </p:nvSpPr>
        <p:spPr>
          <a:xfrm>
            <a:off x="5406709" y="3727828"/>
            <a:ext cx="3197234" cy="780582"/>
          </a:xfrm>
          <a:prstGeom prst="rect">
            <a:avLst/>
          </a:prstGeom>
          <a:solidFill>
            <a:schemeClr val="accent1">
              <a:alpha val="77000"/>
            </a:schemeClr>
          </a:solidFill>
          <a:ln>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b="1" dirty="0">
                <a:solidFill>
                  <a:schemeClr val="bg1"/>
                </a:solidFill>
              </a:rPr>
              <a:t>Control + Placement</a:t>
            </a:r>
          </a:p>
        </p:txBody>
      </p:sp>
      <p:sp>
        <p:nvSpPr>
          <p:cNvPr id="17" name="Rectangle 16"/>
          <p:cNvSpPr/>
          <p:nvPr/>
        </p:nvSpPr>
        <p:spPr>
          <a:xfrm>
            <a:off x="5406709" y="5255536"/>
            <a:ext cx="3197234" cy="780582"/>
          </a:xfrm>
          <a:prstGeom prst="rect">
            <a:avLst/>
          </a:prstGeom>
          <a:solidFill>
            <a:schemeClr val="accent1">
              <a:alpha val="77000"/>
            </a:schemeClr>
          </a:solidFill>
          <a:ln>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b="1" dirty="0">
                <a:solidFill>
                  <a:schemeClr val="bg1"/>
                </a:solidFill>
              </a:rPr>
              <a:t>Control + Placement</a:t>
            </a:r>
          </a:p>
        </p:txBody>
      </p:sp>
    </p:spTree>
    <p:extLst>
      <p:ext uri="{BB962C8B-B14F-4D97-AF65-F5344CB8AC3E}">
        <p14:creationId xmlns:p14="http://schemas.microsoft.com/office/powerpoint/2010/main" val="60820569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Ambari Views</a:t>
            </a:r>
            <a:endParaRPr lang="en-US" dirty="0"/>
          </a:p>
        </p:txBody>
      </p:sp>
    </p:spTree>
    <p:extLst>
      <p:ext uri="{BB962C8B-B14F-4D97-AF65-F5344CB8AC3E}">
        <p14:creationId xmlns:p14="http://schemas.microsoft.com/office/powerpoint/2010/main" val="12285049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Ambari Views Framework</a:t>
            </a:r>
            <a:endParaRPr lang="en-US" dirty="0"/>
          </a:p>
        </p:txBody>
      </p:sp>
      <p:sp>
        <p:nvSpPr>
          <p:cNvPr id="3" name="Text Placeholder 2"/>
          <p:cNvSpPr>
            <a:spLocks noGrp="1"/>
          </p:cNvSpPr>
          <p:nvPr>
            <p:ph sz="quarter" idx="10"/>
          </p:nvPr>
        </p:nvSpPr>
        <p:spPr>
          <a:xfrm>
            <a:off x="841494" y="1752600"/>
            <a:ext cx="13167360" cy="2853089"/>
          </a:xfrm>
        </p:spPr>
        <p:txBody>
          <a:bodyPr/>
          <a:lstStyle/>
          <a:p>
            <a:r>
              <a:rPr lang="en-US" dirty="0" smtClean="0"/>
              <a:t>Developers can extend the Ambari Web interface</a:t>
            </a:r>
            <a:endParaRPr lang="en-US" dirty="0"/>
          </a:p>
          <a:p>
            <a:pPr marL="342900" lvl="1" indent="-342900">
              <a:buFont typeface="Arial"/>
              <a:buChar char="•"/>
            </a:pPr>
            <a:r>
              <a:rPr lang="en-US" dirty="0" smtClean="0"/>
              <a:t>Views </a:t>
            </a:r>
            <a:r>
              <a:rPr lang="en-US" dirty="0"/>
              <a:t>expose custom UI features for </a:t>
            </a:r>
            <a:r>
              <a:rPr lang="en-US" dirty="0" smtClean="0"/>
              <a:t>Hadoop Services</a:t>
            </a:r>
          </a:p>
          <a:p>
            <a:pPr marL="342900" lvl="1" indent="-342900">
              <a:buFont typeface="Arial"/>
              <a:buChar char="•"/>
            </a:pPr>
            <a:endParaRPr lang="en-US" dirty="0"/>
          </a:p>
          <a:p>
            <a:r>
              <a:rPr lang="en-US" dirty="0"/>
              <a:t>Ambari Admins can entitle </a:t>
            </a:r>
            <a:r>
              <a:rPr lang="en-US" dirty="0" smtClean="0"/>
              <a:t>Views </a:t>
            </a:r>
            <a:r>
              <a:rPr lang="en-US" dirty="0"/>
              <a:t>to Ambari Web users</a:t>
            </a:r>
          </a:p>
          <a:p>
            <a:pPr marL="342900" lvl="1" indent="-342900">
              <a:buFont typeface="Arial"/>
              <a:buChar char="•"/>
            </a:pPr>
            <a:r>
              <a:rPr lang="en-US" dirty="0"/>
              <a:t>Entitlements framework for </a:t>
            </a:r>
            <a:r>
              <a:rPr lang="en-US" dirty="0" smtClean="0"/>
              <a:t>controlling access to Views</a:t>
            </a:r>
            <a:endParaRPr lang="en-US" dirty="0"/>
          </a:p>
          <a:p>
            <a:endParaRPr lang="en-US" dirty="0" smtClean="0"/>
          </a:p>
        </p:txBody>
      </p:sp>
    </p:spTree>
    <p:extLst>
      <p:ext uri="{BB962C8B-B14F-4D97-AF65-F5344CB8AC3E}">
        <p14:creationId xmlns:p14="http://schemas.microsoft.com/office/powerpoint/2010/main" val="11072210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4837371" y="4225640"/>
            <a:ext cx="4704774" cy="1998224"/>
          </a:xfrm>
          <a:prstGeom prst="roundRect">
            <a:avLst>
              <a:gd name="adj" fmla="val 6864"/>
            </a:avLst>
          </a:prstGeom>
          <a:solidFill>
            <a:srgbClr val="9BBB59">
              <a:lumMod val="75000"/>
            </a:srgbClr>
          </a:solidFill>
          <a:ln w="9525" cap="flat" cmpd="sng" algn="ctr">
            <a:solidFill>
              <a:schemeClr val="accent1">
                <a:lumMod val="50000"/>
              </a:schemeClr>
            </a:solidFill>
            <a:prstDash val="solid"/>
          </a:ln>
          <a:effectLst/>
        </p:spPr>
        <p:txBody>
          <a:bodyPr rtlCol="0" anchor="ctr"/>
          <a:lstStyle/>
          <a:p>
            <a:pPr algn="ctr">
              <a:defRPr/>
            </a:pPr>
            <a:r>
              <a:rPr lang="en-US" sz="2880" b="1" kern="0" dirty="0">
                <a:solidFill>
                  <a:sysClr val="window" lastClr="FFFFFF"/>
                </a:solidFill>
                <a:latin typeface="Calibri"/>
              </a:rPr>
              <a:t>Views Framework</a:t>
            </a:r>
          </a:p>
        </p:txBody>
      </p:sp>
      <p:sp>
        <p:nvSpPr>
          <p:cNvPr id="2" name="Title 1"/>
          <p:cNvSpPr>
            <a:spLocks noGrp="1"/>
          </p:cNvSpPr>
          <p:nvPr>
            <p:ph type="title"/>
          </p:nvPr>
        </p:nvSpPr>
        <p:spPr/>
        <p:txBody>
          <a:bodyPr/>
          <a:lstStyle/>
          <a:p>
            <a:r>
              <a:rPr lang="en-US" dirty="0" smtClean="0"/>
              <a:t>Views Framework vs. Views</a:t>
            </a:r>
            <a:endParaRPr lang="en-US" dirty="0"/>
          </a:p>
        </p:txBody>
      </p:sp>
      <p:sp>
        <p:nvSpPr>
          <p:cNvPr id="6" name="Rounded Rectangle 5"/>
          <p:cNvSpPr/>
          <p:nvPr/>
        </p:nvSpPr>
        <p:spPr>
          <a:xfrm>
            <a:off x="4837371" y="2227416"/>
            <a:ext cx="4704774" cy="1998224"/>
          </a:xfrm>
          <a:prstGeom prst="roundRect">
            <a:avLst>
              <a:gd name="adj" fmla="val 6864"/>
            </a:avLst>
          </a:prstGeom>
          <a:solidFill>
            <a:srgbClr val="9BBB59">
              <a:lumMod val="75000"/>
            </a:srgbClr>
          </a:solidFill>
          <a:ln w="9525" cap="flat" cmpd="sng" algn="ctr">
            <a:solidFill>
              <a:schemeClr val="accent1">
                <a:lumMod val="50000"/>
              </a:schemeClr>
            </a:solidFill>
            <a:prstDash val="solid"/>
          </a:ln>
          <a:effectLst/>
        </p:spPr>
        <p:txBody>
          <a:bodyPr rtlCol="0" anchor="ctr"/>
          <a:lstStyle/>
          <a:p>
            <a:pPr algn="ctr">
              <a:defRPr/>
            </a:pPr>
            <a:r>
              <a:rPr lang="en-US" sz="2880" b="1" kern="0" dirty="0">
                <a:solidFill>
                  <a:sysClr val="window" lastClr="FFFFFF"/>
                </a:solidFill>
                <a:latin typeface="Calibri"/>
              </a:rPr>
              <a:t>Views</a:t>
            </a:r>
          </a:p>
        </p:txBody>
      </p:sp>
      <p:sp>
        <p:nvSpPr>
          <p:cNvPr id="7" name="Right Arrow 6"/>
          <p:cNvSpPr/>
          <p:nvPr/>
        </p:nvSpPr>
        <p:spPr>
          <a:xfrm>
            <a:off x="3621612" y="4835237"/>
            <a:ext cx="1699049" cy="748146"/>
          </a:xfrm>
          <a:prstGeom prst="rightArrow">
            <a:avLst/>
          </a:prstGeom>
          <a:solidFill>
            <a:srgbClr val="E17000"/>
          </a:solidFill>
          <a:ln>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8" name="Right Arrow 7"/>
          <p:cNvSpPr/>
          <p:nvPr/>
        </p:nvSpPr>
        <p:spPr>
          <a:xfrm flipH="1">
            <a:off x="9052078" y="2884519"/>
            <a:ext cx="1699049" cy="748146"/>
          </a:xfrm>
          <a:prstGeom prst="rightArrow">
            <a:avLst/>
          </a:prstGeom>
          <a:solidFill>
            <a:srgbClr val="E17000"/>
          </a:solidFill>
          <a:ln>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9" name="TextBox 8"/>
          <p:cNvSpPr txBox="1"/>
          <p:nvPr/>
        </p:nvSpPr>
        <p:spPr>
          <a:xfrm>
            <a:off x="1386993" y="4959928"/>
            <a:ext cx="2234620" cy="480752"/>
          </a:xfrm>
          <a:prstGeom prst="rect">
            <a:avLst/>
          </a:prstGeom>
        </p:spPr>
        <p:txBody>
          <a:bodyPr vert="horz" wrap="none" lIns="109728" tIns="54864" rIns="109728" bIns="54864" rtlCol="0">
            <a:normAutofit/>
          </a:bodyPr>
          <a:lstStyle/>
          <a:p>
            <a:pPr algn="ctr" defTabSz="548640">
              <a:spcBef>
                <a:spcPct val="20000"/>
              </a:spcBef>
            </a:pPr>
            <a:r>
              <a:rPr lang="en-US" sz="2160" dirty="0"/>
              <a:t>Core to Ambari</a:t>
            </a:r>
          </a:p>
        </p:txBody>
      </p:sp>
      <p:sp>
        <p:nvSpPr>
          <p:cNvPr id="10" name="TextBox 9"/>
          <p:cNvSpPr txBox="1"/>
          <p:nvPr/>
        </p:nvSpPr>
        <p:spPr>
          <a:xfrm>
            <a:off x="10751126" y="2502134"/>
            <a:ext cx="2489477" cy="1510145"/>
          </a:xfrm>
          <a:prstGeom prst="rect">
            <a:avLst/>
          </a:prstGeom>
        </p:spPr>
        <p:txBody>
          <a:bodyPr vert="horz" wrap="square" lIns="109728" tIns="54864" rIns="109728" bIns="54864" rtlCol="0">
            <a:normAutofit/>
          </a:bodyPr>
          <a:lstStyle/>
          <a:p>
            <a:pPr algn="ctr" defTabSz="548640">
              <a:spcBef>
                <a:spcPct val="20000"/>
              </a:spcBef>
            </a:pPr>
            <a:r>
              <a:rPr lang="en-US" sz="2160" dirty="0"/>
              <a:t>Built by Hortonworks, Community, Partners</a:t>
            </a:r>
          </a:p>
        </p:txBody>
      </p:sp>
    </p:spTree>
    <p:extLst>
      <p:ext uri="{BB962C8B-B14F-4D97-AF65-F5344CB8AC3E}">
        <p14:creationId xmlns:p14="http://schemas.microsoft.com/office/powerpoint/2010/main" val="13978401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4837371" y="4225640"/>
            <a:ext cx="4704774" cy="1998224"/>
          </a:xfrm>
          <a:prstGeom prst="roundRect">
            <a:avLst>
              <a:gd name="adj" fmla="val 6864"/>
            </a:avLst>
          </a:prstGeom>
          <a:solidFill>
            <a:srgbClr val="9BBB59">
              <a:lumMod val="75000"/>
            </a:srgbClr>
          </a:solidFill>
          <a:ln w="9525" cap="flat" cmpd="sng" algn="ctr">
            <a:solidFill>
              <a:schemeClr val="accent1">
                <a:lumMod val="50000"/>
              </a:schemeClr>
            </a:solidFill>
            <a:prstDash val="solid"/>
          </a:ln>
          <a:effectLst/>
        </p:spPr>
        <p:txBody>
          <a:bodyPr rtlCol="0" anchor="ctr"/>
          <a:lstStyle/>
          <a:p>
            <a:pPr algn="ctr">
              <a:defRPr/>
            </a:pPr>
            <a:r>
              <a:rPr lang="en-US" sz="2880" b="1" kern="0" dirty="0">
                <a:solidFill>
                  <a:sysClr val="window" lastClr="FFFFFF"/>
                </a:solidFill>
                <a:latin typeface="Calibri"/>
              </a:rPr>
              <a:t>Views Framework</a:t>
            </a:r>
          </a:p>
        </p:txBody>
      </p:sp>
      <p:sp>
        <p:nvSpPr>
          <p:cNvPr id="2" name="Title 1"/>
          <p:cNvSpPr>
            <a:spLocks noGrp="1"/>
          </p:cNvSpPr>
          <p:nvPr>
            <p:ph type="title"/>
          </p:nvPr>
        </p:nvSpPr>
        <p:spPr/>
        <p:txBody>
          <a:bodyPr/>
          <a:lstStyle/>
          <a:p>
            <a:r>
              <a:rPr lang="en-US" dirty="0" smtClean="0"/>
              <a:t>Views Framework vs. Views</a:t>
            </a:r>
            <a:endParaRPr lang="en-US" dirty="0"/>
          </a:p>
        </p:txBody>
      </p:sp>
      <p:sp>
        <p:nvSpPr>
          <p:cNvPr id="6" name="Rounded Rectangle 5"/>
          <p:cNvSpPr/>
          <p:nvPr/>
        </p:nvSpPr>
        <p:spPr>
          <a:xfrm>
            <a:off x="4837371" y="2227416"/>
            <a:ext cx="4704774" cy="1998224"/>
          </a:xfrm>
          <a:prstGeom prst="roundRect">
            <a:avLst>
              <a:gd name="adj" fmla="val 6864"/>
            </a:avLst>
          </a:prstGeom>
          <a:solidFill>
            <a:srgbClr val="9BBB59">
              <a:lumMod val="75000"/>
              <a:alpha val="16000"/>
            </a:srgbClr>
          </a:solidFill>
          <a:ln w="9525" cap="flat" cmpd="sng" algn="ctr">
            <a:solidFill>
              <a:schemeClr val="accent1">
                <a:lumMod val="50000"/>
              </a:schemeClr>
            </a:solidFill>
            <a:prstDash val="solid"/>
          </a:ln>
          <a:effectLst/>
        </p:spPr>
        <p:txBody>
          <a:bodyPr rtlCol="0" anchor="ctr"/>
          <a:lstStyle/>
          <a:p>
            <a:pPr algn="ctr">
              <a:defRPr/>
            </a:pPr>
            <a:r>
              <a:rPr lang="en-US" sz="2880" b="1" kern="0" dirty="0">
                <a:solidFill>
                  <a:sysClr val="window" lastClr="FFFFFF"/>
                </a:solidFill>
                <a:latin typeface="Calibri"/>
              </a:rPr>
              <a:t>Views</a:t>
            </a:r>
          </a:p>
        </p:txBody>
      </p:sp>
      <p:sp>
        <p:nvSpPr>
          <p:cNvPr id="7" name="Right Arrow 6"/>
          <p:cNvSpPr/>
          <p:nvPr/>
        </p:nvSpPr>
        <p:spPr>
          <a:xfrm>
            <a:off x="3621612" y="4835237"/>
            <a:ext cx="1699049" cy="748146"/>
          </a:xfrm>
          <a:prstGeom prst="rightArrow">
            <a:avLst/>
          </a:prstGeom>
          <a:solidFill>
            <a:srgbClr val="E17000"/>
          </a:solidFill>
          <a:ln>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8" name="Right Arrow 7"/>
          <p:cNvSpPr/>
          <p:nvPr/>
        </p:nvSpPr>
        <p:spPr>
          <a:xfrm flipH="1">
            <a:off x="9052078" y="2884519"/>
            <a:ext cx="1699049" cy="748146"/>
          </a:xfrm>
          <a:prstGeom prst="rightArrow">
            <a:avLst/>
          </a:prstGeom>
          <a:solidFill>
            <a:schemeClr val="accent6">
              <a:alpha val="34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9" name="TextBox 8"/>
          <p:cNvSpPr txBox="1"/>
          <p:nvPr/>
        </p:nvSpPr>
        <p:spPr>
          <a:xfrm>
            <a:off x="1386993" y="4959928"/>
            <a:ext cx="2234620" cy="480752"/>
          </a:xfrm>
          <a:prstGeom prst="rect">
            <a:avLst/>
          </a:prstGeom>
        </p:spPr>
        <p:txBody>
          <a:bodyPr vert="horz" wrap="none" lIns="109728" tIns="54864" rIns="109728" bIns="54864" rtlCol="0">
            <a:normAutofit/>
          </a:bodyPr>
          <a:lstStyle/>
          <a:p>
            <a:pPr algn="ctr" defTabSz="548640">
              <a:spcBef>
                <a:spcPct val="20000"/>
              </a:spcBef>
            </a:pPr>
            <a:r>
              <a:rPr lang="en-US" sz="2160" dirty="0"/>
              <a:t>Core to Ambari</a:t>
            </a:r>
          </a:p>
        </p:txBody>
      </p:sp>
      <p:sp>
        <p:nvSpPr>
          <p:cNvPr id="10" name="TextBox 9"/>
          <p:cNvSpPr txBox="1"/>
          <p:nvPr/>
        </p:nvSpPr>
        <p:spPr>
          <a:xfrm>
            <a:off x="10751126" y="2502134"/>
            <a:ext cx="2489477" cy="1510145"/>
          </a:xfrm>
          <a:prstGeom prst="rect">
            <a:avLst/>
          </a:prstGeom>
        </p:spPr>
        <p:txBody>
          <a:bodyPr vert="horz" wrap="square" lIns="109728" tIns="54864" rIns="109728" bIns="54864" rtlCol="0">
            <a:normAutofit/>
          </a:bodyPr>
          <a:lstStyle/>
          <a:p>
            <a:pPr algn="ctr" defTabSz="548640">
              <a:spcBef>
                <a:spcPct val="20000"/>
              </a:spcBef>
            </a:pPr>
            <a:r>
              <a:rPr lang="en-US" sz="2160" dirty="0">
                <a:solidFill>
                  <a:schemeClr val="bg1">
                    <a:lumMod val="25000"/>
                    <a:lumOff val="75000"/>
                  </a:schemeClr>
                </a:solidFill>
              </a:rPr>
              <a:t>Built by Hortonworks, Community, Partners</a:t>
            </a:r>
          </a:p>
        </p:txBody>
      </p:sp>
    </p:spTree>
    <p:extLst>
      <p:ext uri="{BB962C8B-B14F-4D97-AF65-F5344CB8AC3E}">
        <p14:creationId xmlns:p14="http://schemas.microsoft.com/office/powerpoint/2010/main" val="64083858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Views</a:t>
            </a:r>
            <a:endParaRPr lang="en-US" dirty="0"/>
          </a:p>
        </p:txBody>
      </p:sp>
      <p:grpSp>
        <p:nvGrpSpPr>
          <p:cNvPr id="7" name="Group 6"/>
          <p:cNvGrpSpPr/>
          <p:nvPr/>
        </p:nvGrpSpPr>
        <p:grpSpPr>
          <a:xfrm>
            <a:off x="7637146" y="1564180"/>
            <a:ext cx="5790156" cy="4491989"/>
            <a:chOff x="6362700" y="1511300"/>
            <a:chExt cx="3912650" cy="3035425"/>
          </a:xfrm>
        </p:grpSpPr>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62701" y="1511300"/>
              <a:ext cx="3882460" cy="161463"/>
            </a:xfrm>
            <a:prstGeom prst="rect">
              <a:avLst/>
            </a:prstGeom>
          </p:spPr>
        </p:pic>
        <p:pic>
          <p:nvPicPr>
            <p:cNvPr id="5" name="Picture 4"/>
            <p:cNvPicPr>
              <a:picLocks noChangeAspect="1"/>
            </p:cNvPicPr>
            <p:nvPr/>
          </p:nvPicPr>
          <p:blipFill>
            <a:blip r:embed="rId4"/>
            <a:stretch>
              <a:fillRect/>
            </a:stretch>
          </p:blipFill>
          <p:spPr>
            <a:xfrm>
              <a:off x="6362700" y="1651125"/>
              <a:ext cx="3912650" cy="2895600"/>
            </a:xfrm>
            <a:prstGeom prst="rect">
              <a:avLst/>
            </a:prstGeom>
          </p:spPr>
        </p:pic>
      </p:grpSp>
      <p:sp>
        <p:nvSpPr>
          <p:cNvPr id="8" name="TextBox 7"/>
          <p:cNvSpPr txBox="1"/>
          <p:nvPr/>
        </p:nvSpPr>
        <p:spPr>
          <a:xfrm>
            <a:off x="1032526" y="6324600"/>
            <a:ext cx="5872226" cy="1097280"/>
          </a:xfrm>
          <a:prstGeom prst="rect">
            <a:avLst/>
          </a:prstGeom>
        </p:spPr>
        <p:txBody>
          <a:bodyPr vert="horz" wrap="none" lIns="109728" tIns="109728" rIns="109728" bIns="109728" rtlCol="0">
            <a:noAutofit/>
          </a:bodyPr>
          <a:lstStyle/>
          <a:p>
            <a:pPr algn="ctr"/>
            <a:r>
              <a:rPr lang="en-US" sz="2400" b="1" dirty="0"/>
              <a:t>Capacity Scheduler</a:t>
            </a:r>
          </a:p>
          <a:p>
            <a:pPr algn="ctr"/>
            <a:r>
              <a:rPr lang="en-US" sz="2400" b="1" dirty="0"/>
              <a:t>“Queue Manager” View</a:t>
            </a:r>
          </a:p>
        </p:txBody>
      </p:sp>
      <p:sp>
        <p:nvSpPr>
          <p:cNvPr id="9" name="TextBox 8"/>
          <p:cNvSpPr txBox="1"/>
          <p:nvPr/>
        </p:nvSpPr>
        <p:spPr>
          <a:xfrm>
            <a:off x="7555075" y="6324600"/>
            <a:ext cx="5872226" cy="1097280"/>
          </a:xfrm>
          <a:prstGeom prst="rect">
            <a:avLst/>
          </a:prstGeom>
        </p:spPr>
        <p:txBody>
          <a:bodyPr vert="horz" wrap="none" lIns="109728" tIns="109728" rIns="109728" bIns="109728" rtlCol="0">
            <a:noAutofit/>
          </a:bodyPr>
          <a:lstStyle/>
          <a:p>
            <a:pPr algn="ctr"/>
            <a:r>
              <a:rPr lang="en-US" sz="2400" b="1" dirty="0" smtClean="0"/>
              <a:t>Tez</a:t>
            </a:r>
            <a:endParaRPr lang="en-US" sz="2400" b="1" dirty="0"/>
          </a:p>
          <a:p>
            <a:pPr algn="ctr"/>
            <a:r>
              <a:rPr lang="en-US" sz="2400" b="1" dirty="0"/>
              <a:t>“Jobs” View</a:t>
            </a:r>
          </a:p>
        </p:txBody>
      </p:sp>
      <p:pic>
        <p:nvPicPr>
          <p:cNvPr id="3" name="Picture 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32526" y="1813560"/>
            <a:ext cx="6243222" cy="3977640"/>
          </a:xfrm>
          <a:prstGeom prst="rect">
            <a:avLst/>
          </a:prstGeom>
          <a:ln>
            <a:solidFill>
              <a:srgbClr val="69BE28"/>
            </a:solidFill>
          </a:ln>
        </p:spPr>
      </p:pic>
      <p:sp>
        <p:nvSpPr>
          <p:cNvPr id="10" name="Rectangle 9"/>
          <p:cNvSpPr/>
          <p:nvPr/>
        </p:nvSpPr>
        <p:spPr>
          <a:xfrm>
            <a:off x="7441620" y="1440864"/>
            <a:ext cx="6262106" cy="344980"/>
          </a:xfrm>
          <a:prstGeom prst="rect">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tIns="109728" bIns="109728" rtlCol="0" anchor="t" anchorCtr="0"/>
          <a:lstStyle/>
          <a:p>
            <a:pPr algn="l"/>
            <a:endParaRPr lang="en-US" sz="2640" dirty="0">
              <a:solidFill>
                <a:schemeClr val="bg2"/>
              </a:solidFill>
            </a:endParaRPr>
          </a:p>
        </p:txBody>
      </p:sp>
      <p:sp>
        <p:nvSpPr>
          <p:cNvPr id="11" name="Rectangle 10"/>
          <p:cNvSpPr/>
          <p:nvPr/>
        </p:nvSpPr>
        <p:spPr>
          <a:xfrm>
            <a:off x="7637147" y="1771100"/>
            <a:ext cx="6262106" cy="4285068"/>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tIns="109728" bIns="109728" rtlCol="0" anchor="t" anchorCtr="0"/>
          <a:lstStyle/>
          <a:p>
            <a:pPr algn="l"/>
            <a:endParaRPr lang="en-US" sz="2640" dirty="0">
              <a:solidFill>
                <a:schemeClr val="bg2"/>
              </a:solidFill>
            </a:endParaRPr>
          </a:p>
        </p:txBody>
      </p:sp>
    </p:spTree>
    <p:extLst>
      <p:ext uri="{BB962C8B-B14F-4D97-AF65-F5344CB8AC3E}">
        <p14:creationId xmlns:p14="http://schemas.microsoft.com/office/powerpoint/2010/main" val="16970605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View Components</a:t>
            </a:r>
            <a:endParaRPr lang="en-US" dirty="0"/>
          </a:p>
        </p:txBody>
      </p:sp>
      <p:sp>
        <p:nvSpPr>
          <p:cNvPr id="3" name="Content Placeholder 2"/>
          <p:cNvSpPr>
            <a:spLocks noGrp="1"/>
          </p:cNvSpPr>
          <p:nvPr>
            <p:ph sz="quarter" idx="10"/>
          </p:nvPr>
        </p:nvSpPr>
        <p:spPr>
          <a:xfrm>
            <a:off x="841494" y="1752600"/>
            <a:ext cx="13167360" cy="1006429"/>
          </a:xfrm>
        </p:spPr>
        <p:txBody>
          <a:bodyPr/>
          <a:lstStyle/>
          <a:p>
            <a:r>
              <a:rPr lang="en-US" dirty="0"/>
              <a:t>Serve client-side assets (such as HTML + JavaScript)</a:t>
            </a:r>
          </a:p>
          <a:p>
            <a:r>
              <a:rPr lang="en-US" dirty="0"/>
              <a:t>Expose server-side resources (such as REST endpoints</a:t>
            </a:r>
            <a:r>
              <a:rPr lang="en-US" dirty="0" smtClean="0"/>
              <a:t>)</a:t>
            </a:r>
            <a:endParaRPr lang="en-US" dirty="0"/>
          </a:p>
        </p:txBody>
      </p:sp>
      <p:sp>
        <p:nvSpPr>
          <p:cNvPr id="27" name="Rounded Rectangle 26"/>
          <p:cNvSpPr/>
          <p:nvPr/>
        </p:nvSpPr>
        <p:spPr>
          <a:xfrm>
            <a:off x="2308989" y="3251749"/>
            <a:ext cx="2953372" cy="2961425"/>
          </a:xfrm>
          <a:prstGeom prst="roundRect">
            <a:avLst>
              <a:gd name="adj" fmla="val 5699"/>
            </a:avLst>
          </a:prstGeom>
          <a:solidFill>
            <a:srgbClr val="EBF1DE"/>
          </a:solidFill>
          <a:ln w="9525" cap="flat" cmpd="sng" algn="ctr">
            <a:solidFill>
              <a:schemeClr val="accent1">
                <a:lumMod val="50000"/>
              </a:schemeClr>
            </a:solidFill>
            <a:prstDash val="solid"/>
          </a:ln>
          <a:effectLst/>
        </p:spPr>
        <p:txBody>
          <a:bodyPr rtlCol="0" anchor="ctr"/>
          <a:lstStyle/>
          <a:p>
            <a:pPr algn="ctr">
              <a:defRPr/>
            </a:pPr>
            <a:endParaRPr lang="en-US" sz="2160" b="1" kern="0" dirty="0">
              <a:solidFill>
                <a:sysClr val="window" lastClr="FFFFFF"/>
              </a:solidFill>
              <a:latin typeface="Calibri"/>
            </a:endParaRPr>
          </a:p>
        </p:txBody>
      </p:sp>
      <p:sp>
        <p:nvSpPr>
          <p:cNvPr id="28" name="Rounded Rectangle 27"/>
          <p:cNvSpPr/>
          <p:nvPr/>
        </p:nvSpPr>
        <p:spPr>
          <a:xfrm>
            <a:off x="2919749" y="4243982"/>
            <a:ext cx="1759528" cy="1537854"/>
          </a:xfrm>
          <a:prstGeom prst="roundRect">
            <a:avLst>
              <a:gd name="adj" fmla="val 11262"/>
            </a:avLst>
          </a:prstGeom>
          <a:solidFill>
            <a:srgbClr val="9BBB59">
              <a:lumMod val="75000"/>
            </a:srgbClr>
          </a:solidFill>
          <a:ln w="9525" cap="flat" cmpd="sng" algn="ctr">
            <a:solidFill>
              <a:schemeClr val="accent1">
                <a:lumMod val="50000"/>
              </a:schemeClr>
            </a:solidFill>
            <a:prstDash val="solid"/>
          </a:ln>
          <a:effectLst/>
        </p:spPr>
        <p:txBody>
          <a:bodyPr rtlCol="0" anchor="ctr"/>
          <a:lstStyle/>
          <a:p>
            <a:pPr algn="ctr">
              <a:defRPr/>
            </a:pPr>
            <a:r>
              <a:rPr lang="en-US" sz="2160" b="1" kern="0" dirty="0">
                <a:solidFill>
                  <a:sysClr val="window" lastClr="FFFFFF"/>
                </a:solidFill>
                <a:latin typeface="Calibri"/>
              </a:rPr>
              <a:t>VIEW</a:t>
            </a:r>
          </a:p>
          <a:p>
            <a:pPr algn="ctr">
              <a:defRPr/>
            </a:pPr>
            <a:r>
              <a:rPr lang="en-US" sz="2160" b="1" kern="0" dirty="0">
                <a:solidFill>
                  <a:sysClr val="window" lastClr="FFFFFF"/>
                </a:solidFill>
                <a:latin typeface="Calibri"/>
              </a:rPr>
              <a:t>Client-side assets</a:t>
            </a:r>
          </a:p>
          <a:p>
            <a:pPr algn="ctr">
              <a:defRPr/>
            </a:pPr>
            <a:r>
              <a:rPr lang="en-US" sz="2160" b="1" kern="0" dirty="0">
                <a:solidFill>
                  <a:sysClr val="window" lastClr="FFFFFF"/>
                </a:solidFill>
                <a:latin typeface="Calibri"/>
              </a:rPr>
              <a:t>(.js, html)</a:t>
            </a:r>
          </a:p>
        </p:txBody>
      </p:sp>
      <p:sp>
        <p:nvSpPr>
          <p:cNvPr id="29" name="TextBox 28"/>
          <p:cNvSpPr txBox="1"/>
          <p:nvPr/>
        </p:nvSpPr>
        <p:spPr>
          <a:xfrm>
            <a:off x="2308989" y="3317291"/>
            <a:ext cx="2953372" cy="498598"/>
          </a:xfrm>
          <a:prstGeom prst="rect">
            <a:avLst/>
          </a:prstGeom>
          <a:noFill/>
        </p:spPr>
        <p:txBody>
          <a:bodyPr wrap="square" rtlCol="0">
            <a:spAutoFit/>
          </a:bodyPr>
          <a:lstStyle/>
          <a:p>
            <a:pPr algn="ctr"/>
            <a:r>
              <a:rPr lang="en-US" sz="2640" b="1" dirty="0">
                <a:solidFill>
                  <a:schemeClr val="tx1">
                    <a:lumMod val="75000"/>
                    <a:lumOff val="25000"/>
                  </a:schemeClr>
                </a:solidFill>
                <a:latin typeface="Calibri"/>
                <a:cs typeface="Calibri"/>
              </a:rPr>
              <a:t>AMBARI WEB</a:t>
            </a:r>
          </a:p>
        </p:txBody>
      </p:sp>
      <p:sp>
        <p:nvSpPr>
          <p:cNvPr id="30" name="Rounded Rectangle 29"/>
          <p:cNvSpPr/>
          <p:nvPr/>
        </p:nvSpPr>
        <p:spPr>
          <a:xfrm>
            <a:off x="6361905" y="3251749"/>
            <a:ext cx="2953372" cy="2895883"/>
          </a:xfrm>
          <a:prstGeom prst="roundRect">
            <a:avLst>
              <a:gd name="adj" fmla="val 5699"/>
            </a:avLst>
          </a:prstGeom>
          <a:solidFill>
            <a:srgbClr val="EBF1DE"/>
          </a:solidFill>
          <a:ln w="9525" cap="flat" cmpd="sng" algn="ctr">
            <a:solidFill>
              <a:schemeClr val="accent1">
                <a:lumMod val="50000"/>
              </a:schemeClr>
            </a:solidFill>
            <a:prstDash val="solid"/>
          </a:ln>
          <a:effectLst/>
        </p:spPr>
        <p:txBody>
          <a:bodyPr rtlCol="0" anchor="ctr"/>
          <a:lstStyle/>
          <a:p>
            <a:pPr algn="ctr">
              <a:defRPr/>
            </a:pPr>
            <a:endParaRPr lang="en-US" sz="2160" b="1" kern="0" dirty="0">
              <a:solidFill>
                <a:sysClr val="window" lastClr="FFFFFF"/>
              </a:solidFill>
              <a:latin typeface="Calibri"/>
            </a:endParaRPr>
          </a:p>
        </p:txBody>
      </p:sp>
      <p:sp>
        <p:nvSpPr>
          <p:cNvPr id="31" name="Rounded Rectangle 30"/>
          <p:cNvSpPr/>
          <p:nvPr/>
        </p:nvSpPr>
        <p:spPr>
          <a:xfrm>
            <a:off x="6949449" y="4243982"/>
            <a:ext cx="1759528" cy="1537854"/>
          </a:xfrm>
          <a:prstGeom prst="roundRect">
            <a:avLst>
              <a:gd name="adj" fmla="val 11262"/>
            </a:avLst>
          </a:prstGeom>
          <a:solidFill>
            <a:srgbClr val="9BBB59">
              <a:lumMod val="75000"/>
            </a:srgbClr>
          </a:solidFill>
          <a:ln w="9525" cap="flat" cmpd="sng" algn="ctr">
            <a:solidFill>
              <a:schemeClr val="accent1">
                <a:lumMod val="50000"/>
              </a:schemeClr>
            </a:solidFill>
            <a:prstDash val="solid"/>
          </a:ln>
          <a:effectLst/>
        </p:spPr>
        <p:txBody>
          <a:bodyPr rtlCol="0" anchor="ctr"/>
          <a:lstStyle/>
          <a:p>
            <a:pPr algn="ctr">
              <a:defRPr/>
            </a:pPr>
            <a:r>
              <a:rPr lang="en-US" sz="2160" b="1" kern="0" dirty="0">
                <a:solidFill>
                  <a:sysClr val="window" lastClr="FFFFFF"/>
                </a:solidFill>
                <a:latin typeface="Calibri"/>
              </a:rPr>
              <a:t>VIEW</a:t>
            </a:r>
          </a:p>
          <a:p>
            <a:pPr algn="ctr">
              <a:defRPr/>
            </a:pPr>
            <a:r>
              <a:rPr lang="en-US" sz="2160" b="1" kern="0" dirty="0">
                <a:solidFill>
                  <a:sysClr val="window" lastClr="FFFFFF"/>
                </a:solidFill>
                <a:latin typeface="Calibri"/>
              </a:rPr>
              <a:t>Server-side resources</a:t>
            </a:r>
          </a:p>
          <a:p>
            <a:pPr algn="ctr">
              <a:defRPr/>
            </a:pPr>
            <a:r>
              <a:rPr lang="en-US" sz="2640" b="1" kern="0" dirty="0">
                <a:solidFill>
                  <a:sysClr val="window" lastClr="FFFFFF"/>
                </a:solidFill>
                <a:latin typeface="Calibri"/>
              </a:rPr>
              <a:t>(java)</a:t>
            </a:r>
            <a:endParaRPr lang="en-US" sz="2160" b="1" kern="0" dirty="0">
              <a:solidFill>
                <a:sysClr val="window" lastClr="FFFFFF"/>
              </a:solidFill>
              <a:latin typeface="Calibri"/>
            </a:endParaRPr>
          </a:p>
        </p:txBody>
      </p:sp>
      <p:sp>
        <p:nvSpPr>
          <p:cNvPr id="32" name="TextBox 31"/>
          <p:cNvSpPr txBox="1"/>
          <p:nvPr/>
        </p:nvSpPr>
        <p:spPr>
          <a:xfrm>
            <a:off x="6361905" y="3382833"/>
            <a:ext cx="2953372" cy="498598"/>
          </a:xfrm>
          <a:prstGeom prst="rect">
            <a:avLst/>
          </a:prstGeom>
          <a:noFill/>
        </p:spPr>
        <p:txBody>
          <a:bodyPr wrap="square" rtlCol="0">
            <a:spAutoFit/>
          </a:bodyPr>
          <a:lstStyle/>
          <a:p>
            <a:pPr algn="ctr"/>
            <a:r>
              <a:rPr lang="en-US" sz="2640" b="1" dirty="0">
                <a:solidFill>
                  <a:schemeClr val="tx1">
                    <a:lumMod val="75000"/>
                    <a:lumOff val="25000"/>
                  </a:schemeClr>
                </a:solidFill>
                <a:latin typeface="Calibri"/>
                <a:cs typeface="Calibri"/>
              </a:rPr>
              <a:t>AMBARI SERVER</a:t>
            </a:r>
          </a:p>
        </p:txBody>
      </p:sp>
      <p:cxnSp>
        <p:nvCxnSpPr>
          <p:cNvPr id="33" name="Straight Connector 32"/>
          <p:cNvCxnSpPr>
            <a:stCxn id="28" idx="3"/>
            <a:endCxn id="31" idx="1"/>
          </p:cNvCxnSpPr>
          <p:nvPr/>
        </p:nvCxnSpPr>
        <p:spPr>
          <a:xfrm>
            <a:off x="4679276" y="5012909"/>
            <a:ext cx="2270172" cy="0"/>
          </a:xfrm>
          <a:prstGeom prst="line">
            <a:avLst/>
          </a:prstGeom>
          <a:ln>
            <a:solidFill>
              <a:srgbClr val="4F6228"/>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5262360" y="4675593"/>
            <a:ext cx="1099544" cy="313932"/>
          </a:xfrm>
          <a:prstGeom prst="rect">
            <a:avLst/>
          </a:prstGeom>
          <a:noFill/>
        </p:spPr>
        <p:txBody>
          <a:bodyPr wrap="square" rtlCol="0">
            <a:spAutoFit/>
          </a:bodyPr>
          <a:lstStyle/>
          <a:p>
            <a:pPr algn="ctr"/>
            <a:r>
              <a:rPr lang="en-US" sz="1440" dirty="0">
                <a:latin typeface="Courier"/>
                <a:cs typeface="Courier"/>
              </a:rPr>
              <a:t>{rest}</a:t>
            </a:r>
          </a:p>
        </p:txBody>
      </p:sp>
      <p:sp>
        <p:nvSpPr>
          <p:cNvPr id="35" name="Cloud 34"/>
          <p:cNvSpPr/>
          <p:nvPr/>
        </p:nvSpPr>
        <p:spPr>
          <a:xfrm>
            <a:off x="10094738" y="4233347"/>
            <a:ext cx="2146630" cy="1564874"/>
          </a:xfrm>
          <a:prstGeom prst="cloud">
            <a:avLst/>
          </a:prstGeom>
          <a:solidFill>
            <a:srgbClr val="EBF1DE"/>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40" dirty="0">
                <a:solidFill>
                  <a:srgbClr val="404040"/>
                </a:solidFill>
              </a:rPr>
              <a:t>Hadoop and other systems</a:t>
            </a:r>
          </a:p>
        </p:txBody>
      </p:sp>
      <p:cxnSp>
        <p:nvCxnSpPr>
          <p:cNvPr id="36" name="Straight Connector 35"/>
          <p:cNvCxnSpPr>
            <a:stCxn id="31" idx="3"/>
            <a:endCxn id="35" idx="2"/>
          </p:cNvCxnSpPr>
          <p:nvPr/>
        </p:nvCxnSpPr>
        <p:spPr>
          <a:xfrm>
            <a:off x="8708977" y="5012909"/>
            <a:ext cx="1392421" cy="2875"/>
          </a:xfrm>
          <a:prstGeom prst="line">
            <a:avLst/>
          </a:prstGeom>
          <a:ln>
            <a:solidFill>
              <a:srgbClr val="4F6228"/>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181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View Delivery</a:t>
            </a:r>
            <a:endParaRPr lang="en-US" dirty="0"/>
          </a:p>
        </p:txBody>
      </p:sp>
      <p:sp>
        <p:nvSpPr>
          <p:cNvPr id="3" name="Text Placeholder 2"/>
          <p:cNvSpPr>
            <a:spLocks noGrp="1"/>
          </p:cNvSpPr>
          <p:nvPr>
            <p:ph sz="quarter" idx="10"/>
          </p:nvPr>
        </p:nvSpPr>
        <p:spPr/>
        <p:txBody>
          <a:bodyPr/>
          <a:lstStyle/>
          <a:p>
            <a:pPr marL="548640" indent="-548640">
              <a:buFont typeface="+mj-lt"/>
              <a:buAutoNum type="arabicPeriod"/>
            </a:pPr>
            <a:r>
              <a:rPr lang="en-US" dirty="0" smtClean="0"/>
              <a:t>Develop the View (just like you would for a Web App)</a:t>
            </a:r>
          </a:p>
          <a:p>
            <a:pPr marL="548640" indent="-548640">
              <a:buFont typeface="+mj-lt"/>
              <a:buAutoNum type="arabicPeriod"/>
            </a:pPr>
            <a:r>
              <a:rPr lang="en-US" dirty="0" smtClean="0"/>
              <a:t>Package as a View (basically a WAR)</a:t>
            </a:r>
          </a:p>
          <a:p>
            <a:pPr marL="548640" indent="-548640">
              <a:buFont typeface="+mj-lt"/>
              <a:buAutoNum type="arabicPeriod"/>
            </a:pPr>
            <a:r>
              <a:rPr lang="en-US" dirty="0" smtClean="0"/>
              <a:t>Deploy the View into Ambari</a:t>
            </a:r>
          </a:p>
          <a:p>
            <a:pPr marL="548640" indent="-548640">
              <a:buFont typeface="+mj-lt"/>
              <a:buAutoNum type="arabicPeriod"/>
            </a:pPr>
            <a:r>
              <a:rPr lang="en-US" dirty="0" smtClean="0"/>
              <a:t>Ambari Admins create + configuration view instance(s) and give access to users + groups</a:t>
            </a:r>
            <a:endParaRPr lang="en-US" dirty="0"/>
          </a:p>
        </p:txBody>
      </p:sp>
      <p:sp>
        <p:nvSpPr>
          <p:cNvPr id="4" name="Rounded Rectangle 3"/>
          <p:cNvSpPr/>
          <p:nvPr/>
        </p:nvSpPr>
        <p:spPr>
          <a:xfrm>
            <a:off x="2938440" y="4872424"/>
            <a:ext cx="1759528" cy="1537854"/>
          </a:xfrm>
          <a:prstGeom prst="roundRect">
            <a:avLst>
              <a:gd name="adj" fmla="val 11262"/>
            </a:avLst>
          </a:prstGeom>
          <a:solidFill>
            <a:srgbClr val="9BBB59">
              <a:lumMod val="75000"/>
            </a:srgbClr>
          </a:solidFill>
          <a:ln w="9525" cap="flat" cmpd="sng" algn="ctr">
            <a:solidFill>
              <a:schemeClr val="accent1">
                <a:lumMod val="50000"/>
              </a:schemeClr>
            </a:solidFill>
            <a:prstDash val="solid"/>
          </a:ln>
          <a:effectLst/>
        </p:spPr>
        <p:txBody>
          <a:bodyPr rtlCol="0" anchor="ctr"/>
          <a:lstStyle/>
          <a:p>
            <a:pPr algn="ctr">
              <a:defRPr/>
            </a:pPr>
            <a:r>
              <a:rPr lang="en-US" sz="2160" b="1" kern="0" dirty="0">
                <a:solidFill>
                  <a:sysClr val="window" lastClr="FFFFFF"/>
                </a:solidFill>
                <a:latin typeface="Calibri"/>
              </a:rPr>
              <a:t>Develop</a:t>
            </a:r>
          </a:p>
        </p:txBody>
      </p:sp>
      <p:sp>
        <p:nvSpPr>
          <p:cNvPr id="5" name="Rounded Rectangle 4"/>
          <p:cNvSpPr/>
          <p:nvPr/>
        </p:nvSpPr>
        <p:spPr>
          <a:xfrm>
            <a:off x="7316259" y="4872424"/>
            <a:ext cx="1759528" cy="1537854"/>
          </a:xfrm>
          <a:prstGeom prst="roundRect">
            <a:avLst>
              <a:gd name="adj" fmla="val 11262"/>
            </a:avLst>
          </a:prstGeom>
          <a:solidFill>
            <a:srgbClr val="9BBB59">
              <a:lumMod val="75000"/>
            </a:srgbClr>
          </a:solidFill>
          <a:ln w="9525" cap="flat" cmpd="sng" algn="ctr">
            <a:solidFill>
              <a:schemeClr val="accent1">
                <a:lumMod val="50000"/>
              </a:schemeClr>
            </a:solidFill>
            <a:prstDash val="solid"/>
          </a:ln>
          <a:effectLst/>
        </p:spPr>
        <p:txBody>
          <a:bodyPr rtlCol="0" anchor="ctr"/>
          <a:lstStyle/>
          <a:p>
            <a:pPr algn="ctr">
              <a:defRPr/>
            </a:pPr>
            <a:r>
              <a:rPr lang="en-US" sz="2640" b="1" kern="0" dirty="0">
                <a:solidFill>
                  <a:sysClr val="window" lastClr="FFFFFF"/>
                </a:solidFill>
                <a:latin typeface="Calibri"/>
              </a:rPr>
              <a:t>D</a:t>
            </a:r>
            <a:r>
              <a:rPr lang="en-US" sz="2160" b="1" kern="0" dirty="0" err="1">
                <a:solidFill>
                  <a:sysClr val="window" lastClr="FFFFFF"/>
                </a:solidFill>
                <a:latin typeface="Calibri"/>
              </a:rPr>
              <a:t>eploy</a:t>
            </a:r>
            <a:endParaRPr lang="en-US" sz="2160" b="1" kern="0" dirty="0">
              <a:solidFill>
                <a:sysClr val="window" lastClr="FFFFFF"/>
              </a:solidFill>
              <a:latin typeface="Calibri"/>
            </a:endParaRPr>
          </a:p>
        </p:txBody>
      </p:sp>
      <p:sp>
        <p:nvSpPr>
          <p:cNvPr id="6" name="Rounded Rectangle 5"/>
          <p:cNvSpPr/>
          <p:nvPr/>
        </p:nvSpPr>
        <p:spPr>
          <a:xfrm>
            <a:off x="5130683" y="4872424"/>
            <a:ext cx="1759528" cy="1537854"/>
          </a:xfrm>
          <a:prstGeom prst="roundRect">
            <a:avLst>
              <a:gd name="adj" fmla="val 11262"/>
            </a:avLst>
          </a:prstGeom>
          <a:solidFill>
            <a:srgbClr val="9BBB59">
              <a:lumMod val="75000"/>
            </a:srgbClr>
          </a:solidFill>
          <a:ln w="9525" cap="flat" cmpd="sng" algn="ctr">
            <a:solidFill>
              <a:schemeClr val="accent1">
                <a:lumMod val="50000"/>
              </a:schemeClr>
            </a:solidFill>
            <a:prstDash val="solid"/>
          </a:ln>
          <a:effectLst/>
        </p:spPr>
        <p:txBody>
          <a:bodyPr rtlCol="0" anchor="ctr"/>
          <a:lstStyle/>
          <a:p>
            <a:pPr algn="ctr">
              <a:defRPr/>
            </a:pPr>
            <a:r>
              <a:rPr lang="en-US" sz="2640" b="1" kern="0" dirty="0">
                <a:solidFill>
                  <a:sysClr val="window" lastClr="FFFFFF"/>
                </a:solidFill>
                <a:latin typeface="Calibri"/>
              </a:rPr>
              <a:t>Package</a:t>
            </a:r>
            <a:endParaRPr lang="en-US" sz="2160" b="1" kern="0" dirty="0">
              <a:solidFill>
                <a:sysClr val="window" lastClr="FFFFFF"/>
              </a:solidFill>
              <a:latin typeface="Calibri"/>
            </a:endParaRPr>
          </a:p>
        </p:txBody>
      </p:sp>
      <p:cxnSp>
        <p:nvCxnSpPr>
          <p:cNvPr id="7" name="Straight Connector 6"/>
          <p:cNvCxnSpPr>
            <a:endCxn id="6" idx="1"/>
          </p:cNvCxnSpPr>
          <p:nvPr/>
        </p:nvCxnSpPr>
        <p:spPr>
          <a:xfrm>
            <a:off x="4697968" y="5641351"/>
            <a:ext cx="432715" cy="0"/>
          </a:xfrm>
          <a:prstGeom prst="line">
            <a:avLst/>
          </a:prstGeom>
          <a:noFill/>
          <a:ln w="25400" cap="flat" cmpd="sng" algn="ctr">
            <a:solidFill>
              <a:schemeClr val="accent3">
                <a:lumMod val="50000"/>
              </a:schemeClr>
            </a:solidFill>
            <a:prstDash val="solid"/>
            <a:headEnd type="none"/>
            <a:tailEnd type="triangle"/>
          </a:ln>
          <a:effectLst/>
        </p:spPr>
      </p:cxnSp>
      <p:cxnSp>
        <p:nvCxnSpPr>
          <p:cNvPr id="8" name="Straight Connector 7"/>
          <p:cNvCxnSpPr/>
          <p:nvPr/>
        </p:nvCxnSpPr>
        <p:spPr>
          <a:xfrm>
            <a:off x="6883543" y="5647147"/>
            <a:ext cx="432715" cy="0"/>
          </a:xfrm>
          <a:prstGeom prst="line">
            <a:avLst/>
          </a:prstGeom>
          <a:noFill/>
          <a:ln w="25400" cap="flat" cmpd="sng" algn="ctr">
            <a:solidFill>
              <a:schemeClr val="accent3">
                <a:lumMod val="50000"/>
              </a:schemeClr>
            </a:solidFill>
            <a:prstDash val="solid"/>
            <a:headEnd type="none"/>
            <a:tailEnd type="triangle"/>
          </a:ln>
          <a:effectLst/>
        </p:spPr>
      </p:cxnSp>
      <p:sp>
        <p:nvSpPr>
          <p:cNvPr id="9" name="Rounded Rectangle 8"/>
          <p:cNvSpPr/>
          <p:nvPr/>
        </p:nvSpPr>
        <p:spPr>
          <a:xfrm>
            <a:off x="9508502" y="4872424"/>
            <a:ext cx="1759528" cy="1537854"/>
          </a:xfrm>
          <a:prstGeom prst="roundRect">
            <a:avLst>
              <a:gd name="adj" fmla="val 11262"/>
            </a:avLst>
          </a:prstGeom>
          <a:solidFill>
            <a:srgbClr val="9BBB59">
              <a:lumMod val="75000"/>
            </a:srgbClr>
          </a:solidFill>
          <a:ln w="9525" cap="flat" cmpd="sng" algn="ctr">
            <a:solidFill>
              <a:schemeClr val="accent1">
                <a:lumMod val="50000"/>
              </a:schemeClr>
            </a:solidFill>
            <a:prstDash val="solid"/>
          </a:ln>
          <a:effectLst/>
        </p:spPr>
        <p:txBody>
          <a:bodyPr rtlCol="0" anchor="ctr"/>
          <a:lstStyle/>
          <a:p>
            <a:pPr algn="ctr">
              <a:defRPr/>
            </a:pPr>
            <a:r>
              <a:rPr lang="en-US" sz="2640" b="1" kern="0" dirty="0">
                <a:solidFill>
                  <a:sysClr val="window" lastClr="FFFFFF"/>
                </a:solidFill>
                <a:latin typeface="Calibri"/>
              </a:rPr>
              <a:t>Create Instance(s)</a:t>
            </a:r>
            <a:endParaRPr lang="en-US" sz="2160" b="1" kern="0" dirty="0">
              <a:solidFill>
                <a:sysClr val="window" lastClr="FFFFFF"/>
              </a:solidFill>
              <a:latin typeface="Calibri"/>
            </a:endParaRPr>
          </a:p>
        </p:txBody>
      </p:sp>
      <p:cxnSp>
        <p:nvCxnSpPr>
          <p:cNvPr id="10" name="Straight Connector 9"/>
          <p:cNvCxnSpPr/>
          <p:nvPr/>
        </p:nvCxnSpPr>
        <p:spPr>
          <a:xfrm>
            <a:off x="9075786" y="5620172"/>
            <a:ext cx="432715" cy="0"/>
          </a:xfrm>
          <a:prstGeom prst="line">
            <a:avLst/>
          </a:prstGeom>
          <a:noFill/>
          <a:ln w="25400" cap="flat" cmpd="sng" algn="ctr">
            <a:solidFill>
              <a:schemeClr val="accent3">
                <a:lumMod val="50000"/>
              </a:schemeClr>
            </a:solidFill>
            <a:prstDash val="solid"/>
            <a:headEnd type="none"/>
            <a:tailEnd type="triangle"/>
          </a:ln>
          <a:effectLst/>
        </p:spPr>
      </p:cxnSp>
    </p:spTree>
    <p:extLst>
      <p:ext uri="{BB962C8B-B14F-4D97-AF65-F5344CB8AC3E}">
        <p14:creationId xmlns:p14="http://schemas.microsoft.com/office/powerpoint/2010/main" val="99189968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Alert Groups</a:t>
            </a:r>
            <a:endParaRPr lang="en-US" dirty="0"/>
          </a:p>
        </p:txBody>
      </p:sp>
      <p:sp>
        <p:nvSpPr>
          <p:cNvPr id="3" name="Text Placeholder 2"/>
          <p:cNvSpPr>
            <a:spLocks noGrp="1"/>
          </p:cNvSpPr>
          <p:nvPr>
            <p:ph sz="quarter" idx="10"/>
          </p:nvPr>
        </p:nvSpPr>
        <p:spPr>
          <a:xfrm>
            <a:off x="841494" y="1752600"/>
            <a:ext cx="5723079" cy="2157514"/>
          </a:xfrm>
        </p:spPr>
        <p:txBody>
          <a:bodyPr/>
          <a:lstStyle/>
          <a:p>
            <a:pPr marL="411480" indent="-411480">
              <a:buFont typeface="Arial"/>
              <a:buChar char="•"/>
            </a:pPr>
            <a:r>
              <a:rPr lang="en-US" b="1" dirty="0" smtClean="0"/>
              <a:t>Create and manage groups of alerts</a:t>
            </a:r>
          </a:p>
          <a:p>
            <a:pPr marL="411480" lvl="1" indent="-411480">
              <a:buFont typeface="Arial"/>
              <a:buChar char="•"/>
            </a:pPr>
            <a:r>
              <a:rPr lang="en-US" dirty="0" smtClean="0"/>
              <a:t>Group alerts further controls what alerts are dispatched which notifications</a:t>
            </a:r>
            <a:endParaRPr lang="en-US" dirty="0"/>
          </a:p>
          <a:p>
            <a:pPr marL="411480" indent="-411480">
              <a:buFont typeface="Arial"/>
              <a:buChar char="•"/>
            </a:pPr>
            <a:r>
              <a:rPr lang="en-US" b="1" dirty="0" smtClean="0"/>
              <a:t>Assign group to notifications</a:t>
            </a:r>
          </a:p>
          <a:p>
            <a:pPr marL="411480" lvl="1" indent="-411480">
              <a:buFont typeface="Arial"/>
              <a:buChar char="•"/>
            </a:pPr>
            <a:r>
              <a:rPr lang="en-US" dirty="0" smtClean="0"/>
              <a:t>Only dispatch to interested parties</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90165" y="1327723"/>
            <a:ext cx="6926893" cy="5098064"/>
          </a:xfrm>
          <a:prstGeom prst="rect">
            <a:avLst/>
          </a:prstGeom>
          <a:ln>
            <a:solidFill>
              <a:schemeClr val="bg1">
                <a:lumMod val="10000"/>
                <a:lumOff val="90000"/>
              </a:schemeClr>
            </a:solidFill>
          </a:ln>
        </p:spPr>
      </p:pic>
    </p:spTree>
    <p:extLst>
      <p:ext uri="{BB962C8B-B14F-4D97-AF65-F5344CB8AC3E}">
        <p14:creationId xmlns:p14="http://schemas.microsoft.com/office/powerpoint/2010/main" val="1154930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Versions and Instances</a:t>
            </a:r>
            <a:endParaRPr lang="en-US" dirty="0"/>
          </a:p>
        </p:txBody>
      </p:sp>
      <p:sp>
        <p:nvSpPr>
          <p:cNvPr id="6" name="Text Placeholder 5"/>
          <p:cNvSpPr>
            <a:spLocks noGrp="1"/>
          </p:cNvSpPr>
          <p:nvPr>
            <p:ph sz="quarter" idx="10"/>
          </p:nvPr>
        </p:nvSpPr>
        <p:spPr>
          <a:xfrm>
            <a:off x="841494" y="1752600"/>
            <a:ext cx="13167360" cy="1006429"/>
          </a:xfrm>
        </p:spPr>
        <p:txBody>
          <a:bodyPr/>
          <a:lstStyle/>
          <a:p>
            <a:r>
              <a:rPr lang="en-US" dirty="0"/>
              <a:t>Deploy multiple versions and create multiple instances of a view</a:t>
            </a:r>
          </a:p>
          <a:p>
            <a:r>
              <a:rPr lang="en-US" dirty="0"/>
              <a:t>Manage accessibility and </a:t>
            </a:r>
            <a:r>
              <a:rPr lang="en-US" dirty="0" smtClean="0"/>
              <a:t>usage</a:t>
            </a:r>
            <a:endParaRPr lang="en-US" dirty="0"/>
          </a:p>
        </p:txBody>
      </p:sp>
      <p:pic>
        <p:nvPicPr>
          <p:cNvPr id="3" name="Picture 2"/>
          <p:cNvPicPr>
            <a:picLocks noChangeAspect="1"/>
          </p:cNvPicPr>
          <p:nvPr/>
        </p:nvPicPr>
        <p:blipFill>
          <a:blip r:embed="rId3"/>
          <a:stretch>
            <a:fillRect/>
          </a:stretch>
        </p:blipFill>
        <p:spPr>
          <a:xfrm>
            <a:off x="2607946" y="3249868"/>
            <a:ext cx="8092440" cy="4023360"/>
          </a:xfrm>
          <a:prstGeom prst="rect">
            <a:avLst/>
          </a:prstGeom>
        </p:spPr>
      </p:pic>
    </p:spTree>
    <p:extLst>
      <p:ext uri="{BB962C8B-B14F-4D97-AF65-F5344CB8AC3E}">
        <p14:creationId xmlns:p14="http://schemas.microsoft.com/office/powerpoint/2010/main" val="207686233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Choice of Deployment Model</a:t>
            </a:r>
            <a:endParaRPr lang="en-US" dirty="0"/>
          </a:p>
        </p:txBody>
      </p:sp>
      <p:sp>
        <p:nvSpPr>
          <p:cNvPr id="26" name="Content Placeholder 25"/>
          <p:cNvSpPr>
            <a:spLocks noGrp="1"/>
          </p:cNvSpPr>
          <p:nvPr>
            <p:ph sz="quarter" idx="10"/>
          </p:nvPr>
        </p:nvSpPr>
        <p:spPr>
          <a:xfrm>
            <a:off x="841494" y="1752600"/>
            <a:ext cx="13167360" cy="1825115"/>
          </a:xfrm>
        </p:spPr>
        <p:txBody>
          <a:bodyPr/>
          <a:lstStyle/>
          <a:p>
            <a:r>
              <a:rPr lang="en-US" dirty="0"/>
              <a:t>For Hadoop Operators:</a:t>
            </a:r>
          </a:p>
          <a:p>
            <a:pPr lvl="1"/>
            <a:r>
              <a:rPr lang="en-US" dirty="0"/>
              <a:t>Deploy Views in an Ambari Server that is managing a Hadoop cluster</a:t>
            </a:r>
          </a:p>
          <a:p>
            <a:r>
              <a:rPr lang="en-US" dirty="0"/>
              <a:t>For Data Workers:</a:t>
            </a:r>
          </a:p>
          <a:p>
            <a:pPr lvl="1"/>
            <a:r>
              <a:rPr lang="en-US" dirty="0"/>
              <a:t>Run Views in a “standalone” Ambari </a:t>
            </a:r>
            <a:r>
              <a:rPr lang="en-US" dirty="0" smtClean="0"/>
              <a:t>Server</a:t>
            </a:r>
            <a:endParaRPr lang="en-US" dirty="0"/>
          </a:p>
        </p:txBody>
      </p:sp>
      <p:sp>
        <p:nvSpPr>
          <p:cNvPr id="4" name="Rectangle 3"/>
          <p:cNvSpPr/>
          <p:nvPr/>
        </p:nvSpPr>
        <p:spPr>
          <a:xfrm>
            <a:off x="3966793" y="3858396"/>
            <a:ext cx="5971309" cy="3283528"/>
          </a:xfrm>
          <a:prstGeom prst="rect">
            <a:avLst/>
          </a:prstGeom>
          <a:solidFill>
            <a:schemeClr val="accent3">
              <a:lumMod val="20000"/>
              <a:lumOff val="80000"/>
            </a:schemeClr>
          </a:solidFill>
          <a:ln>
            <a:solidFill>
              <a:schemeClr val="accent3">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grpSp>
        <p:nvGrpSpPr>
          <p:cNvPr id="5" name="Group 4"/>
          <p:cNvGrpSpPr/>
          <p:nvPr/>
        </p:nvGrpSpPr>
        <p:grpSpPr>
          <a:xfrm>
            <a:off x="4202085" y="4483461"/>
            <a:ext cx="1018153" cy="977730"/>
            <a:chOff x="1344722" y="3542334"/>
            <a:chExt cx="848461" cy="814775"/>
          </a:xfrm>
        </p:grpSpPr>
        <p:sp>
          <p:nvSpPr>
            <p:cNvPr id="6" name="Rounded Rectangle 5"/>
            <p:cNvSpPr>
              <a:spLocks noChangeAspect="1"/>
            </p:cNvSpPr>
            <p:nvPr/>
          </p:nvSpPr>
          <p:spPr>
            <a:xfrm>
              <a:off x="1344722" y="3542334"/>
              <a:ext cx="848461" cy="814775"/>
            </a:xfrm>
            <a:prstGeom prst="roundRect">
              <a:avLst>
                <a:gd name="adj" fmla="val 3262"/>
              </a:avLst>
            </a:prstGeom>
            <a:solidFill>
              <a:schemeClr val="bg1">
                <a:lumMod val="25000"/>
                <a:lumOff val="75000"/>
              </a:schemeClr>
            </a:solidFill>
            <a:ln w="28575"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nchorCtr="0"/>
            <a:lstStyle/>
            <a:p>
              <a:pPr algn="ctr"/>
              <a:r>
                <a:rPr lang="en-US" sz="1440" b="1" dirty="0">
                  <a:solidFill>
                    <a:schemeClr val="bg1">
                      <a:lumMod val="25000"/>
                    </a:schemeClr>
                  </a:solidFill>
                  <a:latin typeface="Arial"/>
                  <a:cs typeface="Arial"/>
                </a:rPr>
                <a:t>Ambari</a:t>
              </a:r>
            </a:p>
            <a:p>
              <a:pPr algn="ctr"/>
              <a:r>
                <a:rPr lang="en-US" sz="1440" b="1" dirty="0">
                  <a:solidFill>
                    <a:schemeClr val="bg1">
                      <a:lumMod val="25000"/>
                    </a:schemeClr>
                  </a:solidFill>
                  <a:latin typeface="Arial"/>
                  <a:cs typeface="Arial"/>
                </a:rPr>
                <a:t>Server</a:t>
              </a:r>
            </a:p>
          </p:txBody>
        </p:sp>
        <p:pic>
          <p:nvPicPr>
            <p:cNvPr id="7" name="Picture 6" descr="horton_ambari_icon.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25610" y="3573806"/>
              <a:ext cx="186884" cy="186884"/>
            </a:xfrm>
            <a:prstGeom prst="rect">
              <a:avLst/>
            </a:prstGeom>
          </p:spPr>
        </p:pic>
      </p:grpSp>
      <p:sp>
        <p:nvSpPr>
          <p:cNvPr id="8" name="Rounded Rectangle 7"/>
          <p:cNvSpPr>
            <a:spLocks noChangeAspect="1"/>
          </p:cNvSpPr>
          <p:nvPr/>
        </p:nvSpPr>
        <p:spPr>
          <a:xfrm>
            <a:off x="5749263" y="4483461"/>
            <a:ext cx="3912526" cy="977730"/>
          </a:xfrm>
          <a:prstGeom prst="roundRect">
            <a:avLst>
              <a:gd name="adj" fmla="val 5758"/>
            </a:avLst>
          </a:prstGeom>
          <a:solidFill>
            <a:schemeClr val="accent1"/>
          </a:solidFill>
          <a:ln w="28575" cmpd="sng">
            <a:solidFill>
              <a:srgbClr val="69BE2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70486" algn="ctr"/>
            <a:r>
              <a:rPr lang="en-US" sz="1920" b="1" dirty="0">
                <a:solidFill>
                  <a:srgbClr val="FFFFFF"/>
                </a:solidFill>
                <a:latin typeface="Calibri"/>
                <a:cs typeface="Calibri"/>
              </a:rPr>
              <a:t>HADOOP</a:t>
            </a:r>
          </a:p>
          <a:p>
            <a:pPr marL="70486" algn="ctr"/>
            <a:r>
              <a:rPr lang="en-US" sz="1440" dirty="0">
                <a:solidFill>
                  <a:srgbClr val="FFFFFF"/>
                </a:solidFill>
                <a:latin typeface="Calibri"/>
                <a:cs typeface="Calibri"/>
              </a:rPr>
              <a:t>Store &amp; Process</a:t>
            </a:r>
          </a:p>
        </p:txBody>
      </p:sp>
      <p:pic>
        <p:nvPicPr>
          <p:cNvPr id="9" name="Picture 8"/>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173276" y="4543034"/>
            <a:ext cx="430324" cy="322091"/>
          </a:xfrm>
          <a:prstGeom prst="rect">
            <a:avLst/>
          </a:prstGeom>
        </p:spPr>
      </p:pic>
      <p:grpSp>
        <p:nvGrpSpPr>
          <p:cNvPr id="10" name="Group 9"/>
          <p:cNvGrpSpPr/>
          <p:nvPr/>
        </p:nvGrpSpPr>
        <p:grpSpPr>
          <a:xfrm>
            <a:off x="8664199" y="5972534"/>
            <a:ext cx="1018153" cy="977730"/>
            <a:chOff x="1344722" y="3542334"/>
            <a:chExt cx="848461" cy="814775"/>
          </a:xfrm>
        </p:grpSpPr>
        <p:sp>
          <p:nvSpPr>
            <p:cNvPr id="11" name="Rounded Rectangle 10"/>
            <p:cNvSpPr>
              <a:spLocks noChangeAspect="1"/>
            </p:cNvSpPr>
            <p:nvPr/>
          </p:nvSpPr>
          <p:spPr>
            <a:xfrm>
              <a:off x="1344722" y="3542334"/>
              <a:ext cx="848461" cy="814775"/>
            </a:xfrm>
            <a:prstGeom prst="roundRect">
              <a:avLst>
                <a:gd name="adj" fmla="val 3262"/>
              </a:avLst>
            </a:prstGeom>
            <a:solidFill>
              <a:schemeClr val="bg1">
                <a:lumMod val="25000"/>
                <a:lumOff val="75000"/>
              </a:schemeClr>
            </a:solidFill>
            <a:ln w="28575"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nchorCtr="0"/>
            <a:lstStyle/>
            <a:p>
              <a:pPr algn="ctr"/>
              <a:r>
                <a:rPr lang="en-US" sz="1440" b="1" dirty="0">
                  <a:solidFill>
                    <a:schemeClr val="bg1">
                      <a:lumMod val="25000"/>
                    </a:schemeClr>
                  </a:solidFill>
                  <a:latin typeface="Arial"/>
                  <a:cs typeface="Arial"/>
                </a:rPr>
                <a:t>Ambari</a:t>
              </a:r>
            </a:p>
            <a:p>
              <a:pPr algn="ctr"/>
              <a:r>
                <a:rPr lang="en-US" sz="1440" b="1" dirty="0">
                  <a:solidFill>
                    <a:schemeClr val="bg1">
                      <a:lumMod val="25000"/>
                    </a:schemeClr>
                  </a:solidFill>
                  <a:latin typeface="Arial"/>
                  <a:cs typeface="Arial"/>
                </a:rPr>
                <a:t>Server</a:t>
              </a:r>
            </a:p>
          </p:txBody>
        </p:sp>
        <p:pic>
          <p:nvPicPr>
            <p:cNvPr id="12" name="Picture 11" descr="horton_ambari_icon.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25610" y="3573806"/>
              <a:ext cx="186884" cy="186884"/>
            </a:xfrm>
            <a:prstGeom prst="rect">
              <a:avLst/>
            </a:prstGeom>
          </p:spPr>
        </p:pic>
      </p:grpSp>
      <p:sp>
        <p:nvSpPr>
          <p:cNvPr id="13" name="Right Arrow 12"/>
          <p:cNvSpPr/>
          <p:nvPr/>
        </p:nvSpPr>
        <p:spPr>
          <a:xfrm>
            <a:off x="3620664" y="4671560"/>
            <a:ext cx="692257" cy="631546"/>
          </a:xfrm>
          <a:prstGeom prst="rightArrow">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14" name="TextBox 13"/>
          <p:cNvSpPr txBox="1"/>
          <p:nvPr/>
        </p:nvSpPr>
        <p:spPr>
          <a:xfrm>
            <a:off x="1761383" y="4070455"/>
            <a:ext cx="1859280" cy="1783295"/>
          </a:xfrm>
          <a:prstGeom prst="rect">
            <a:avLst/>
          </a:prstGeom>
        </p:spPr>
        <p:txBody>
          <a:bodyPr vert="horz" wrap="square" lIns="109728" tIns="54864" rIns="109728" bIns="54864" rtlCol="0">
            <a:noAutofit/>
          </a:bodyPr>
          <a:lstStyle/>
          <a:p>
            <a:pPr defTabSz="548640">
              <a:spcBef>
                <a:spcPct val="20000"/>
              </a:spcBef>
            </a:pPr>
            <a:r>
              <a:rPr lang="en-US" sz="2640" b="1" dirty="0">
                <a:solidFill>
                  <a:srgbClr val="1E1E1E"/>
                </a:solidFill>
              </a:rPr>
              <a:t>Operators </a:t>
            </a:r>
            <a:r>
              <a:rPr lang="en-US" sz="2640" dirty="0">
                <a:solidFill>
                  <a:srgbClr val="1E1E1E"/>
                </a:solidFill>
              </a:rPr>
              <a:t>manage the cluster, </a:t>
            </a:r>
            <a:r>
              <a:rPr lang="en-US" sz="2640" b="1" dirty="0">
                <a:solidFill>
                  <a:srgbClr val="1E1E1E"/>
                </a:solidFill>
              </a:rPr>
              <a:t>may have Views </a:t>
            </a:r>
            <a:r>
              <a:rPr lang="en-US" sz="2640" dirty="0">
                <a:solidFill>
                  <a:srgbClr val="1E1E1E"/>
                </a:solidFill>
              </a:rPr>
              <a:t>deployed</a:t>
            </a:r>
          </a:p>
        </p:txBody>
      </p:sp>
      <p:sp>
        <p:nvSpPr>
          <p:cNvPr id="15" name="Right Arrow 14"/>
          <p:cNvSpPr/>
          <p:nvPr/>
        </p:nvSpPr>
        <p:spPr>
          <a:xfrm flipH="1">
            <a:off x="9603599" y="4671560"/>
            <a:ext cx="809106" cy="631546"/>
          </a:xfrm>
          <a:prstGeom prst="rightArrow">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16" name="TextBox 15"/>
          <p:cNvSpPr txBox="1"/>
          <p:nvPr/>
        </p:nvSpPr>
        <p:spPr>
          <a:xfrm>
            <a:off x="10412705" y="4329628"/>
            <a:ext cx="1903121" cy="2992398"/>
          </a:xfrm>
          <a:prstGeom prst="rect">
            <a:avLst/>
          </a:prstGeom>
        </p:spPr>
        <p:txBody>
          <a:bodyPr vert="horz" wrap="square" lIns="109728" tIns="54864" rIns="109728" bIns="54864" rtlCol="0">
            <a:normAutofit/>
          </a:bodyPr>
          <a:lstStyle/>
          <a:p>
            <a:pPr>
              <a:spcBef>
                <a:spcPct val="20000"/>
              </a:spcBef>
            </a:pPr>
            <a:r>
              <a:rPr lang="en-US" sz="2160" b="1" dirty="0">
                <a:solidFill>
                  <a:srgbClr val="1E1E1E"/>
                </a:solidFill>
              </a:rPr>
              <a:t>Data Workers </a:t>
            </a:r>
            <a:r>
              <a:rPr lang="en-US" sz="2160" dirty="0">
                <a:solidFill>
                  <a:srgbClr val="1E1E1E"/>
                </a:solidFill>
              </a:rPr>
              <a:t>use the cluster and use </a:t>
            </a:r>
            <a:r>
              <a:rPr lang="en-US" sz="2640" dirty="0">
                <a:solidFill>
                  <a:srgbClr val="1E1E1E"/>
                </a:solidFill>
              </a:rPr>
              <a:t>a “standalone” Ambari </a:t>
            </a:r>
            <a:r>
              <a:rPr lang="en-US" sz="2160" dirty="0">
                <a:solidFill>
                  <a:srgbClr val="1E1E1E"/>
                </a:solidFill>
              </a:rPr>
              <a:t>Server </a:t>
            </a:r>
            <a:r>
              <a:rPr lang="en-US" sz="2160" b="1" dirty="0">
                <a:solidFill>
                  <a:srgbClr val="1E1E1E"/>
                </a:solidFill>
              </a:rPr>
              <a:t>for Views</a:t>
            </a:r>
          </a:p>
        </p:txBody>
      </p:sp>
      <p:sp>
        <p:nvSpPr>
          <p:cNvPr id="17" name="Right Arrow 16"/>
          <p:cNvSpPr/>
          <p:nvPr/>
        </p:nvSpPr>
        <p:spPr>
          <a:xfrm flipH="1">
            <a:off x="9603599" y="6179144"/>
            <a:ext cx="809106" cy="631546"/>
          </a:xfrm>
          <a:prstGeom prst="rightArrow">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40" dirty="0"/>
              <a:t> </a:t>
            </a:r>
          </a:p>
        </p:txBody>
      </p:sp>
      <p:cxnSp>
        <p:nvCxnSpPr>
          <p:cNvPr id="18" name="Straight Connector 17"/>
          <p:cNvCxnSpPr>
            <a:stCxn id="6" idx="3"/>
            <a:endCxn id="8" idx="1"/>
          </p:cNvCxnSpPr>
          <p:nvPr/>
        </p:nvCxnSpPr>
        <p:spPr>
          <a:xfrm>
            <a:off x="5220238" y="4972326"/>
            <a:ext cx="529026"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220238" y="5121978"/>
            <a:ext cx="529026"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0238" y="4809240"/>
            <a:ext cx="529026"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8794223" y="5725703"/>
            <a:ext cx="529026"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9096751" y="5725703"/>
            <a:ext cx="529026"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8944351" y="5725702"/>
            <a:ext cx="529026"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4" name="Can 23"/>
          <p:cNvSpPr/>
          <p:nvPr/>
        </p:nvSpPr>
        <p:spPr>
          <a:xfrm>
            <a:off x="4754985" y="5251524"/>
            <a:ext cx="288330" cy="383479"/>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25" name="Can 24"/>
          <p:cNvSpPr/>
          <p:nvPr/>
        </p:nvSpPr>
        <p:spPr>
          <a:xfrm>
            <a:off x="9315269" y="6810690"/>
            <a:ext cx="288330" cy="383479"/>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Tree>
    <p:extLst>
      <p:ext uri="{BB962C8B-B14F-4D97-AF65-F5344CB8AC3E}">
        <p14:creationId xmlns:p14="http://schemas.microsoft.com/office/powerpoint/2010/main" val="1864598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Where Can I Learn More about Views?</a:t>
            </a:r>
            <a:endParaRPr lang="en-US" dirty="0"/>
          </a:p>
        </p:txBody>
      </p:sp>
      <p:sp>
        <p:nvSpPr>
          <p:cNvPr id="3" name="Text Placeholder 2"/>
          <p:cNvSpPr>
            <a:spLocks noGrp="1"/>
          </p:cNvSpPr>
          <p:nvPr>
            <p:ph sz="quarter" idx="10"/>
          </p:nvPr>
        </p:nvSpPr>
        <p:spPr/>
        <p:txBody>
          <a:bodyPr/>
          <a:lstStyle/>
          <a:p>
            <a:r>
              <a:rPr lang="en-US" dirty="0">
                <a:hlinkClick r:id="rId3"/>
              </a:rPr>
              <a:t>https://cwiki.apache.org/confluence/display/AMBARI/</a:t>
            </a:r>
            <a:r>
              <a:rPr lang="en-US" dirty="0" smtClean="0">
                <a:hlinkClick r:id="rId3"/>
              </a:rPr>
              <a:t>Views</a:t>
            </a:r>
            <a:endParaRPr lang="en-US" dirty="0" smtClean="0"/>
          </a:p>
          <a:p>
            <a:r>
              <a:rPr lang="en-US" dirty="0">
                <a:hlinkClick r:id="rId4"/>
              </a:rPr>
              <a:t>https://github.com/apache/ambari/blob/trunk/ambari-views/docs/</a:t>
            </a:r>
            <a:r>
              <a:rPr lang="en-US" dirty="0" smtClean="0">
                <a:hlinkClick r:id="rId4"/>
              </a:rPr>
              <a:t>index.md</a:t>
            </a:r>
            <a:endParaRPr lang="en-US" dirty="0"/>
          </a:p>
          <a:p>
            <a:r>
              <a:rPr lang="en-US" dirty="0">
                <a:hlinkClick r:id="rId5"/>
              </a:rPr>
              <a:t>https://github.com/apache/ambari/tree/trunk/ambari-views/</a:t>
            </a:r>
            <a:r>
              <a:rPr lang="en-US" dirty="0" smtClean="0">
                <a:hlinkClick r:id="rId5"/>
              </a:rPr>
              <a:t>examples</a:t>
            </a:r>
            <a:endParaRPr lang="en-US" dirty="0"/>
          </a:p>
          <a:p>
            <a:r>
              <a:rPr lang="en-US" dirty="0">
                <a:hlinkClick r:id="rId6"/>
              </a:rPr>
              <a:t>https://github.com/apache/ambari/tree/trunk/contrib/</a:t>
            </a:r>
            <a:r>
              <a:rPr lang="en-US" dirty="0" smtClean="0">
                <a:hlinkClick r:id="rId6"/>
              </a:rPr>
              <a:t>views</a:t>
            </a:r>
            <a:endParaRPr lang="en-US" dirty="0" smtClean="0"/>
          </a:p>
        </p:txBody>
      </p:sp>
    </p:spTree>
    <p:extLst>
      <p:ext uri="{BB962C8B-B14F-4D97-AF65-F5344CB8AC3E}">
        <p14:creationId xmlns:p14="http://schemas.microsoft.com/office/powerpoint/2010/main" val="153256890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841493" y="2712422"/>
            <a:ext cx="13194792" cy="1077218"/>
          </a:xfrm>
        </p:spPr>
        <p:txBody>
          <a:bodyPr/>
          <a:lstStyle/>
          <a:p>
            <a:r>
              <a:rPr lang="en-US" dirty="0" smtClean="0"/>
              <a:t>What’s New and Next</a:t>
            </a:r>
            <a:endParaRPr lang="en-US" dirty="0"/>
          </a:p>
        </p:txBody>
      </p:sp>
    </p:spTree>
    <p:extLst>
      <p:ext uri="{BB962C8B-B14F-4D97-AF65-F5344CB8AC3E}">
        <p14:creationId xmlns:p14="http://schemas.microsoft.com/office/powerpoint/2010/main" val="7852265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841494" y="673132"/>
            <a:ext cx="13167360" cy="484748"/>
          </a:xfrm>
        </p:spPr>
        <p:txBody>
          <a:bodyPr/>
          <a:lstStyle/>
          <a:p>
            <a:r>
              <a:rPr lang="en-US" dirty="0" smtClean="0"/>
              <a:t>What’s New in </a:t>
            </a:r>
            <a:r>
              <a:rPr lang="en-US" dirty="0" err="1" smtClean="0"/>
              <a:t>Ambari</a:t>
            </a:r>
            <a:r>
              <a:rPr lang="en-US" dirty="0" smtClean="0"/>
              <a:t> </a:t>
            </a:r>
            <a:r>
              <a:rPr lang="en-US" dirty="0" smtClean="0"/>
              <a:t>2.4 and </a:t>
            </a:r>
            <a:r>
              <a:rPr lang="en-US" dirty="0" err="1" smtClean="0"/>
              <a:t>Ambari</a:t>
            </a:r>
            <a:r>
              <a:rPr lang="en-US" dirty="0" smtClean="0"/>
              <a:t> 2.5</a:t>
            </a:r>
            <a:endParaRPr lang="en-US" dirty="0"/>
          </a:p>
        </p:txBody>
      </p:sp>
      <p:sp>
        <p:nvSpPr>
          <p:cNvPr id="5" name="Content Placeholder 4"/>
          <p:cNvSpPr>
            <a:spLocks noGrp="1"/>
          </p:cNvSpPr>
          <p:nvPr>
            <p:ph sz="quarter" idx="10"/>
          </p:nvPr>
        </p:nvSpPr>
        <p:spPr>
          <a:xfrm>
            <a:off x="841493" y="2305049"/>
            <a:ext cx="6265136" cy="4936594"/>
          </a:xfrm>
        </p:spPr>
        <p:txBody>
          <a:bodyPr>
            <a:noAutofit/>
          </a:bodyPr>
          <a:lstStyle/>
          <a:p>
            <a:r>
              <a:rPr lang="en-US" sz="2000" dirty="0"/>
              <a:t>Add/Remove Journal Nodes </a:t>
            </a:r>
            <a:r>
              <a:rPr lang="en-US" sz="2000" dirty="0" smtClean="0"/>
              <a:t>(AMBARI</a:t>
            </a:r>
            <a:r>
              <a:rPr lang="en-US" sz="2000" dirty="0" smtClean="0"/>
              <a:t>-7748)</a:t>
            </a:r>
            <a:endParaRPr lang="en-US" sz="2000" dirty="0" smtClean="0"/>
          </a:p>
          <a:p>
            <a:r>
              <a:rPr lang="en-US" sz="2000" dirty="0"/>
              <a:t>Service Auto-Start </a:t>
            </a:r>
            <a:r>
              <a:rPr lang="en-US" sz="2000" dirty="0"/>
              <a:t>(AMBARI</a:t>
            </a:r>
            <a:r>
              <a:rPr lang="en-US" sz="2000" dirty="0" smtClean="0"/>
              <a:t>-2330)</a:t>
            </a:r>
            <a:endParaRPr lang="en-US" sz="2000" dirty="0"/>
          </a:p>
          <a:p>
            <a:r>
              <a:rPr lang="en-US" sz="2000" dirty="0"/>
              <a:t>Configuration Change Communication(</a:t>
            </a:r>
            <a:r>
              <a:rPr lang="en-US" sz="2000" dirty="0" smtClean="0"/>
              <a:t>AMBARI-</a:t>
            </a:r>
            <a:r>
              <a:rPr lang="en-US" sz="2000" dirty="0" smtClean="0"/>
              <a:t>19572)</a:t>
            </a:r>
            <a:endParaRPr lang="en-US" sz="2000" dirty="0"/>
          </a:p>
          <a:p>
            <a:r>
              <a:rPr lang="en-US" sz="2000" dirty="0"/>
              <a:t>HDFS </a:t>
            </a:r>
            <a:r>
              <a:rPr lang="en-US" sz="2000" dirty="0" err="1"/>
              <a:t>TopN</a:t>
            </a:r>
            <a:r>
              <a:rPr lang="en-US" sz="2000" dirty="0"/>
              <a:t> User &amp; </a:t>
            </a:r>
            <a:r>
              <a:rPr lang="en-US" sz="2000" dirty="0" smtClean="0"/>
              <a:t>Operation Visualization (</a:t>
            </a:r>
            <a:r>
              <a:rPr lang="en-US" sz="2000" dirty="0" smtClean="0"/>
              <a:t>AMBARI-</a:t>
            </a:r>
            <a:r>
              <a:rPr lang="en-US" sz="2000" dirty="0" smtClean="0"/>
              <a:t>19320)</a:t>
            </a:r>
            <a:endParaRPr lang="en-US" sz="2000" dirty="0" smtClean="0"/>
          </a:p>
          <a:p>
            <a:r>
              <a:rPr lang="en-US" sz="2000" dirty="0"/>
              <a:t>Download All Client Configurations(</a:t>
            </a:r>
            <a:r>
              <a:rPr lang="en-US" sz="2000" dirty="0" smtClean="0"/>
              <a:t>AMBARI-</a:t>
            </a:r>
            <a:r>
              <a:rPr lang="en-US" sz="2000" dirty="0" smtClean="0"/>
              <a:t>19275)</a:t>
            </a:r>
            <a:endParaRPr lang="en-US" sz="2000" dirty="0" smtClean="0"/>
          </a:p>
          <a:p>
            <a:r>
              <a:rPr lang="en-US" sz="2000" dirty="0" smtClean="0"/>
              <a:t>Built</a:t>
            </a:r>
            <a:r>
              <a:rPr lang="en-US" sz="2000" dirty="0"/>
              <a:t>-In SNMP MIB (</a:t>
            </a:r>
            <a:r>
              <a:rPr lang="en-US" sz="2000" dirty="0" smtClean="0"/>
              <a:t>AMBARI</a:t>
            </a:r>
            <a:r>
              <a:rPr lang="en-US" sz="2000" dirty="0" smtClean="0"/>
              <a:t>-19257)</a:t>
            </a:r>
            <a:endParaRPr lang="en-US" sz="2000" dirty="0" smtClean="0"/>
          </a:p>
          <a:p>
            <a:r>
              <a:rPr lang="en-US" sz="2000" dirty="0"/>
              <a:t>DB Inconsistency Self-Healing(</a:t>
            </a:r>
            <a:r>
              <a:rPr lang="en-US" sz="2000" dirty="0" smtClean="0"/>
              <a:t>AMBARI-</a:t>
            </a:r>
            <a:r>
              <a:rPr lang="en-US" sz="2000" dirty="0" smtClean="0"/>
              <a:t>18990)</a:t>
            </a:r>
            <a:endParaRPr lang="en-US" sz="2000" dirty="0" smtClean="0"/>
          </a:p>
          <a:p>
            <a:r>
              <a:rPr lang="en-US" sz="2000" dirty="0"/>
              <a:t>Log Search TP Update(</a:t>
            </a:r>
            <a:r>
              <a:rPr lang="en-US" sz="2000" dirty="0" smtClean="0"/>
              <a:t>AMBARI-</a:t>
            </a:r>
            <a:r>
              <a:rPr lang="en-US" sz="2000" dirty="0" smtClean="0"/>
              <a:t>18817)</a:t>
            </a:r>
            <a:endParaRPr lang="en-US" sz="2000" dirty="0" smtClean="0"/>
          </a:p>
          <a:p>
            <a:r>
              <a:rPr lang="en-US" sz="2000" dirty="0" smtClean="0"/>
              <a:t>Ignore </a:t>
            </a:r>
            <a:r>
              <a:rPr lang="en-US" sz="2000" dirty="0"/>
              <a:t>Host Pre-Check when Adding a </a:t>
            </a:r>
            <a:r>
              <a:rPr lang="en-US" sz="2000" dirty="0" smtClean="0"/>
              <a:t>Host </a:t>
            </a:r>
            <a:r>
              <a:rPr lang="en-US" sz="2000" dirty="0" smtClean="0"/>
              <a:t>(</a:t>
            </a:r>
            <a:r>
              <a:rPr lang="en-US" sz="2000" dirty="0" smtClean="0"/>
              <a:t>AMBARI-18817)</a:t>
            </a:r>
            <a:endParaRPr lang="en-US" sz="2000" dirty="0" smtClean="0"/>
          </a:p>
          <a:p>
            <a:endParaRPr lang="en-US" sz="2000" dirty="0"/>
          </a:p>
        </p:txBody>
      </p:sp>
      <p:sp>
        <p:nvSpPr>
          <p:cNvPr id="6" name="Content Placeholder 5"/>
          <p:cNvSpPr>
            <a:spLocks noGrp="1"/>
          </p:cNvSpPr>
          <p:nvPr>
            <p:ph sz="quarter" idx="11"/>
          </p:nvPr>
        </p:nvSpPr>
        <p:spPr>
          <a:xfrm>
            <a:off x="7608054" y="2303439"/>
            <a:ext cx="6400800" cy="668512"/>
          </a:xfrm>
        </p:spPr>
        <p:txBody>
          <a:bodyPr>
            <a:noAutofit/>
          </a:bodyPr>
          <a:lstStyle/>
          <a:p>
            <a:r>
              <a:rPr lang="en-US" sz="2000" dirty="0" smtClean="0"/>
              <a:t>Operational Audit Logging (</a:t>
            </a:r>
            <a:r>
              <a:rPr lang="en-US" sz="2000" dirty="0"/>
              <a:t>AMBARI</a:t>
            </a:r>
            <a:r>
              <a:rPr lang="en-US" sz="2000" dirty="0" smtClean="0"/>
              <a:t>-15241)</a:t>
            </a:r>
          </a:p>
          <a:p>
            <a:r>
              <a:rPr lang="en-US" sz="2000" dirty="0" smtClean="0"/>
              <a:t>Role-Based Access Control (AMBARI-13977)</a:t>
            </a:r>
          </a:p>
          <a:p>
            <a:r>
              <a:rPr lang="en-US" sz="2000" dirty="0" smtClean="0"/>
              <a:t>Automated Setup of Ambari Kerberos (AMBARI-15561)</a:t>
            </a:r>
          </a:p>
          <a:p>
            <a:r>
              <a:rPr lang="en-US" sz="2000" dirty="0" smtClean="0"/>
              <a:t>Automated Setup of Ambari Proxy User (AMBARI-15561)</a:t>
            </a:r>
          </a:p>
          <a:p>
            <a:r>
              <a:rPr lang="en-US" sz="2000" dirty="0" smtClean="0"/>
              <a:t>Customizable Host Reg. SSH Port (AMBARI-13450)</a:t>
            </a:r>
            <a:endParaRPr lang="en-US" sz="2000" dirty="0"/>
          </a:p>
        </p:txBody>
      </p:sp>
      <p:sp>
        <p:nvSpPr>
          <p:cNvPr id="7" name="Content Placeholder 6"/>
          <p:cNvSpPr>
            <a:spLocks noGrp="1"/>
          </p:cNvSpPr>
          <p:nvPr>
            <p:ph sz="quarter" idx="12"/>
          </p:nvPr>
        </p:nvSpPr>
        <p:spPr>
          <a:xfrm>
            <a:off x="841493" y="1794674"/>
            <a:ext cx="6400800" cy="377026"/>
          </a:xfrm>
        </p:spPr>
        <p:txBody>
          <a:bodyPr/>
          <a:lstStyle/>
          <a:p>
            <a:r>
              <a:rPr lang="en-US" dirty="0" smtClean="0"/>
              <a:t>Core Features</a:t>
            </a:r>
            <a:endParaRPr lang="en-US" dirty="0"/>
          </a:p>
        </p:txBody>
      </p:sp>
      <p:sp>
        <p:nvSpPr>
          <p:cNvPr id="8" name="Content Placeholder 7"/>
          <p:cNvSpPr>
            <a:spLocks noGrp="1"/>
          </p:cNvSpPr>
          <p:nvPr>
            <p:ph sz="quarter" idx="13"/>
          </p:nvPr>
        </p:nvSpPr>
        <p:spPr>
          <a:xfrm>
            <a:off x="7608054" y="1794674"/>
            <a:ext cx="6400800" cy="377026"/>
          </a:xfrm>
        </p:spPr>
        <p:txBody>
          <a:bodyPr/>
          <a:lstStyle/>
          <a:p>
            <a:r>
              <a:rPr lang="en-US" dirty="0" smtClean="0"/>
              <a:t>Security Features</a:t>
            </a:r>
            <a:endParaRPr lang="en-US" dirty="0"/>
          </a:p>
        </p:txBody>
      </p:sp>
      <p:sp>
        <p:nvSpPr>
          <p:cNvPr id="9" name="Right Triangle 8"/>
          <p:cNvSpPr/>
          <p:nvPr/>
        </p:nvSpPr>
        <p:spPr>
          <a:xfrm rot="10800000">
            <a:off x="13161814" y="1"/>
            <a:ext cx="734293" cy="796636"/>
          </a:xfrm>
          <a:prstGeom prst="rtTriangle">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13896107" y="796638"/>
            <a:ext cx="734293" cy="796636"/>
          </a:xfrm>
          <a:prstGeom prst="rtTriangle">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Triangle 10"/>
          <p:cNvSpPr/>
          <p:nvPr/>
        </p:nvSpPr>
        <p:spPr>
          <a:xfrm>
            <a:off x="13896107" y="1"/>
            <a:ext cx="734293" cy="796636"/>
          </a:xfrm>
          <a:prstGeom prst="rtTriangle">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rot="2883953">
            <a:off x="13657717" y="398951"/>
            <a:ext cx="914400" cy="334818"/>
          </a:xfrm>
          <a:prstGeom prst="rect">
            <a:avLst/>
          </a:prstGeom>
          <a:solidFill>
            <a:schemeClr val="accent6"/>
          </a:solidFill>
          <a:ln>
            <a:solidFill>
              <a:schemeClr val="accent6"/>
            </a:solidFill>
          </a:ln>
        </p:spPr>
        <p:txBody>
          <a:bodyPr vert="horz" wrap="none" lIns="91440" tIns="45720" rIns="91440" bIns="45720" rtlCol="0">
            <a:noAutofit/>
          </a:bodyPr>
          <a:lstStyle/>
          <a:p>
            <a:pPr marL="0" marR="0" indent="0" algn="ctr" defTabSz="457200" rtl="0" eaLnBrk="1" fontAlgn="auto" latinLnBrk="0" hangingPunct="1">
              <a:lnSpc>
                <a:spcPct val="100000"/>
              </a:lnSpc>
              <a:spcBef>
                <a:spcPct val="20000"/>
              </a:spcBef>
              <a:spcAft>
                <a:spcPts val="0"/>
              </a:spcAft>
              <a:buClrTx/>
              <a:buSzTx/>
              <a:buFont typeface="Arial"/>
              <a:buNone/>
              <a:tabLst/>
            </a:pPr>
            <a:r>
              <a:rPr kumimoji="0" lang="en-US" sz="2400" b="1" i="0" u="none" strike="noStrike" kern="1200" cap="none" spc="0" normalizeH="0" baseline="0" noProof="0" dirty="0" smtClean="0">
                <a:ln>
                  <a:noFill/>
                </a:ln>
                <a:solidFill>
                  <a:schemeClr val="tx2"/>
                </a:solidFill>
                <a:effectLst/>
                <a:uLnTx/>
                <a:uFillTx/>
                <a:latin typeface="+mn-lt"/>
                <a:ea typeface="+mn-ea"/>
                <a:cs typeface="+mn-cs"/>
              </a:rPr>
              <a:t>AUGUST</a:t>
            </a:r>
          </a:p>
        </p:txBody>
      </p:sp>
      <p:sp>
        <p:nvSpPr>
          <p:cNvPr id="13" name="Content Placeholder 4"/>
          <p:cNvSpPr txBox="1">
            <a:spLocks/>
          </p:cNvSpPr>
          <p:nvPr/>
        </p:nvSpPr>
        <p:spPr>
          <a:xfrm>
            <a:off x="7608054" y="5473412"/>
            <a:ext cx="6400800" cy="1240490"/>
          </a:xfrm>
          <a:prstGeom prst="rect">
            <a:avLst/>
          </a:prstGeom>
        </p:spPr>
        <p:txBody>
          <a:bodyPr vert="horz" lIns="0" tIns="0" rIns="0" bIns="0" rtlCol="0">
            <a:normAutofit fontScale="92500"/>
          </a:bodyPr>
          <a:lstStyle>
            <a:lvl1pPr marL="411480" indent="-411480" algn="l" defTabSz="548640" rtl="0" eaLnBrk="1" fontAlgn="base" hangingPunct="1">
              <a:lnSpc>
                <a:spcPct val="90000"/>
              </a:lnSpc>
              <a:spcBef>
                <a:spcPts val="1800"/>
              </a:spcBef>
              <a:spcAft>
                <a:spcPct val="0"/>
              </a:spcAft>
              <a:buClr>
                <a:schemeClr val="accent1"/>
              </a:buClr>
              <a:buSzPct val="75000"/>
              <a:buFont typeface="Wingdings 2" pitchFamily="18" charset="2"/>
              <a:buChar char="Ã"/>
              <a:defRPr sz="2800" kern="1200">
                <a:solidFill>
                  <a:schemeClr val="tx1"/>
                </a:solidFill>
                <a:latin typeface="+mn-lt"/>
                <a:ea typeface="ヒラギノ角ゴ Pro W3" charset="-128"/>
                <a:cs typeface="ヒラギノ角ゴ Pro W3" charset="-128"/>
              </a:defRPr>
            </a:lvl1pPr>
            <a:lvl2pPr marL="891540" indent="-342900" algn="l" defTabSz="548640" rtl="0" eaLnBrk="1" fontAlgn="base" hangingPunct="1">
              <a:lnSpc>
                <a:spcPct val="90000"/>
              </a:lnSpc>
              <a:spcBef>
                <a:spcPts val="600"/>
              </a:spcBef>
              <a:spcAft>
                <a:spcPct val="0"/>
              </a:spcAft>
              <a:buFont typeface="Arial" charset="0"/>
              <a:buChar char="–"/>
              <a:defRPr sz="2400" kern="1200">
                <a:solidFill>
                  <a:schemeClr val="tx1"/>
                </a:solidFill>
                <a:latin typeface="+mn-lt"/>
                <a:ea typeface="ヒラギノ角ゴ Pro W3" charset="-128"/>
                <a:cs typeface="ヒラギノ角ゴ Pro W3" charset="-128"/>
              </a:defRPr>
            </a:lvl2pPr>
            <a:lvl3pPr marL="137160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3pPr>
            <a:lvl4pPr marL="192024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4pPr>
            <a:lvl5pPr marL="246888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r>
              <a:rPr lang="en-US" sz="2000" dirty="0" smtClean="0"/>
              <a:t>View URLs (AMBARI-15821), View Refresh (AMBARI-15682)</a:t>
            </a:r>
          </a:p>
          <a:p>
            <a:r>
              <a:rPr lang="en-US" sz="2000" dirty="0" smtClean="0"/>
              <a:t>Inherit Cluster Permissions (AMBARI-16177)</a:t>
            </a:r>
          </a:p>
          <a:p>
            <a:r>
              <a:rPr lang="en-US" sz="2000" dirty="0" smtClean="0"/>
              <a:t>Remote Cluster Registration (AMBARI-16274)</a:t>
            </a:r>
            <a:endParaRPr lang="en-US" sz="2000" dirty="0"/>
          </a:p>
        </p:txBody>
      </p:sp>
      <p:sp>
        <p:nvSpPr>
          <p:cNvPr id="14" name="Content Placeholder 6"/>
          <p:cNvSpPr txBox="1">
            <a:spLocks/>
          </p:cNvSpPr>
          <p:nvPr/>
        </p:nvSpPr>
        <p:spPr>
          <a:xfrm>
            <a:off x="7608054" y="4963035"/>
            <a:ext cx="6400800" cy="377026"/>
          </a:xfrm>
          <a:prstGeom prst="rect">
            <a:avLst/>
          </a:prstGeom>
        </p:spPr>
        <p:txBody>
          <a:bodyPr vert="horz" lIns="0" tIns="0" rIns="0" bIns="0" rtlCol="0" anchor="b" anchorCtr="0">
            <a:spAutoFit/>
          </a:bodyPr>
          <a:lstStyle>
            <a:lvl1pPr marL="0" indent="0" algn="l" defTabSz="548640" rtl="0" eaLnBrk="1" fontAlgn="base" hangingPunct="1">
              <a:lnSpc>
                <a:spcPct val="85000"/>
              </a:lnSpc>
              <a:spcBef>
                <a:spcPts val="1200"/>
              </a:spcBef>
              <a:spcAft>
                <a:spcPct val="0"/>
              </a:spcAft>
              <a:buClr>
                <a:schemeClr val="accent1"/>
              </a:buClr>
              <a:buSzPct val="75000"/>
              <a:buFont typeface="Wingdings 2" pitchFamily="18" charset="2"/>
              <a:buNone/>
              <a:defRPr sz="2800" b="1" kern="1200">
                <a:solidFill>
                  <a:schemeClr val="accent5"/>
                </a:solidFill>
                <a:latin typeface="+mn-lt"/>
                <a:ea typeface="ヒラギノ角ゴ Pro W3" charset="-128"/>
                <a:cs typeface="ヒラギノ角ゴ Pro W3" charset="-128"/>
              </a:defRPr>
            </a:lvl1pPr>
            <a:lvl2pPr marL="891540" indent="-342900" algn="l" defTabSz="548640" rtl="0" eaLnBrk="1" fontAlgn="base" hangingPunct="1">
              <a:lnSpc>
                <a:spcPct val="90000"/>
              </a:lnSpc>
              <a:spcBef>
                <a:spcPts val="600"/>
              </a:spcBef>
              <a:spcAft>
                <a:spcPct val="0"/>
              </a:spcAft>
              <a:buFont typeface="Arial" charset="0"/>
              <a:buChar char="–"/>
              <a:defRPr sz="2400" kern="1200">
                <a:solidFill>
                  <a:schemeClr val="tx1"/>
                </a:solidFill>
                <a:latin typeface="+mn-lt"/>
                <a:ea typeface="ヒラギノ角ゴ Pro W3" charset="-128"/>
                <a:cs typeface="ヒラギノ角ゴ Pro W3" charset="-128"/>
              </a:defRPr>
            </a:lvl2pPr>
            <a:lvl3pPr marL="137160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3pPr>
            <a:lvl4pPr marL="192024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4pPr>
            <a:lvl5pPr marL="246888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a:lstStyle>
          <a:p>
            <a:r>
              <a:rPr lang="en-US" dirty="0" smtClean="0"/>
              <a:t>Views Framework Features</a:t>
            </a:r>
            <a:endParaRPr lang="en-US" dirty="0"/>
          </a:p>
        </p:txBody>
      </p:sp>
    </p:spTree>
    <p:extLst>
      <p:ext uri="{BB962C8B-B14F-4D97-AF65-F5344CB8AC3E}">
        <p14:creationId xmlns:p14="http://schemas.microsoft.com/office/powerpoint/2010/main" val="15634985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What’s Next</a:t>
            </a:r>
            <a:endParaRPr lang="en-US" dirty="0"/>
          </a:p>
        </p:txBody>
      </p:sp>
      <p:sp>
        <p:nvSpPr>
          <p:cNvPr id="3" name="Content Placeholder 2"/>
          <p:cNvSpPr>
            <a:spLocks noGrp="1"/>
          </p:cNvSpPr>
          <p:nvPr>
            <p:ph sz="quarter" idx="10"/>
          </p:nvPr>
        </p:nvSpPr>
        <p:spPr>
          <a:xfrm>
            <a:off x="841494" y="1752600"/>
            <a:ext cx="13167360" cy="3743589"/>
          </a:xfrm>
        </p:spPr>
        <p:txBody>
          <a:bodyPr/>
          <a:lstStyle/>
          <a:p>
            <a:r>
              <a:rPr lang="en-US" dirty="0"/>
              <a:t>Modular Deployment of Services &amp; Components </a:t>
            </a:r>
            <a:endParaRPr lang="en-US" dirty="0" smtClean="0"/>
          </a:p>
          <a:p>
            <a:r>
              <a:rPr lang="en-US" dirty="0"/>
              <a:t>Configuration Management: Allow for configuration changes without a service </a:t>
            </a:r>
            <a:r>
              <a:rPr lang="en-US" dirty="0" smtClean="0"/>
              <a:t>restart</a:t>
            </a:r>
          </a:p>
          <a:p>
            <a:r>
              <a:rPr lang="en-US" dirty="0"/>
              <a:t>Configuration changes applied using rolling restart of </a:t>
            </a:r>
            <a:r>
              <a:rPr lang="en-US" dirty="0" smtClean="0"/>
              <a:t>masters</a:t>
            </a:r>
          </a:p>
          <a:p>
            <a:r>
              <a:rPr lang="en-US" dirty="0"/>
              <a:t>Spark integration with </a:t>
            </a:r>
            <a:r>
              <a:rPr lang="en-US" dirty="0" smtClean="0"/>
              <a:t>AMS</a:t>
            </a:r>
          </a:p>
          <a:p>
            <a:r>
              <a:rPr lang="en-US"/>
              <a:t>Support Amazon AWS KMS for storing master keys of Ranger KMS</a:t>
            </a:r>
          </a:p>
          <a:p>
            <a:pPr lvl="1"/>
            <a:endParaRPr lang="en-US" dirty="0" smtClean="0"/>
          </a:p>
          <a:p>
            <a:endParaRPr lang="en-US" dirty="0" smtClean="0"/>
          </a:p>
        </p:txBody>
      </p:sp>
    </p:spTree>
    <p:extLst>
      <p:ext uri="{BB962C8B-B14F-4D97-AF65-F5344CB8AC3E}">
        <p14:creationId xmlns:p14="http://schemas.microsoft.com/office/powerpoint/2010/main" val="9518731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Learn More About Apache Ambari</a:t>
            </a:r>
            <a:endParaRPr lang="en-US" dirty="0"/>
          </a:p>
        </p:txBody>
      </p:sp>
      <p:graphicFrame>
        <p:nvGraphicFramePr>
          <p:cNvPr id="4" name="Content Placeholder 3"/>
          <p:cNvGraphicFramePr>
            <a:graphicFrameLocks noGrp="1"/>
          </p:cNvGraphicFramePr>
          <p:nvPr>
            <p:ph sz="quarter" idx="10"/>
            <p:extLst>
              <p:ext uri="{D42A27DB-BD31-4B8C-83A1-F6EECF244321}">
                <p14:modId xmlns:p14="http://schemas.microsoft.com/office/powerpoint/2010/main" val="1431107839"/>
              </p:ext>
            </p:extLst>
          </p:nvPr>
        </p:nvGraphicFramePr>
        <p:xfrm>
          <a:off x="841375" y="1752601"/>
          <a:ext cx="13166726" cy="5398825"/>
        </p:xfrm>
        <a:graphic>
          <a:graphicData uri="http://schemas.openxmlformats.org/drawingml/2006/table">
            <a:tbl>
              <a:tblPr firstRow="1" bandRow="1">
                <a:tableStyleId>{5C22544A-7EE6-4342-B048-85BDC9FD1C3A}</a:tableStyleId>
              </a:tblPr>
              <a:tblGrid>
                <a:gridCol w="3894398"/>
                <a:gridCol w="9272328"/>
              </a:tblGrid>
              <a:tr h="713975">
                <a:tc>
                  <a:txBody>
                    <a:bodyPr/>
                    <a:lstStyle/>
                    <a:p>
                      <a:r>
                        <a:rPr lang="en-US" sz="2000" dirty="0" smtClean="0">
                          <a:solidFill>
                            <a:schemeClr val="tx1"/>
                          </a:solidFill>
                        </a:rPr>
                        <a:t>Resource</a:t>
                      </a:r>
                      <a:endParaRPr lang="en-US" sz="2000" dirty="0">
                        <a:solidFill>
                          <a:schemeClr val="tx1"/>
                        </a:solidFill>
                      </a:endParaRPr>
                    </a:p>
                  </a:txBody>
                  <a:tcPr marL="121888" marR="121888" anchor="ctr"/>
                </a:tc>
                <a:tc>
                  <a:txBody>
                    <a:bodyPr/>
                    <a:lstStyle/>
                    <a:p>
                      <a:r>
                        <a:rPr lang="en-US" sz="2000" dirty="0" smtClean="0">
                          <a:solidFill>
                            <a:schemeClr val="tx1"/>
                          </a:solidFill>
                        </a:rPr>
                        <a:t>Location</a:t>
                      </a:r>
                      <a:endParaRPr lang="en-US" sz="2000" dirty="0">
                        <a:solidFill>
                          <a:schemeClr val="tx1"/>
                        </a:solidFill>
                      </a:endParaRPr>
                    </a:p>
                  </a:txBody>
                  <a:tcPr marL="121888" marR="121888" anchor="ctr"/>
                </a:tc>
              </a:tr>
              <a:tr h="713975">
                <a:tc>
                  <a:txBody>
                    <a:bodyPr/>
                    <a:lstStyle/>
                    <a:p>
                      <a:r>
                        <a:rPr lang="en-US" sz="2000" dirty="0" smtClean="0">
                          <a:solidFill>
                            <a:schemeClr val="tx1"/>
                          </a:solidFill>
                        </a:rPr>
                        <a:t>Apache Ambari Project Page</a:t>
                      </a:r>
                      <a:endParaRPr lang="en-US" sz="2000" dirty="0">
                        <a:solidFill>
                          <a:schemeClr val="tx1"/>
                        </a:solidFill>
                      </a:endParaRPr>
                    </a:p>
                  </a:txBody>
                  <a:tcPr marL="121888" marR="121888"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hlinkClick r:id="rId3"/>
                        </a:rPr>
                        <a:t>http://ambari.apache.org</a:t>
                      </a:r>
                      <a:endParaRPr lang="en-US" sz="2000" dirty="0" smtClean="0">
                        <a:solidFill>
                          <a:schemeClr val="tx1"/>
                        </a:solidFill>
                      </a:endParaRPr>
                    </a:p>
                  </a:txBody>
                  <a:tcPr marL="121888" marR="121888" anchor="ctr"/>
                </a:tc>
              </a:tr>
              <a:tr h="713975">
                <a:tc>
                  <a:txBody>
                    <a:bodyPr/>
                    <a:lstStyle/>
                    <a:p>
                      <a:r>
                        <a:rPr lang="en-US" sz="2000" dirty="0" smtClean="0">
                          <a:solidFill>
                            <a:schemeClr val="tx1"/>
                          </a:solidFill>
                        </a:rPr>
                        <a:t>Ambari Project Wiki</a:t>
                      </a:r>
                      <a:endParaRPr lang="en-US" sz="2000" dirty="0">
                        <a:solidFill>
                          <a:schemeClr val="tx1"/>
                        </a:solidFill>
                      </a:endParaRPr>
                    </a:p>
                  </a:txBody>
                  <a:tcPr marL="121888" marR="121888" anchor="ctr"/>
                </a:tc>
                <a:tc>
                  <a:txBody>
                    <a:bodyPr/>
                    <a:lstStyle/>
                    <a:p>
                      <a:r>
                        <a:rPr lang="en-US" sz="2000" dirty="0" smtClean="0">
                          <a:solidFill>
                            <a:schemeClr val="tx1"/>
                          </a:solidFill>
                          <a:hlinkClick r:id="rId4"/>
                        </a:rPr>
                        <a:t>https://cwiki.apache.org/confluence/display/AMBARI</a:t>
                      </a:r>
                      <a:endParaRPr lang="en-US" sz="2000" dirty="0" smtClean="0">
                        <a:solidFill>
                          <a:schemeClr val="tx1"/>
                        </a:solidFill>
                      </a:endParaRPr>
                    </a:p>
                  </a:txBody>
                  <a:tcPr marL="121888" marR="121888" anchor="ctr"/>
                </a:tc>
              </a:tr>
              <a:tr h="713975">
                <a:tc>
                  <a:txBody>
                    <a:bodyPr/>
                    <a:lstStyle/>
                    <a:p>
                      <a:r>
                        <a:rPr lang="en-US" sz="2000" dirty="0" smtClean="0">
                          <a:solidFill>
                            <a:schemeClr val="tx1"/>
                          </a:solidFill>
                        </a:rPr>
                        <a:t>Ambari Project JIRA</a:t>
                      </a:r>
                      <a:endParaRPr lang="en-US" sz="2000" dirty="0">
                        <a:solidFill>
                          <a:schemeClr val="tx1"/>
                        </a:solidFill>
                      </a:endParaRPr>
                    </a:p>
                  </a:txBody>
                  <a:tcPr marL="121888" marR="121888" anchor="ctr"/>
                </a:tc>
                <a:tc>
                  <a:txBody>
                    <a:bodyPr/>
                    <a:lstStyle/>
                    <a:p>
                      <a:r>
                        <a:rPr lang="en-US" sz="2000" dirty="0" smtClean="0">
                          <a:solidFill>
                            <a:schemeClr val="tx1"/>
                          </a:solidFill>
                          <a:hlinkClick r:id="rId5"/>
                        </a:rPr>
                        <a:t>https://issues.apache.org/jira/browse/AMBARI</a:t>
                      </a:r>
                      <a:endParaRPr lang="en-US" sz="2000" dirty="0" smtClean="0">
                        <a:solidFill>
                          <a:schemeClr val="tx1"/>
                        </a:solidFill>
                      </a:endParaRPr>
                    </a:p>
                  </a:txBody>
                  <a:tcPr marL="121888" marR="121888" anchor="ctr"/>
                </a:tc>
              </a:tr>
              <a:tr h="1114975">
                <a:tc>
                  <a:txBody>
                    <a:bodyPr/>
                    <a:lstStyle/>
                    <a:p>
                      <a:r>
                        <a:rPr lang="en-US" sz="2000" dirty="0" smtClean="0">
                          <a:solidFill>
                            <a:schemeClr val="tx1"/>
                          </a:solidFill>
                        </a:rPr>
                        <a:t>Stacks</a:t>
                      </a:r>
                      <a:endParaRPr lang="en-US" sz="2000" dirty="0">
                        <a:solidFill>
                          <a:schemeClr val="tx1"/>
                        </a:solidFill>
                      </a:endParaRPr>
                    </a:p>
                  </a:txBody>
                  <a:tcPr marL="121888" marR="121888" anchor="ctr"/>
                </a:tc>
                <a:tc>
                  <a:txBody>
                    <a:bodyPr/>
                    <a:lstStyle/>
                    <a:p>
                      <a:r>
                        <a:rPr lang="en-US" sz="2000" dirty="0" smtClean="0">
                          <a:solidFill>
                            <a:schemeClr val="tx1"/>
                          </a:solidFill>
                          <a:hlinkClick r:id="rId6"/>
                        </a:rPr>
                        <a:t>https://cwiki.apache.org/confluence/pages/viewpage.action?pageId=38571133</a:t>
                      </a:r>
                      <a:r>
                        <a:rPr lang="en-US" sz="2000" dirty="0" smtClean="0">
                          <a:solidFill>
                            <a:schemeClr val="tx1"/>
                          </a:solidFill>
                        </a:rPr>
                        <a:t> </a:t>
                      </a:r>
                      <a:endParaRPr lang="en-US" sz="2000" dirty="0">
                        <a:solidFill>
                          <a:schemeClr val="tx1"/>
                        </a:solidFill>
                      </a:endParaRPr>
                    </a:p>
                  </a:txBody>
                  <a:tcPr marL="121888" marR="121888" anchor="ctr"/>
                </a:tc>
              </a:tr>
              <a:tr h="713975">
                <a:tc>
                  <a:txBody>
                    <a:bodyPr/>
                    <a:lstStyle/>
                    <a:p>
                      <a:r>
                        <a:rPr lang="en-US" sz="2000" dirty="0" smtClean="0">
                          <a:solidFill>
                            <a:schemeClr val="tx1"/>
                          </a:solidFill>
                        </a:rPr>
                        <a:t>Blueprints</a:t>
                      </a:r>
                      <a:endParaRPr lang="en-US" sz="2000" dirty="0">
                        <a:solidFill>
                          <a:schemeClr val="tx1"/>
                        </a:solidFill>
                      </a:endParaRPr>
                    </a:p>
                  </a:txBody>
                  <a:tcPr marL="121888" marR="121888" anchor="ctr"/>
                </a:tc>
                <a:tc>
                  <a:txBody>
                    <a:bodyPr/>
                    <a:lstStyle/>
                    <a:p>
                      <a:r>
                        <a:rPr lang="en-US" sz="2000" dirty="0" smtClean="0">
                          <a:solidFill>
                            <a:schemeClr val="tx1"/>
                          </a:solidFill>
                          <a:hlinkClick r:id="rId7"/>
                        </a:rPr>
                        <a:t>https://cwiki.apache.org/confluence/display/AMBARI/Blueprints</a:t>
                      </a:r>
                      <a:r>
                        <a:rPr lang="en-US" sz="2000" dirty="0" smtClean="0">
                          <a:solidFill>
                            <a:schemeClr val="tx1"/>
                          </a:solidFill>
                        </a:rPr>
                        <a:t> </a:t>
                      </a:r>
                      <a:endParaRPr lang="en-US" sz="2000" dirty="0">
                        <a:solidFill>
                          <a:schemeClr val="tx1"/>
                        </a:solidFill>
                      </a:endParaRPr>
                    </a:p>
                  </a:txBody>
                  <a:tcPr marL="121888" marR="121888" anchor="ctr"/>
                </a:tc>
              </a:tr>
              <a:tr h="713975">
                <a:tc>
                  <a:txBody>
                    <a:bodyPr/>
                    <a:lstStyle/>
                    <a:p>
                      <a:r>
                        <a:rPr lang="en-US" sz="2000" dirty="0" smtClean="0">
                          <a:solidFill>
                            <a:schemeClr val="tx1"/>
                          </a:solidFill>
                        </a:rPr>
                        <a:t>Views</a:t>
                      </a:r>
                      <a:endParaRPr lang="en-US" sz="2000" dirty="0">
                        <a:solidFill>
                          <a:schemeClr val="tx1"/>
                        </a:solidFill>
                      </a:endParaRPr>
                    </a:p>
                  </a:txBody>
                  <a:tcPr marL="121888" marR="121888" anchor="ctr"/>
                </a:tc>
                <a:tc>
                  <a:txBody>
                    <a:bodyPr/>
                    <a:lstStyle/>
                    <a:p>
                      <a:r>
                        <a:rPr lang="en-US" sz="2000" dirty="0" smtClean="0">
                          <a:solidFill>
                            <a:schemeClr val="tx1"/>
                          </a:solidFill>
                          <a:hlinkClick r:id="rId8"/>
                        </a:rPr>
                        <a:t>https://cwiki.apache.org/confluence/display/AMBARI/Views</a:t>
                      </a:r>
                      <a:r>
                        <a:rPr lang="en-US" sz="2000" dirty="0" smtClean="0">
                          <a:solidFill>
                            <a:schemeClr val="tx1"/>
                          </a:solidFill>
                        </a:rPr>
                        <a:t> </a:t>
                      </a:r>
                      <a:endParaRPr lang="en-US" sz="2000" dirty="0">
                        <a:solidFill>
                          <a:schemeClr val="tx1"/>
                        </a:solidFill>
                      </a:endParaRPr>
                    </a:p>
                  </a:txBody>
                  <a:tcPr marL="121888" marR="121888" anchor="ctr"/>
                </a:tc>
              </a:tr>
            </a:tbl>
          </a:graphicData>
        </a:graphic>
      </p:graphicFrame>
    </p:spTree>
    <p:extLst>
      <p:ext uri="{BB962C8B-B14F-4D97-AF65-F5344CB8AC3E}">
        <p14:creationId xmlns:p14="http://schemas.microsoft.com/office/powerpoint/2010/main" val="180062905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841493" y="2712422"/>
            <a:ext cx="13194792" cy="1077218"/>
          </a:xfrm>
        </p:spPr>
        <p:txBody>
          <a:bodyPr/>
          <a:lstStyle/>
          <a:p>
            <a:r>
              <a:rPr lang="en-US" dirty="0" smtClean="0"/>
              <a:t>Thank You</a:t>
            </a:r>
            <a:endParaRPr lang="en-US" dirty="0"/>
          </a:p>
        </p:txBody>
      </p:sp>
    </p:spTree>
    <p:extLst>
      <p:ext uri="{BB962C8B-B14F-4D97-AF65-F5344CB8AC3E}">
        <p14:creationId xmlns:p14="http://schemas.microsoft.com/office/powerpoint/2010/main" val="9844841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Hortonworks Presentation Template">
  <a:themeElements>
    <a:clrScheme name="Custom 13">
      <a:dk1>
        <a:sysClr val="windowText" lastClr="000000"/>
      </a:dk1>
      <a:lt1>
        <a:srgbClr val="1E1E1E"/>
      </a:lt1>
      <a:dk2>
        <a:srgbClr val="FFFFFF"/>
      </a:dk2>
      <a:lt2>
        <a:srgbClr val="FFC61E"/>
      </a:lt2>
      <a:accent1>
        <a:srgbClr val="3FAE2A"/>
      </a:accent1>
      <a:accent2>
        <a:srgbClr val="3DB5E6"/>
      </a:accent2>
      <a:accent3>
        <a:srgbClr val="44697D"/>
      </a:accent3>
      <a:accent4>
        <a:srgbClr val="DAD9D6"/>
      </a:accent4>
      <a:accent5>
        <a:srgbClr val="3B8640"/>
      </a:accent5>
      <a:accent6>
        <a:srgbClr val="FF700A"/>
      </a:accent6>
      <a:hlink>
        <a:srgbClr val="3B8640"/>
      </a:hlink>
      <a:folHlink>
        <a:srgbClr val="3B864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a:solidFill>
            <a:schemeClr val="accent1"/>
          </a:solidFill>
        </a:ln>
        <a:effectLst/>
      </a:spPr>
      <a:bodyPr lIns="182880" tIns="182880" rIns="182880" bIns="182880" rtlCol="0" anchor="ctr" anchorCtr="0">
        <a:noAutofit/>
      </a:bodyPr>
      <a:lstStyle>
        <a:defPPr algn="ctr">
          <a:lnSpc>
            <a:spcPct val="85000"/>
          </a:lnSpc>
          <a:spcBef>
            <a:spcPts val="600"/>
          </a:spcBef>
          <a:defRPr sz="2800" dirty="0" err="1" smtClean="0">
            <a:solidFill>
              <a:schemeClr val="tx2"/>
            </a:solidFill>
          </a:defRPr>
        </a:defPPr>
      </a:lstStyle>
      <a:style>
        <a:lnRef idx="1">
          <a:schemeClr val="accent1"/>
        </a:lnRef>
        <a:fillRef idx="3">
          <a:schemeClr val="accent1"/>
        </a:fillRef>
        <a:effectRef idx="2">
          <a:schemeClr val="accent1"/>
        </a:effectRef>
        <a:fontRef idx="minor">
          <a:schemeClr val="lt1"/>
        </a:fontRef>
      </a:style>
    </a:spDef>
    <a:lnDef>
      <a:spPr>
        <a:ln w="28575">
          <a:solidFill>
            <a:schemeClr val="accent1"/>
          </a:solidFill>
        </a:ln>
        <a:effectLst/>
      </a:spPr>
      <a:bodyPr/>
      <a:lstStyle/>
      <a:style>
        <a:lnRef idx="2">
          <a:schemeClr val="accent1"/>
        </a:lnRef>
        <a:fillRef idx="0">
          <a:schemeClr val="accent1"/>
        </a:fillRef>
        <a:effectRef idx="1">
          <a:schemeClr val="accent1"/>
        </a:effectRef>
        <a:fontRef idx="minor">
          <a:schemeClr val="tx1"/>
        </a:fontRef>
      </a:style>
    </a:lnDef>
    <a:txDef>
      <a:spPr/>
      <a:bodyPr vert="horz" wrap="square" lIns="0" tIns="0" rIns="0" bIns="0" rtlCol="0" anchor="ctr" anchorCtr="0">
        <a:spAutoFit/>
      </a:bodyPr>
      <a:lstStyle>
        <a:defPPr algn="ctr">
          <a:lnSpc>
            <a:spcPct val="85000"/>
          </a:lnSpc>
          <a:spcBef>
            <a:spcPts val="600"/>
          </a:spcBef>
          <a:defRPr sz="2800" dirty="0" err="1" smtClean="0"/>
        </a:defPPr>
      </a:lstStyle>
    </a:txDef>
  </a:objectDefaults>
  <a:extraClrSchemeLst/>
  <a:extLst>
    <a:ext uri="{05A4C25C-085E-4340-85A3-A5531E510DB2}">
      <thm15:themeFamily xmlns:thm15="http://schemas.microsoft.com/office/thememl/2012/main" xmlns="" name="Hortonworks_Template 16X9.pptx" id="{BA511AAC-F244-4003-8140-B98C4C919BCE}" vid="{F3B0942D-24C1-45D3-BAE2-29B991ED087C}"/>
    </a:ext>
  </a:extLst>
</a:theme>
</file>

<file path=ppt/theme/theme2.xml><?xml version="1.0" encoding="utf-8"?>
<a:theme xmlns:a="http://schemas.openxmlformats.org/drawingml/2006/main" name="Office Theme">
  <a:themeElements>
    <a:clrScheme name="Hortonworks">
      <a:dk1>
        <a:sysClr val="windowText" lastClr="000000"/>
      </a:dk1>
      <a:lt1>
        <a:srgbClr val="1E1E1E"/>
      </a:lt1>
      <a:dk2>
        <a:srgbClr val="FFFFFF"/>
      </a:dk2>
      <a:lt2>
        <a:srgbClr val="FFC61E"/>
      </a:lt2>
      <a:accent1>
        <a:srgbClr val="3FAE2A"/>
      </a:accent1>
      <a:accent2>
        <a:srgbClr val="3DB5E6"/>
      </a:accent2>
      <a:accent3>
        <a:srgbClr val="44697D"/>
      </a:accent3>
      <a:accent4>
        <a:srgbClr val="DAD9D6"/>
      </a:accent4>
      <a:accent5>
        <a:srgbClr val="3B8640"/>
      </a:accent5>
      <a:accent6>
        <a:srgbClr val="FF700A"/>
      </a:accent6>
      <a:hlink>
        <a:srgbClr val="FFFFFF"/>
      </a:hlink>
      <a:folHlink>
        <a:srgbClr val="FFFFFF"/>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Hortonworks">
      <a:dk1>
        <a:sysClr val="windowText" lastClr="000000"/>
      </a:dk1>
      <a:lt1>
        <a:srgbClr val="1E1E1E"/>
      </a:lt1>
      <a:dk2>
        <a:srgbClr val="FFFFFF"/>
      </a:dk2>
      <a:lt2>
        <a:srgbClr val="FFC61E"/>
      </a:lt2>
      <a:accent1>
        <a:srgbClr val="3FAE2A"/>
      </a:accent1>
      <a:accent2>
        <a:srgbClr val="3DB5E6"/>
      </a:accent2>
      <a:accent3>
        <a:srgbClr val="44697D"/>
      </a:accent3>
      <a:accent4>
        <a:srgbClr val="DAD9D6"/>
      </a:accent4>
      <a:accent5>
        <a:srgbClr val="3B8640"/>
      </a:accent5>
      <a:accent6>
        <a:srgbClr val="FF700A"/>
      </a:accent6>
      <a:hlink>
        <a:srgbClr val="FFFFFF"/>
      </a:hlink>
      <a:folHlink>
        <a:srgbClr val="FFFFFF"/>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Hortonworks_Template 16X9</Template>
  <TotalTime>4734</TotalTime>
  <Words>3855</Words>
  <Application>Microsoft Macintosh PowerPoint</Application>
  <PresentationFormat>Custom</PresentationFormat>
  <Paragraphs>892</Paragraphs>
  <Slides>97</Slides>
  <Notes>54</Notes>
  <HiddenSlides>0</HiddenSlides>
  <MMClips>0</MMClips>
  <ScaleCrop>false</ScaleCrop>
  <HeadingPairs>
    <vt:vector size="4" baseType="variant">
      <vt:variant>
        <vt:lpstr>Theme</vt:lpstr>
      </vt:variant>
      <vt:variant>
        <vt:i4>1</vt:i4>
      </vt:variant>
      <vt:variant>
        <vt:lpstr>Slide Titles</vt:lpstr>
      </vt:variant>
      <vt:variant>
        <vt:i4>97</vt:i4>
      </vt:variant>
    </vt:vector>
  </HeadingPairs>
  <TitlesOfParts>
    <vt:vector size="98" baseType="lpstr">
      <vt:lpstr>Hortonworks Presentation Template</vt:lpstr>
      <vt:lpstr>Apache Ambari Overview</vt:lpstr>
      <vt:lpstr>Agenda</vt:lpstr>
      <vt:lpstr>What is Apache Ambari?</vt:lpstr>
      <vt:lpstr>Ambari Recent Releases</vt:lpstr>
      <vt:lpstr>Ambari Alerts</vt:lpstr>
      <vt:lpstr>Full Visibility into Cluster Health</vt:lpstr>
      <vt:lpstr>Customizing Alerts</vt:lpstr>
      <vt:lpstr>Alert Notifications</vt:lpstr>
      <vt:lpstr>Alert Groups</vt:lpstr>
      <vt:lpstr>Alert Check Counts</vt:lpstr>
      <vt:lpstr>Configuring the Check Count</vt:lpstr>
      <vt:lpstr>State Change Types</vt:lpstr>
      <vt:lpstr>Example: Check Count = 3</vt:lpstr>
      <vt:lpstr>Other Items</vt:lpstr>
      <vt:lpstr>Ambari Alerting System</vt:lpstr>
      <vt:lpstr>Alert REST APIs</vt:lpstr>
      <vt:lpstr>Ambari Metrics</vt:lpstr>
      <vt:lpstr>Ambari Metrics</vt:lpstr>
      <vt:lpstr>Metrics Collection</vt:lpstr>
      <vt:lpstr>Ambari Metrics + Grafana: Introduced with Ambari 2.2</vt:lpstr>
      <vt:lpstr>PowerPoint Presentation</vt:lpstr>
      <vt:lpstr>Ambari Blueprints</vt:lpstr>
      <vt:lpstr>Before Ambari</vt:lpstr>
      <vt:lpstr>Ambari Blueprints</vt:lpstr>
      <vt:lpstr>Ambari Stacks + Blueprints Together</vt:lpstr>
      <vt:lpstr>Blueprints API</vt:lpstr>
      <vt:lpstr>Example: Single-Node Cluster</vt:lpstr>
      <vt:lpstr>Blueprints Add Host</vt:lpstr>
      <vt:lpstr>Blueprints Host Discovery (AMBARI-10750)</vt:lpstr>
      <vt:lpstr>Where Can I Learn More About Blueprints?</vt:lpstr>
      <vt:lpstr>Kerberos Setup</vt:lpstr>
      <vt:lpstr>Background: Hadoop + Kerberos</vt:lpstr>
      <vt:lpstr>Background: Hadoop + Kerberos</vt:lpstr>
      <vt:lpstr>Automated Kerberos Security Setup</vt:lpstr>
      <vt:lpstr>Automated vs. Manual Kerberos Options</vt:lpstr>
      <vt:lpstr>Automated: Principals and Keytabs</vt:lpstr>
      <vt:lpstr>Automated: Customizable Principal Attributes</vt:lpstr>
      <vt:lpstr>Automated: Kerberos Clients</vt:lpstr>
      <vt:lpstr>Automated: Kerberos Operations</vt:lpstr>
      <vt:lpstr>Manual: Specify Realm, Client Utilities Path</vt:lpstr>
      <vt:lpstr>Manual: Principals and Keytabs</vt:lpstr>
      <vt:lpstr>Role-Based Access Control (RBAC)</vt:lpstr>
      <vt:lpstr>Role-Based Access Control</vt:lpstr>
      <vt:lpstr>Managing Cluster Roles</vt:lpstr>
      <vt:lpstr>Managing Cluster Roles</vt:lpstr>
      <vt:lpstr>Log Search</vt:lpstr>
      <vt:lpstr>Log Search</vt:lpstr>
      <vt:lpstr>Log Search Architecture</vt:lpstr>
      <vt:lpstr>Log Search Details</vt:lpstr>
      <vt:lpstr>Automated Cluster Upgrade</vt:lpstr>
      <vt:lpstr>Automated Cluster Upgrade Terminology</vt:lpstr>
      <vt:lpstr>Automated Upgrade: Rolling or Express Choice</vt:lpstr>
      <vt:lpstr>Automated Upgrade Choice: Rolling or Express</vt:lpstr>
      <vt:lpstr>Automated Upgrade: High-Level Process</vt:lpstr>
      <vt:lpstr>Register New Version</vt:lpstr>
      <vt:lpstr>Install Packages</vt:lpstr>
      <vt:lpstr>Upgrade Choice</vt:lpstr>
      <vt:lpstr>Upgrade Choice: Rolling or Express</vt:lpstr>
      <vt:lpstr>Upgrade Choice: Rolling or Express</vt:lpstr>
      <vt:lpstr>Upgrade Tolerance Options</vt:lpstr>
      <vt:lpstr>Wizard Driven Experience</vt:lpstr>
      <vt:lpstr>Rolling Upgrade – Success!</vt:lpstr>
      <vt:lpstr>Ambari Extensibility</vt:lpstr>
      <vt:lpstr>Extensibility Features</vt:lpstr>
      <vt:lpstr>Anatomy of Ambari Extension Points</vt:lpstr>
      <vt:lpstr>Ambari Stacks</vt:lpstr>
      <vt:lpstr>Ambari Stacks</vt:lpstr>
      <vt:lpstr>Stack Terminology</vt:lpstr>
      <vt:lpstr>Stack Mechanics</vt:lpstr>
      <vt:lpstr>Stacks Support Inheritance</vt:lpstr>
      <vt:lpstr>Where Can I Learn More About Stacks?</vt:lpstr>
      <vt:lpstr>Guided Configs</vt:lpstr>
      <vt:lpstr>Guided Configurations</vt:lpstr>
      <vt:lpstr>Layout and Grouping</vt:lpstr>
      <vt:lpstr>UI Controls</vt:lpstr>
      <vt:lpstr>Control “Escape Hatch”</vt:lpstr>
      <vt:lpstr>Dependency Checking</vt:lpstr>
      <vt:lpstr>Driven By Stack Definition: Themes</vt:lpstr>
      <vt:lpstr>Tabs</vt:lpstr>
      <vt:lpstr>Sections</vt:lpstr>
      <vt:lpstr>SubSections</vt:lpstr>
      <vt:lpstr>UI Controls and Placement</vt:lpstr>
      <vt:lpstr>Ambari Views</vt:lpstr>
      <vt:lpstr>Ambari Views Framework</vt:lpstr>
      <vt:lpstr>Views Framework vs. Views</vt:lpstr>
      <vt:lpstr>Views Framework vs. Views</vt:lpstr>
      <vt:lpstr>Example Views</vt:lpstr>
      <vt:lpstr>View Components</vt:lpstr>
      <vt:lpstr>View Delivery</vt:lpstr>
      <vt:lpstr>Versions and Instances</vt:lpstr>
      <vt:lpstr>Choice of Deployment Model</vt:lpstr>
      <vt:lpstr>Where Can I Learn More about Views?</vt:lpstr>
      <vt:lpstr>What’s New and Next</vt:lpstr>
      <vt:lpstr>What’s New in Ambari 2.4 and Ambari 2.5</vt:lpstr>
      <vt:lpstr>What’s Next</vt:lpstr>
      <vt:lpstr>Learn More About Apache Ambari</vt:lpstr>
      <vt:lpstr>Thank You</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Ambari</dc:title>
  <dc:subject/>
  <dc:creator/>
  <cp:keywords/>
  <dc:description/>
  <cp:lastModifiedBy>Pallav Kulshreshtha</cp:lastModifiedBy>
  <cp:revision>1652</cp:revision>
  <cp:lastPrinted>2016-09-14T02:25:25Z</cp:lastPrinted>
  <dcterms:created xsi:type="dcterms:W3CDTF">2016-03-01T16:53:27Z</dcterms:created>
  <dcterms:modified xsi:type="dcterms:W3CDTF">2017-04-12T07:26:27Z</dcterms:modified>
  <cp:category/>
</cp:coreProperties>
</file>